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6"/>
  </p:notesMasterIdLst>
  <p:sldIdLst>
    <p:sldId id="256" r:id="rId2"/>
    <p:sldId id="263" r:id="rId3"/>
    <p:sldId id="265" r:id="rId4"/>
    <p:sldId id="277" r:id="rId5"/>
    <p:sldId id="268" r:id="rId6"/>
    <p:sldId id="269" r:id="rId7"/>
    <p:sldId id="271" r:id="rId8"/>
    <p:sldId id="272" r:id="rId9"/>
    <p:sldId id="274" r:id="rId10"/>
    <p:sldId id="275" r:id="rId11"/>
    <p:sldId id="262" r:id="rId12"/>
    <p:sldId id="278" r:id="rId13"/>
    <p:sldId id="258" r:id="rId14"/>
    <p:sldId id="276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F1A4DB-2387-4927-AD43-63D2149165C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C6D059-A2DE-44B5-98D7-2A7DCB52A66F}">
      <dgm:prSet/>
      <dgm:spPr/>
      <dgm:t>
        <a:bodyPr/>
        <a:lstStyle/>
        <a:p>
          <a:r>
            <a:rPr lang="hu-H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 év után játsszák újra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12EC9A-12DA-4445-B598-587FF5F92236}" type="parTrans" cxnId="{A2C82863-53AB-42F1-8A4E-C25211655B58}">
      <dgm:prSet/>
      <dgm:spPr/>
      <dgm:t>
        <a:bodyPr/>
        <a:lstStyle/>
        <a:p>
          <a:endParaRPr lang="en-US"/>
        </a:p>
      </dgm:t>
    </dgm:pt>
    <dgm:pt modelId="{464B0C72-54DD-4929-BFED-9A6CBA1472BE}" type="sibTrans" cxnId="{A2C82863-53AB-42F1-8A4E-C25211655B58}">
      <dgm:prSet/>
      <dgm:spPr/>
      <dgm:t>
        <a:bodyPr/>
        <a:lstStyle/>
        <a:p>
          <a:endParaRPr lang="en-US"/>
        </a:p>
      </dgm:t>
    </dgm:pt>
    <dgm:pt modelId="{459459B5-439D-4C18-92C5-A8AD2760DC20}">
      <dgm:prSet/>
      <dgm:spPr/>
      <dgm:t>
        <a:bodyPr/>
        <a:lstStyle/>
        <a:p>
          <a:r>
            <a:rPr lang="hu-H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1845. nov. 1.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EA57A8-B8DD-47B2-8205-54B4576FC662}" type="parTrans" cxnId="{6D52AAA1-0E1D-4412-B84E-FCA949C01C8C}">
      <dgm:prSet/>
      <dgm:spPr/>
      <dgm:t>
        <a:bodyPr/>
        <a:lstStyle/>
        <a:p>
          <a:endParaRPr lang="en-US"/>
        </a:p>
      </dgm:t>
    </dgm:pt>
    <dgm:pt modelId="{AC9CB429-DCF0-4CA2-AB8F-AF762B942A2D}" type="sibTrans" cxnId="{6D52AAA1-0E1D-4412-B84E-FCA949C01C8C}">
      <dgm:prSet/>
      <dgm:spPr/>
      <dgm:t>
        <a:bodyPr/>
        <a:lstStyle/>
        <a:p>
          <a:endParaRPr lang="en-US"/>
        </a:p>
      </dgm:t>
    </dgm:pt>
    <dgm:pt modelId="{564B2059-90E3-429D-A22A-80B032A73071}">
      <dgm:prSet/>
      <dgm:spPr/>
      <dgm:t>
        <a:bodyPr/>
        <a:lstStyle/>
        <a:p>
          <a:r>
            <a:rPr lang="hu-H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 előadás</a:t>
          </a:r>
          <a:br>
            <a:rPr lang="hu-HU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hu-H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év alatt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971C7C-F6DD-40AE-9549-85A6AF4E0D4D}" type="parTrans" cxnId="{13C3DC04-E172-4E59-BB04-4ED9E133639B}">
      <dgm:prSet/>
      <dgm:spPr/>
      <dgm:t>
        <a:bodyPr/>
        <a:lstStyle/>
        <a:p>
          <a:endParaRPr lang="hu-HU"/>
        </a:p>
      </dgm:t>
    </dgm:pt>
    <dgm:pt modelId="{65E75A76-311D-4FA2-B23B-FB95B0033A19}" type="sibTrans" cxnId="{13C3DC04-E172-4E59-BB04-4ED9E133639B}">
      <dgm:prSet/>
      <dgm:spPr/>
      <dgm:t>
        <a:bodyPr/>
        <a:lstStyle/>
        <a:p>
          <a:endParaRPr lang="hu-HU"/>
        </a:p>
      </dgm:t>
    </dgm:pt>
    <dgm:pt modelId="{6DEF73C4-E28F-46D7-904B-AF7B8F673786}" type="pres">
      <dgm:prSet presAssocID="{30F1A4DB-2387-4927-AD43-63D2149165C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A8E40B22-28C7-46FC-9ACC-79E1557257BD}" type="pres">
      <dgm:prSet presAssocID="{D5C6D059-A2DE-44B5-98D7-2A7DCB52A66F}" presName="hierRoot1" presStyleCnt="0"/>
      <dgm:spPr/>
    </dgm:pt>
    <dgm:pt modelId="{9C6D0A9A-46DA-4758-A607-A2EAF2793F7A}" type="pres">
      <dgm:prSet presAssocID="{D5C6D059-A2DE-44B5-98D7-2A7DCB52A66F}" presName="composite" presStyleCnt="0"/>
      <dgm:spPr/>
    </dgm:pt>
    <dgm:pt modelId="{57DB1B96-34E4-49D7-A1B1-FAFA65F1DB9D}" type="pres">
      <dgm:prSet presAssocID="{D5C6D059-A2DE-44B5-98D7-2A7DCB52A66F}" presName="background" presStyleLbl="node0" presStyleIdx="0" presStyleCnt="3"/>
      <dgm:spPr/>
    </dgm:pt>
    <dgm:pt modelId="{1D26B7A1-18FF-4BE2-9BA0-AEA1F78C2252}" type="pres">
      <dgm:prSet presAssocID="{D5C6D059-A2DE-44B5-98D7-2A7DCB52A66F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4AE5F861-39B6-4E36-B175-A534C610C699}" type="pres">
      <dgm:prSet presAssocID="{D5C6D059-A2DE-44B5-98D7-2A7DCB52A66F}" presName="hierChild2" presStyleCnt="0"/>
      <dgm:spPr/>
    </dgm:pt>
    <dgm:pt modelId="{DC146871-CF86-45E2-93CF-6C95524DF7E6}" type="pres">
      <dgm:prSet presAssocID="{459459B5-439D-4C18-92C5-A8AD2760DC20}" presName="hierRoot1" presStyleCnt="0"/>
      <dgm:spPr/>
    </dgm:pt>
    <dgm:pt modelId="{204A5D10-B86F-4D98-BC9B-D3DF4B6AA37B}" type="pres">
      <dgm:prSet presAssocID="{459459B5-439D-4C18-92C5-A8AD2760DC20}" presName="composite" presStyleCnt="0"/>
      <dgm:spPr/>
    </dgm:pt>
    <dgm:pt modelId="{18D212A7-CB8A-4AC8-9FAD-09DB67D8BA8C}" type="pres">
      <dgm:prSet presAssocID="{459459B5-439D-4C18-92C5-A8AD2760DC20}" presName="background" presStyleLbl="node0" presStyleIdx="1" presStyleCnt="3"/>
      <dgm:spPr/>
    </dgm:pt>
    <dgm:pt modelId="{0CA75820-8F1A-479A-991B-1257D7423A31}" type="pres">
      <dgm:prSet presAssocID="{459459B5-439D-4C18-92C5-A8AD2760DC20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88728BC8-2761-4D78-9C5D-C1B68EEAF5DE}" type="pres">
      <dgm:prSet presAssocID="{459459B5-439D-4C18-92C5-A8AD2760DC20}" presName="hierChild2" presStyleCnt="0"/>
      <dgm:spPr/>
    </dgm:pt>
    <dgm:pt modelId="{75FEAEB5-5FE0-41E4-9E1E-4EA85684B84B}" type="pres">
      <dgm:prSet presAssocID="{564B2059-90E3-429D-A22A-80B032A73071}" presName="hierRoot1" presStyleCnt="0"/>
      <dgm:spPr/>
    </dgm:pt>
    <dgm:pt modelId="{7EF155DE-EF6B-416F-9400-EB055B4A18A6}" type="pres">
      <dgm:prSet presAssocID="{564B2059-90E3-429D-A22A-80B032A73071}" presName="composite" presStyleCnt="0"/>
      <dgm:spPr/>
    </dgm:pt>
    <dgm:pt modelId="{E5AF96F3-3680-4F8B-9A4C-AAE3DCF8B667}" type="pres">
      <dgm:prSet presAssocID="{564B2059-90E3-429D-A22A-80B032A73071}" presName="background" presStyleLbl="node0" presStyleIdx="2" presStyleCnt="3"/>
      <dgm:spPr/>
    </dgm:pt>
    <dgm:pt modelId="{B237EE32-BBB6-47C3-BA8A-FFFF6829EDC5}" type="pres">
      <dgm:prSet presAssocID="{564B2059-90E3-429D-A22A-80B032A73071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82B18F74-50D1-437C-AC2E-10C6DEA8301B}" type="pres">
      <dgm:prSet presAssocID="{564B2059-90E3-429D-A22A-80B032A73071}" presName="hierChild2" presStyleCnt="0"/>
      <dgm:spPr/>
    </dgm:pt>
  </dgm:ptLst>
  <dgm:cxnLst>
    <dgm:cxn modelId="{825D9F59-811F-4B2A-B1C2-9DB7C5286A98}" type="presOf" srcId="{30F1A4DB-2387-4927-AD43-63D2149165CF}" destId="{6DEF73C4-E28F-46D7-904B-AF7B8F673786}" srcOrd="0" destOrd="0" presId="urn:microsoft.com/office/officeart/2005/8/layout/hierarchy1"/>
    <dgm:cxn modelId="{9B4DC429-6318-4AD3-8396-82617CD005AF}" type="presOf" srcId="{564B2059-90E3-429D-A22A-80B032A73071}" destId="{B237EE32-BBB6-47C3-BA8A-FFFF6829EDC5}" srcOrd="0" destOrd="0" presId="urn:microsoft.com/office/officeart/2005/8/layout/hierarchy1"/>
    <dgm:cxn modelId="{6D52AAA1-0E1D-4412-B84E-FCA949C01C8C}" srcId="{30F1A4DB-2387-4927-AD43-63D2149165CF}" destId="{459459B5-439D-4C18-92C5-A8AD2760DC20}" srcOrd="1" destOrd="0" parTransId="{B4EA57A8-B8DD-47B2-8205-54B4576FC662}" sibTransId="{AC9CB429-DCF0-4CA2-AB8F-AF762B942A2D}"/>
    <dgm:cxn modelId="{2B1DF224-2A85-4973-A9E8-5C0A67FA8DDF}" type="presOf" srcId="{459459B5-439D-4C18-92C5-A8AD2760DC20}" destId="{0CA75820-8F1A-479A-991B-1257D7423A31}" srcOrd="0" destOrd="0" presId="urn:microsoft.com/office/officeart/2005/8/layout/hierarchy1"/>
    <dgm:cxn modelId="{13C3DC04-E172-4E59-BB04-4ED9E133639B}" srcId="{30F1A4DB-2387-4927-AD43-63D2149165CF}" destId="{564B2059-90E3-429D-A22A-80B032A73071}" srcOrd="2" destOrd="0" parTransId="{32971C7C-F6DD-40AE-9549-85A6AF4E0D4D}" sibTransId="{65E75A76-311D-4FA2-B23B-FB95B0033A19}"/>
    <dgm:cxn modelId="{A2C82863-53AB-42F1-8A4E-C25211655B58}" srcId="{30F1A4DB-2387-4927-AD43-63D2149165CF}" destId="{D5C6D059-A2DE-44B5-98D7-2A7DCB52A66F}" srcOrd="0" destOrd="0" parTransId="{9912EC9A-12DA-4445-B598-587FF5F92236}" sibTransId="{464B0C72-54DD-4929-BFED-9A6CBA1472BE}"/>
    <dgm:cxn modelId="{60FAE0D7-CB33-42AF-93C2-FBF5CC2343ED}" type="presOf" srcId="{D5C6D059-A2DE-44B5-98D7-2A7DCB52A66F}" destId="{1D26B7A1-18FF-4BE2-9BA0-AEA1F78C2252}" srcOrd="0" destOrd="0" presId="urn:microsoft.com/office/officeart/2005/8/layout/hierarchy1"/>
    <dgm:cxn modelId="{B2D075EC-F880-41B9-BCDB-1B5E8C861219}" type="presParOf" srcId="{6DEF73C4-E28F-46D7-904B-AF7B8F673786}" destId="{A8E40B22-28C7-46FC-9ACC-79E1557257BD}" srcOrd="0" destOrd="0" presId="urn:microsoft.com/office/officeart/2005/8/layout/hierarchy1"/>
    <dgm:cxn modelId="{81D3176A-26F3-4F3D-B9C5-47155C66C99C}" type="presParOf" srcId="{A8E40B22-28C7-46FC-9ACC-79E1557257BD}" destId="{9C6D0A9A-46DA-4758-A607-A2EAF2793F7A}" srcOrd="0" destOrd="0" presId="urn:microsoft.com/office/officeart/2005/8/layout/hierarchy1"/>
    <dgm:cxn modelId="{05E6E0C0-6B73-431F-85F4-1382A3B51235}" type="presParOf" srcId="{9C6D0A9A-46DA-4758-A607-A2EAF2793F7A}" destId="{57DB1B96-34E4-49D7-A1B1-FAFA65F1DB9D}" srcOrd="0" destOrd="0" presId="urn:microsoft.com/office/officeart/2005/8/layout/hierarchy1"/>
    <dgm:cxn modelId="{BC398555-F818-4B1F-9AD1-041DA1BD72E7}" type="presParOf" srcId="{9C6D0A9A-46DA-4758-A607-A2EAF2793F7A}" destId="{1D26B7A1-18FF-4BE2-9BA0-AEA1F78C2252}" srcOrd="1" destOrd="0" presId="urn:microsoft.com/office/officeart/2005/8/layout/hierarchy1"/>
    <dgm:cxn modelId="{87BF1866-63CA-4546-9199-B62E0802ED08}" type="presParOf" srcId="{A8E40B22-28C7-46FC-9ACC-79E1557257BD}" destId="{4AE5F861-39B6-4E36-B175-A534C610C699}" srcOrd="1" destOrd="0" presId="urn:microsoft.com/office/officeart/2005/8/layout/hierarchy1"/>
    <dgm:cxn modelId="{7C2293EC-6B04-44C7-B160-A1467277E6DB}" type="presParOf" srcId="{6DEF73C4-E28F-46D7-904B-AF7B8F673786}" destId="{DC146871-CF86-45E2-93CF-6C95524DF7E6}" srcOrd="1" destOrd="0" presId="urn:microsoft.com/office/officeart/2005/8/layout/hierarchy1"/>
    <dgm:cxn modelId="{3F45C6D1-FC05-45BF-8476-70130C473592}" type="presParOf" srcId="{DC146871-CF86-45E2-93CF-6C95524DF7E6}" destId="{204A5D10-B86F-4D98-BC9B-D3DF4B6AA37B}" srcOrd="0" destOrd="0" presId="urn:microsoft.com/office/officeart/2005/8/layout/hierarchy1"/>
    <dgm:cxn modelId="{3E2D27D5-B8A7-4186-9568-813B8C5E473F}" type="presParOf" srcId="{204A5D10-B86F-4D98-BC9B-D3DF4B6AA37B}" destId="{18D212A7-CB8A-4AC8-9FAD-09DB67D8BA8C}" srcOrd="0" destOrd="0" presId="urn:microsoft.com/office/officeart/2005/8/layout/hierarchy1"/>
    <dgm:cxn modelId="{7A9B5886-4B46-4EA5-A959-FDD59F0F2A40}" type="presParOf" srcId="{204A5D10-B86F-4D98-BC9B-D3DF4B6AA37B}" destId="{0CA75820-8F1A-479A-991B-1257D7423A31}" srcOrd="1" destOrd="0" presId="urn:microsoft.com/office/officeart/2005/8/layout/hierarchy1"/>
    <dgm:cxn modelId="{6D90FB1E-FE97-4321-95FD-AB482151D23D}" type="presParOf" srcId="{DC146871-CF86-45E2-93CF-6C95524DF7E6}" destId="{88728BC8-2761-4D78-9C5D-C1B68EEAF5DE}" srcOrd="1" destOrd="0" presId="urn:microsoft.com/office/officeart/2005/8/layout/hierarchy1"/>
    <dgm:cxn modelId="{156E45FB-4C88-453C-A6B7-38D989E631F9}" type="presParOf" srcId="{6DEF73C4-E28F-46D7-904B-AF7B8F673786}" destId="{75FEAEB5-5FE0-41E4-9E1E-4EA85684B84B}" srcOrd="2" destOrd="0" presId="urn:microsoft.com/office/officeart/2005/8/layout/hierarchy1"/>
    <dgm:cxn modelId="{776BE4EA-16C0-4DCB-805B-5B705A7F3762}" type="presParOf" srcId="{75FEAEB5-5FE0-41E4-9E1E-4EA85684B84B}" destId="{7EF155DE-EF6B-416F-9400-EB055B4A18A6}" srcOrd="0" destOrd="0" presId="urn:microsoft.com/office/officeart/2005/8/layout/hierarchy1"/>
    <dgm:cxn modelId="{E13C1FE9-77CD-4E63-8990-0A464E9CD965}" type="presParOf" srcId="{7EF155DE-EF6B-416F-9400-EB055B4A18A6}" destId="{E5AF96F3-3680-4F8B-9A4C-AAE3DCF8B667}" srcOrd="0" destOrd="0" presId="urn:microsoft.com/office/officeart/2005/8/layout/hierarchy1"/>
    <dgm:cxn modelId="{713931AB-A552-440F-9C68-5659987C366C}" type="presParOf" srcId="{7EF155DE-EF6B-416F-9400-EB055B4A18A6}" destId="{B237EE32-BBB6-47C3-BA8A-FFFF6829EDC5}" srcOrd="1" destOrd="0" presId="urn:microsoft.com/office/officeart/2005/8/layout/hierarchy1"/>
    <dgm:cxn modelId="{0FBD489B-287C-4FD8-8E9B-B2C1DA8709EA}" type="presParOf" srcId="{75FEAEB5-5FE0-41E4-9E1E-4EA85684B84B}" destId="{82B18F74-50D1-437C-AC2E-10C6DEA8301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B1B96-34E4-49D7-A1B1-FAFA65F1DB9D}">
      <dsp:nvSpPr>
        <dsp:cNvPr id="0" name=""/>
        <dsp:cNvSpPr/>
      </dsp:nvSpPr>
      <dsp:spPr>
        <a:xfrm>
          <a:off x="0" y="1636053"/>
          <a:ext cx="1457324" cy="925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26B7A1-18FF-4BE2-9BA0-AEA1F78C2252}">
      <dsp:nvSpPr>
        <dsp:cNvPr id="0" name=""/>
        <dsp:cNvSpPr/>
      </dsp:nvSpPr>
      <dsp:spPr>
        <a:xfrm>
          <a:off x="161925" y="1789882"/>
          <a:ext cx="1457324" cy="925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 év után játsszák újra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029" y="1816986"/>
        <a:ext cx="1403116" cy="871193"/>
      </dsp:txXfrm>
    </dsp:sp>
    <dsp:sp modelId="{18D212A7-CB8A-4AC8-9FAD-09DB67D8BA8C}">
      <dsp:nvSpPr>
        <dsp:cNvPr id="0" name=""/>
        <dsp:cNvSpPr/>
      </dsp:nvSpPr>
      <dsp:spPr>
        <a:xfrm>
          <a:off x="1781175" y="1636053"/>
          <a:ext cx="1457324" cy="925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75820-8F1A-479A-991B-1257D7423A31}">
      <dsp:nvSpPr>
        <dsp:cNvPr id="0" name=""/>
        <dsp:cNvSpPr/>
      </dsp:nvSpPr>
      <dsp:spPr>
        <a:xfrm>
          <a:off x="1943100" y="1789882"/>
          <a:ext cx="1457324" cy="925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1845. nov. 1. 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70204" y="1816986"/>
        <a:ext cx="1403116" cy="871193"/>
      </dsp:txXfrm>
    </dsp:sp>
    <dsp:sp modelId="{E5AF96F3-3680-4F8B-9A4C-AAE3DCF8B667}">
      <dsp:nvSpPr>
        <dsp:cNvPr id="0" name=""/>
        <dsp:cNvSpPr/>
      </dsp:nvSpPr>
      <dsp:spPr>
        <a:xfrm>
          <a:off x="3562350" y="1636053"/>
          <a:ext cx="1457324" cy="925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7EE32-BBB6-47C3-BA8A-FFFF6829EDC5}">
      <dsp:nvSpPr>
        <dsp:cNvPr id="0" name=""/>
        <dsp:cNvSpPr/>
      </dsp:nvSpPr>
      <dsp:spPr>
        <a:xfrm>
          <a:off x="3724274" y="1789882"/>
          <a:ext cx="1457324" cy="925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 előadás</a:t>
          </a:r>
          <a:br>
            <a:rPr lang="hu-H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hu-H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év alatt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1378" y="1816986"/>
        <a:ext cx="1403116" cy="8711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2D366-A526-49DA-8A19-30A13618CE56}" type="datetimeFigureOut">
              <a:rPr lang="hu-HU" smtClean="0"/>
              <a:t>2024. 05. 20.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E5E04-62EC-4F42-9BF4-6DD8E043C4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513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E5E04-62EC-4F42-9BF4-6DD8E043C4D8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256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E5E04-62EC-4F42-9BF4-6DD8E043C4D8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7138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E5E04-62EC-4F42-9BF4-6DD8E043C4D8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371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E5E04-62EC-4F42-9BF4-6DD8E043C4D8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7646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=""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1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=""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8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80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8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=""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28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=""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57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=""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38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=""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48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=""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4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86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=""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39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=""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08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2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67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crdownload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heatron.hu/philther/bank-ban-2/" TargetMode="External"/><Relationship Id="rId3" Type="http://schemas.openxmlformats.org/officeDocument/2006/relationships/hyperlink" Target="http://mek.niif.hu/08700/08756/pdf/szlex01_1.pdf" TargetMode="External"/><Relationship Id="rId7" Type="http://schemas.openxmlformats.org/officeDocument/2006/relationships/hyperlink" Target="https://epa.oszk.hu/03000/03040/00101/pdf/EPA03040_szinhaz_1975_07_003-008.pdf" TargetMode="External"/><Relationship Id="rId2" Type="http://schemas.openxmlformats.org/officeDocument/2006/relationships/hyperlink" Target="https://mek.oszk.hu/12800/12846/12846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essenyei.hu/palya9.htm" TargetMode="External"/><Relationship Id="rId5" Type="http://schemas.openxmlformats.org/officeDocument/2006/relationships/hyperlink" Target="https://www.oszk.hu/sites/default/files/virtualis_kiallitasok/bank_ban/lapok/tabla.html" TargetMode="External"/><Relationship Id="rId10" Type="http://schemas.openxmlformats.org/officeDocument/2006/relationships/hyperlink" Target="https://magyarnemzet.hu/kultura/2023/09/bank-ban-nehez-szerepek-belso-konnyedseggel" TargetMode="External"/><Relationship Id="rId4" Type="http://schemas.openxmlformats.org/officeDocument/2006/relationships/hyperlink" Target="https://epa.oszk.hu/02300/02343/01128/pdf/EPA02343_szinhazi_elet_1936_13.pdf" TargetMode="External"/><Relationship Id="rId9" Type="http://schemas.openxmlformats.org/officeDocument/2006/relationships/hyperlink" Target="https://nemzetiszinhaz.hu/magazin/2017/10/1-14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jpeg"/><Relationship Id="rId4" Type="http://schemas.openxmlformats.org/officeDocument/2006/relationships/diagramData" Target="../diagrams/data1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764E0904-5ABD-4DC7-8562-C38580C953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8EDA5F-78AF-08E7-51ED-410A14B0A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66" b="-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399AE642-DCFB-56B0-F899-1BB79EEED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3834174"/>
            <a:ext cx="5257800" cy="1701570"/>
          </a:xfrm>
        </p:spPr>
        <p:txBody>
          <a:bodyPr anchor="b">
            <a:normAutofit/>
          </a:bodyPr>
          <a:lstStyle/>
          <a:p>
            <a:r>
              <a:rPr lang="hu-HU" sz="4100" dirty="0"/>
              <a:t>Bánk </a:t>
            </a:r>
            <a:r>
              <a:rPr lang="hu-HU" sz="4100" dirty="0" smtClean="0"/>
              <a:t>bán </a:t>
            </a:r>
            <a:r>
              <a:rPr lang="hu-HU" sz="4100" dirty="0"/>
              <a:t>és a Nemzeti </a:t>
            </a:r>
            <a:r>
              <a:rPr lang="hu-HU" sz="4100" dirty="0" smtClean="0"/>
              <a:t>Színház</a:t>
            </a:r>
            <a:endParaRPr lang="hu-HU" sz="4100" dirty="0"/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E7B5F9FD-2CAB-F75D-95CA-6C0EB081F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2633" y="5787807"/>
            <a:ext cx="5147960" cy="646785"/>
          </a:xfrm>
        </p:spPr>
        <p:txBody>
          <a:bodyPr>
            <a:normAutofit/>
          </a:bodyPr>
          <a:lstStyle/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Készítette: a Lámpaláz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csapat</a:t>
            </a:r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117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ámos László 85 - Megemlékezést tartanak - Színház.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1" y="390416"/>
            <a:ext cx="2009775" cy="2686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52500" t="50366"/>
          <a:stretch/>
        </p:blipFill>
        <p:spPr>
          <a:xfrm>
            <a:off x="5033301" y="4841965"/>
            <a:ext cx="2821577" cy="201603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441492" y="417504"/>
            <a:ext cx="3826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</a:rPr>
              <a:t>1987. okt. 30. </a:t>
            </a:r>
          </a:p>
          <a:p>
            <a:r>
              <a:rPr lang="hu-H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Vámos László rendezése</a:t>
            </a:r>
            <a:endParaRPr lang="hu-HU" sz="2800" dirty="0" smtClean="0"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 rot="672549">
            <a:off x="-187335" y="2505280"/>
            <a:ext cx="3268287" cy="4665213"/>
            <a:chOff x="4094960" y="3066506"/>
            <a:chExt cx="3090734" cy="4513741"/>
          </a:xfrm>
        </p:grpSpPr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4960" y="3066506"/>
              <a:ext cx="3090734" cy="4513741"/>
            </a:xfrm>
            <a:prstGeom prst="rect">
              <a:avLst/>
            </a:prstGeom>
          </p:spPr>
        </p:pic>
        <p:sp>
          <p:nvSpPr>
            <p:cNvPr id="9" name="Téglalap 8"/>
            <p:cNvSpPr/>
            <p:nvPr/>
          </p:nvSpPr>
          <p:spPr>
            <a:xfrm>
              <a:off x="4271133" y="3669635"/>
              <a:ext cx="2846773" cy="35244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r>
                <a:rPr lang="hu-HU" sz="16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Szereposztás</a:t>
              </a:r>
            </a:p>
            <a:p>
              <a:endParaRPr lang="hu-H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</a:pPr>
              <a:r>
                <a:rPr lang="hu-H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Bánk </a:t>
              </a: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bán: </a:t>
              </a:r>
              <a:r>
                <a:rPr lang="hu-H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Bubik István</a:t>
              </a:r>
            </a:p>
            <a:p>
              <a:pPr>
                <a:lnSpc>
                  <a:spcPct val="107000"/>
                </a:lnSpc>
              </a:pP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Gertrudis: </a:t>
              </a:r>
              <a:r>
                <a:rPr lang="hu-H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Psota</a:t>
              </a:r>
              <a:r>
                <a:rPr lang="hu-H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Irén</a:t>
              </a:r>
            </a:p>
            <a:p>
              <a:pPr>
                <a:lnSpc>
                  <a:spcPct val="107000"/>
                </a:lnSpc>
              </a:pP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Melinda: </a:t>
              </a:r>
              <a:r>
                <a:rPr lang="hu-H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Kubik Anna</a:t>
              </a:r>
            </a:p>
            <a:p>
              <a:pPr>
                <a:lnSpc>
                  <a:spcPct val="107000"/>
                </a:lnSpc>
              </a:pP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Endre: </a:t>
              </a:r>
              <a:r>
                <a:rPr lang="hu-H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Szokolay Ottó</a:t>
              </a: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hu-H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Ottó</a:t>
              </a: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 </a:t>
              </a:r>
              <a:r>
                <a:rPr lang="hu-H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Mácsai Pál</a:t>
              </a: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hu-H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Biberach</a:t>
              </a: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 </a:t>
              </a:r>
              <a:r>
                <a:rPr lang="hu-H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Fülöp Zsigmond</a:t>
              </a: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Tiborc: </a:t>
              </a:r>
              <a:r>
                <a:rPr lang="hu-H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Sinkovits Imre</a:t>
              </a:r>
            </a:p>
            <a:p>
              <a:pPr>
                <a:lnSpc>
                  <a:spcPct val="107000"/>
                </a:lnSpc>
              </a:pP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Petur bán: </a:t>
              </a:r>
              <a:r>
                <a:rPr lang="hu-H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Kállai Ferenc</a:t>
              </a: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hu-HU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Mikhál</a:t>
              </a:r>
              <a:r>
                <a:rPr lang="hu-H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hu-H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Ferenczy Csongor</a:t>
              </a: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hu-H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Simon:</a:t>
              </a: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hu-H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Szersén</a:t>
              </a:r>
              <a:r>
                <a:rPr lang="hu-H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Gyula</a:t>
              </a: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Izidora: </a:t>
              </a:r>
              <a:r>
                <a:rPr lang="hu-H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Juhász Róza</a:t>
              </a:r>
            </a:p>
            <a:p>
              <a:pPr>
                <a:lnSpc>
                  <a:spcPct val="107000"/>
                </a:lnSpc>
              </a:pPr>
              <a:r>
                <a:rPr lang="hu-H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Myska</a:t>
              </a: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bán: </a:t>
              </a:r>
              <a:r>
                <a:rPr lang="hu-H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Árva János</a:t>
              </a:r>
              <a:br>
                <a:rPr lang="hu-H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hu-HU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Solom</a:t>
              </a:r>
              <a:r>
                <a:rPr lang="hu-H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hu-H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hu-H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Bagó Bertalan</a:t>
              </a:r>
            </a:p>
            <a:p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églalap 10"/>
          <p:cNvSpPr/>
          <p:nvPr/>
        </p:nvSpPr>
        <p:spPr>
          <a:xfrm>
            <a:off x="6342841" y="584319"/>
            <a:ext cx="556042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6968">
              <a:spcAft>
                <a:spcPts val="600"/>
              </a:spcAft>
            </a:pPr>
            <a:r>
              <a:rPr lang="hu-HU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 alkalommal rendezte meg a Nemzeti Színházban:</a:t>
            </a:r>
          </a:p>
          <a:p>
            <a:pPr defTabSz="886968">
              <a:spcAft>
                <a:spcPts val="600"/>
              </a:spcAft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1951-ben Major Tamással közösen és 1987-ben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718559" y="1686006"/>
            <a:ext cx="478971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>
                <a:solidFill>
                  <a:srgbClr val="2328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Vámos </a:t>
            </a:r>
            <a:r>
              <a:rPr lang="hu-HU" dirty="0">
                <a:solidFill>
                  <a:srgbClr val="2328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míg művészeti </a:t>
            </a:r>
            <a:r>
              <a:rPr lang="hu-HU" dirty="0" smtClean="0">
                <a:solidFill>
                  <a:srgbClr val="2328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vezetőként </a:t>
            </a:r>
            <a:r>
              <a:rPr lang="hu-HU" dirty="0">
                <a:solidFill>
                  <a:srgbClr val="2328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 tudta békíteni </a:t>
            </a:r>
            <a:r>
              <a:rPr lang="hu-HU" dirty="0" smtClean="0">
                <a:solidFill>
                  <a:srgbClr val="2328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dirty="0">
                <a:solidFill>
                  <a:srgbClr val="2328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sértett, idősebb nemzedéket, és elindította egy, a Színház- és Filmművészeti Főiskoláról frissen kikerült, értékes csapat </a:t>
            </a:r>
            <a:r>
              <a:rPr lang="hu-HU" dirty="0" smtClean="0">
                <a:solidFill>
                  <a:srgbClr val="2328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karrierjét,</a:t>
            </a:r>
            <a:r>
              <a:rPr lang="hu-HU" b="1" baseline="30000" dirty="0">
                <a:solidFill>
                  <a:srgbClr val="2328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solidFill>
                  <a:srgbClr val="2328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addig </a:t>
            </a:r>
            <a:r>
              <a:rPr lang="hu-HU" dirty="0">
                <a:solidFill>
                  <a:srgbClr val="2328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rendezőként képtelen volt a két nemzedék játékstílusának </a:t>
            </a:r>
            <a:r>
              <a:rPr lang="hu-HU" dirty="0" smtClean="0">
                <a:solidFill>
                  <a:srgbClr val="2328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összecsiszolására. A </a:t>
            </a:r>
            <a:r>
              <a:rPr lang="hu-HU" dirty="0">
                <a:solidFill>
                  <a:srgbClr val="2328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kudarc oly annyira látható volt, hogy a nézőnek az a benyomása, mintha </a:t>
            </a:r>
            <a:r>
              <a:rPr lang="hu-HU" i="1" dirty="0">
                <a:solidFill>
                  <a:srgbClr val="2328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Bánk bán </a:t>
            </a:r>
            <a:r>
              <a:rPr lang="hu-HU" dirty="0">
                <a:solidFill>
                  <a:srgbClr val="2328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címmel egymással szóba sem álló, ám egymást tiszteletben tartó színésziskolák párhuzamosan hoznának létre előadásokat.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/>
          <a:srcRect r="50798" b="51275"/>
          <a:stretch/>
        </p:blipFill>
        <p:spPr>
          <a:xfrm>
            <a:off x="9173513" y="1738106"/>
            <a:ext cx="2922693" cy="1979102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3"/>
          <a:srcRect l="346" t="50437" r="50798"/>
          <a:stretch/>
        </p:blipFill>
        <p:spPr>
          <a:xfrm>
            <a:off x="8578283" y="4222724"/>
            <a:ext cx="2902110" cy="20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37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94C5663A-0CE3-4AEE-B47E-FB68D9EBF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Kép 11" descr="A képen víz, akvárium, úszás látható&#10;&#10;Automatikusan generált leírás">
            <a:extLst>
              <a:ext uri="{FF2B5EF4-FFF2-40B4-BE49-F238E27FC236}">
                <a16:creationId xmlns="" xmlns:a16="http://schemas.microsoft.com/office/drawing/2014/main" id="{8D9A7F52-1775-4A5C-5335-EF67B42DE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7066625" y="3969983"/>
            <a:ext cx="5134252" cy="2888017"/>
          </a:xfrm>
          <a:prstGeom prst="rect">
            <a:avLst/>
          </a:prstGeom>
        </p:spPr>
      </p:pic>
      <p:sp>
        <p:nvSpPr>
          <p:cNvPr id="14" name="Tartalom helye 2">
            <a:extLst>
              <a:ext uri="{FF2B5EF4-FFF2-40B4-BE49-F238E27FC236}">
                <a16:creationId xmlns="" xmlns:a16="http://schemas.microsoft.com/office/drawing/2014/main" id="{5181B457-0015-78D3-1AE4-E969B5475320}"/>
              </a:ext>
            </a:extLst>
          </p:cNvPr>
          <p:cNvSpPr txBox="1">
            <a:spLocks/>
          </p:cNvSpPr>
          <p:nvPr/>
        </p:nvSpPr>
        <p:spPr>
          <a:xfrm>
            <a:off x="1847999" y="1115016"/>
            <a:ext cx="5861107" cy="1872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 smtClean="0">
                <a:latin typeface="Abadi" panose="020B0604020104020204" pitchFamily="34" charset="0"/>
              </a:rPr>
              <a:t>A színészekre bízta a darab értelmezését, még a rövid rockzenei betéteket is ők komponálták</a:t>
            </a:r>
          </a:p>
          <a:p>
            <a:r>
              <a:rPr lang="hu-HU" sz="2000" dirty="0" smtClean="0">
                <a:latin typeface="Abadi" panose="020B0604020104020204" pitchFamily="34" charset="0"/>
              </a:rPr>
              <a:t>A színpadon egy akvárium is látható volt, melyet a színészek olykor bevontak a színdarabba</a:t>
            </a:r>
            <a:endParaRPr lang="hu-HU" sz="2000" dirty="0">
              <a:latin typeface="Abadi" panose="020B0604020104020204" pitchFamily="34" charset="0"/>
            </a:endParaRPr>
          </a:p>
        </p:txBody>
      </p:sp>
      <p:pic>
        <p:nvPicPr>
          <p:cNvPr id="18" name="Picture 2" descr="Alföldi Róbert Munkássága | Nemzeti Színhá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27" y="985422"/>
            <a:ext cx="1656583" cy="2492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814" y="538476"/>
            <a:ext cx="4317889" cy="3550264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334549" y="195449"/>
            <a:ext cx="6742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</a:rPr>
              <a:t>2009. okt. 23. </a:t>
            </a:r>
          </a:p>
          <a:p>
            <a:r>
              <a:rPr lang="hu-H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Alföldi Róbert rendezése</a:t>
            </a:r>
            <a:endParaRPr lang="hu-HU" sz="2800" dirty="0" smtClean="0"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="" xmlns:a16="http://schemas.microsoft.com/office/drawing/2014/main" id="{1AF28791-99E5-6269-4861-3AF3A8D5904C}"/>
              </a:ext>
            </a:extLst>
          </p:cNvPr>
          <p:cNvSpPr txBox="1">
            <a:spLocks/>
          </p:cNvSpPr>
          <p:nvPr/>
        </p:nvSpPr>
        <p:spPr>
          <a:xfrm rot="21341354">
            <a:off x="3728121" y="2630700"/>
            <a:ext cx="2903500" cy="3370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None/>
            </a:pPr>
            <a:r>
              <a:rPr lang="hu-H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„A</a:t>
            </a:r>
            <a:r>
              <a:rPr lang="hu-H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Bánk bán most is, szabadtéren és értelmezési szabadsággal megajándékozva, elég unalmas és kormosan komor darab maradt. </a:t>
            </a:r>
            <a:endParaRPr lang="hu-H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hu-H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becsempészett „maiság” ellenére nem sikerült leszedni róla a megértést akadályozó patinát, nem volt elég ironikus a megközelítés, a színészi játék pedig gyakran benn ragadt a régimódi deklamáló, kiáltozós stílusban, a harsány, </a:t>
            </a:r>
            <a:r>
              <a:rPr lang="hu-H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kulissza-döntögető </a:t>
            </a:r>
            <a:r>
              <a:rPr lang="hu-H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gesztusok </a:t>
            </a:r>
            <a:r>
              <a:rPr lang="hu-H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hamis-ságában</a:t>
            </a:r>
            <a:r>
              <a:rPr lang="hu-H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Hiába a mai ruhák, a mai arcok, a mai bikinik, ha a hang, a beszéd tónusa régimódi</a:t>
            </a:r>
            <a:r>
              <a:rPr lang="hu-H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        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(Radics Viktória)</a:t>
            </a:r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/>
          <a:srcRect t="7497" b="6822"/>
          <a:stretch/>
        </p:blipFill>
        <p:spPr>
          <a:xfrm rot="242350">
            <a:off x="148326" y="2636427"/>
            <a:ext cx="2989763" cy="431694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D8694EC0-9450-D147-F087-8AAA97ED708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42350">
            <a:off x="542864" y="2801291"/>
            <a:ext cx="2697480" cy="38062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Szereposztás</a:t>
            </a:r>
          </a:p>
          <a:p>
            <a:pPr marL="0" indent="0">
              <a:buNone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Bánk bán: 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Fehér Tibor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Gertrudis: </a:t>
            </a:r>
            <a:r>
              <a:rPr 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Bánfalvi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Eszter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Melinda: </a:t>
            </a:r>
            <a:r>
              <a:rPr 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Radnay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Csilla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Endre: </a:t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Szabó Kimmel Tamás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Ottó: </a:t>
            </a:r>
            <a:r>
              <a:rPr 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Mátyássy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Bence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Biberach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Földi Ádám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Tiborc: 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Farkas Dénes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Petur: </a:t>
            </a:r>
            <a:r>
              <a:rPr 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Makranczi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Zalán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Mikhál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Szatory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Dávid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Simon: </a:t>
            </a:r>
            <a:r>
              <a:rPr 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Orth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Péter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Izidóra: </a:t>
            </a:r>
            <a:r>
              <a:rPr 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Stork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Natasa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Solom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László Attila</a:t>
            </a:r>
          </a:p>
        </p:txBody>
      </p:sp>
    </p:spTree>
    <p:extLst>
      <p:ext uri="{BB962C8B-B14F-4D97-AF65-F5344CB8AC3E}">
        <p14:creationId xmlns:p14="http://schemas.microsoft.com/office/powerpoint/2010/main" val="629083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bldLvl="2"/>
      <p:bldP spid="16" grpId="0"/>
      <p:bldP spid="9" grpId="0"/>
      <p:bldP spid="3" grpId="0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A képen ruházat, lábbelik, személy, ember látható&#10;&#10;Automatikusan generált leírás">
            <a:extLst>
              <a:ext uri="{FF2B5EF4-FFF2-40B4-BE49-F238E27FC236}">
                <a16:creationId xmlns="" xmlns:a16="http://schemas.microsoft.com/office/drawing/2014/main" id="{B8625405-488E-11AB-DB1A-C23DB30A4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2" r="24751"/>
          <a:stretch/>
        </p:blipFill>
        <p:spPr>
          <a:xfrm>
            <a:off x="8140823" y="0"/>
            <a:ext cx="3657600" cy="550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Szövegdoboz 14"/>
          <p:cNvSpPr txBox="1"/>
          <p:nvPr/>
        </p:nvSpPr>
        <p:spPr>
          <a:xfrm>
            <a:off x="179811" y="139320"/>
            <a:ext cx="4605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</a:rPr>
              <a:t>2017. szept. 21.</a:t>
            </a:r>
          </a:p>
          <a:p>
            <a:r>
              <a:rPr lang="hu-H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Vidnyánszky</a:t>
            </a:r>
            <a:r>
              <a:rPr lang="hu-H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Attila rendezése</a:t>
            </a:r>
            <a:endParaRPr lang="hu-HU" sz="2800" dirty="0" smtClean="0"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4045">
            <a:off x="8595198" y="3053917"/>
            <a:ext cx="3542192" cy="3932809"/>
          </a:xfrm>
          <a:prstGeom prst="rect">
            <a:avLst/>
          </a:prstGeom>
        </p:spPr>
      </p:pic>
      <p:sp>
        <p:nvSpPr>
          <p:cNvPr id="18" name="Tartalom helye 2">
            <a:extLst>
              <a:ext uri="{FF2B5EF4-FFF2-40B4-BE49-F238E27FC236}">
                <a16:creationId xmlns="" xmlns:a16="http://schemas.microsoft.com/office/drawing/2014/main" id="{11935A66-C192-5540-77C6-FAAC301B48AF}"/>
              </a:ext>
            </a:extLst>
          </p:cNvPr>
          <p:cNvSpPr txBox="1">
            <a:spLocks/>
          </p:cNvSpPr>
          <p:nvPr/>
        </p:nvSpPr>
        <p:spPr>
          <a:xfrm rot="21154045">
            <a:off x="8735877" y="3222593"/>
            <a:ext cx="3456123" cy="384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hu-H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Szereposztás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Bánk 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bán: </a:t>
            </a:r>
            <a:r>
              <a:rPr lang="hu-H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Mátray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László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Gertrudis: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Udvaros </a:t>
            </a:r>
            <a:r>
              <a:rPr lang="hu-H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Dorotya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Melinda: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Söptei Andrea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Ottó: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Farkas Dénes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Biberach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Horváth Lajos Ottó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Endre: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Szalma Tamás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Tiborc: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Varga József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Petur bán: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Olt Tamás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Izidora: 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Ács 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Eszter</a:t>
            </a:r>
            <a:b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Mikhál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bán: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Rácz József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Simon bán: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Tóth 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László</a:t>
            </a:r>
            <a:endParaRPr lang="hu-H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Vidnyánszky Attila | Nemzeti Színház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0"/>
          <a:stretch/>
        </p:blipFill>
        <p:spPr bwMode="auto">
          <a:xfrm>
            <a:off x="195948" y="1020932"/>
            <a:ext cx="2273277" cy="2663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artalom helye 2">
            <a:extLst>
              <a:ext uri="{FF2B5EF4-FFF2-40B4-BE49-F238E27FC236}">
                <a16:creationId xmlns="" xmlns:a16="http://schemas.microsoft.com/office/drawing/2014/main" id="{E89EAEB3-A1AA-53D7-3D00-D1A763ED750F}"/>
              </a:ext>
            </a:extLst>
          </p:cNvPr>
          <p:cNvSpPr txBox="1">
            <a:spLocks/>
          </p:cNvSpPr>
          <p:nvPr/>
        </p:nvSpPr>
        <p:spPr>
          <a:xfrm>
            <a:off x="3007056" y="1481549"/>
            <a:ext cx="3251701" cy="12527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Hét alkalommal </a:t>
            </a:r>
            <a:r>
              <a:rPr lang="hu-H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rendezte meg a Bánk bánt, </a:t>
            </a:r>
            <a:r>
              <a:rPr lang="hu-HU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ezek </a:t>
            </a:r>
            <a:r>
              <a:rPr lang="hu-H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közül háromszor </a:t>
            </a:r>
            <a:r>
              <a:rPr lang="hu-HU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Nemzeti </a:t>
            </a:r>
            <a:r>
              <a:rPr lang="hu-HU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Színházban:</a:t>
            </a:r>
          </a:p>
          <a:p>
            <a:pPr algn="just"/>
            <a:r>
              <a:rPr lang="hu-HU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2002-ben, 2017-ben és 2023-ban</a:t>
            </a:r>
          </a:p>
        </p:txBody>
      </p:sp>
      <p:pic>
        <p:nvPicPr>
          <p:cNvPr id="4100" name="Picture 4" descr="https://nemzetiszinhaz.hu/uploads/images/2017_18/Bank_ban_2/Bank_sajto_eori-42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3" y="3925553"/>
            <a:ext cx="4398670" cy="2932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4654858" y="2807498"/>
            <a:ext cx="33350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Vidnyánszky</a:t>
            </a:r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szomorú diagnózisa szerint korunk hőse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Biberach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lézengő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ritter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Hisz míg Petúr legendás, fatalista végkicsengésű bordalát Erkel Ferenc operájából maga Gertrúd énekli a zúgolódó magyarok fejére, s a buborékként eloszló világban így teszi nevetségessé őket, a cselszövő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ritter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kimondja minden korok szerencselovagjainak örök </a:t>
            </a:r>
            <a:r>
              <a:rPr lang="hu-H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igaz-ságát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»Ott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 a haza, hol a haszon</a:t>
            </a:r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.«”           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Pröhle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Gergely)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4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F541DB91-0B10-46D9-B34B-7BFF96026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9CF7FE1C-8BC5-4B0C-A2BC-93AB72C90F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EE6EAA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F4887F6A-9757-24D2-EF98-0F9849EE4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144" y="679773"/>
            <a:ext cx="7039992" cy="2001283"/>
          </a:xfrm>
        </p:spPr>
        <p:txBody>
          <a:bodyPr anchor="t"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 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rendező úgy gondolta a drámát lendületesre és fiatalosra 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álmodja 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meg, melyben nagy hangsúlyt fektet a fiatal 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színészekre</a:t>
            </a:r>
            <a:endParaRPr lang="hu-H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hatalmas </a:t>
            </a:r>
            <a:r>
              <a:rPr lang="hu-H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fekete díszletelemeket darabokban lehet mozgatni, ami által újabb és újabb terek jönnek létre. Így vizuálisan könnyűszerrel válik szét a trónterem vagy akár Melinda szobája</a:t>
            </a:r>
            <a:r>
              <a:rPr lang="hu-H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                                  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Tölli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Szófia)</a:t>
            </a:r>
            <a:endParaRPr 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</a:pPr>
            <a:endParaRPr 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Kép 14" descr="A képen ruházat, Emberi arc, személy, lány látható&#10;&#10;Automatikusan generált leírás">
            <a:extLst>
              <a:ext uri="{FF2B5EF4-FFF2-40B4-BE49-F238E27FC236}">
                <a16:creationId xmlns="" xmlns:a16="http://schemas.microsoft.com/office/drawing/2014/main" id="{740F518A-401C-C126-2CE0-EA8E02DCBE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r="14979"/>
          <a:stretch/>
        </p:blipFill>
        <p:spPr>
          <a:xfrm>
            <a:off x="168677" y="1037369"/>
            <a:ext cx="3960372" cy="3135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zövegdoboz 6"/>
          <p:cNvSpPr txBox="1"/>
          <p:nvPr/>
        </p:nvSpPr>
        <p:spPr>
          <a:xfrm>
            <a:off x="183772" y="153208"/>
            <a:ext cx="5027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</a:rPr>
              <a:t>2023. szept. 3.</a:t>
            </a:r>
          </a:p>
          <a:p>
            <a:r>
              <a:rPr lang="hu-H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Vidnyánszky</a:t>
            </a:r>
            <a:r>
              <a:rPr lang="hu-H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Attila rendezése</a:t>
            </a:r>
            <a:endParaRPr lang="hu-HU" sz="2800" dirty="0" smtClean="0"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7101">
            <a:off x="1038688" y="2996213"/>
            <a:ext cx="3826275" cy="3923931"/>
          </a:xfrm>
          <a:prstGeom prst="rect">
            <a:avLst/>
          </a:prstGeom>
        </p:spPr>
      </p:pic>
      <p:sp>
        <p:nvSpPr>
          <p:cNvPr id="9" name="Tartalom helye 2">
            <a:extLst>
              <a:ext uri="{FF2B5EF4-FFF2-40B4-BE49-F238E27FC236}">
                <a16:creationId xmlns="" xmlns:a16="http://schemas.microsoft.com/office/drawing/2014/main" id="{11935A66-C192-5540-77C6-FAAC301B48AF}"/>
              </a:ext>
            </a:extLst>
          </p:cNvPr>
          <p:cNvSpPr txBox="1">
            <a:spLocks/>
          </p:cNvSpPr>
          <p:nvPr/>
        </p:nvSpPr>
        <p:spPr>
          <a:xfrm rot="20977101">
            <a:off x="1335939" y="3059595"/>
            <a:ext cx="3456123" cy="384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hu-H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Szereposztás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Bánk 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bán: </a:t>
            </a:r>
            <a:r>
              <a:rPr lang="hu-H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Berettyán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Sándor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Gertrudis: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Ács Eszter</a:t>
            </a:r>
            <a:b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Melinda: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Barta Ágnes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Ottó: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Herczegh Péter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Biberach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Szabó Sebestyén László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Endre: </a:t>
            </a:r>
            <a:r>
              <a:rPr lang="hu-H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Berettyán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Nándor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Tiborc: </a:t>
            </a:r>
            <a:r>
              <a:rPr lang="hu-H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Kristán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Attila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Petur bán: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Mészáros Martin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Mikhál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bán: </a:t>
            </a:r>
            <a:r>
              <a:rPr lang="hu-H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Rubold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Ödön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Simon bán: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Szép Domán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Myska</a:t>
            </a:r>
            <a:r>
              <a:rPr lang="hu-H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bán: 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Madácsi </a:t>
            </a:r>
            <a:r>
              <a:rPr lang="hu-H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István</a:t>
            </a:r>
            <a:endParaRPr lang="hu-H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nemzetiszinhaz.hu/uploads/images_2/2023_2024/Bank_ban/net_Bank_ban_eorifoto-04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08" y="3373501"/>
            <a:ext cx="6026304" cy="3555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églalap 15"/>
          <p:cNvSpPr/>
          <p:nvPr/>
        </p:nvSpPr>
        <p:spPr>
          <a:xfrm>
            <a:off x="4580877" y="2257083"/>
            <a:ext cx="7075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„A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legszebb, legösszetettebb szimbólumrendszer az előadás végén bomlik ki, amikor kiderül az is, mi volt az a kopogás, amit végig hallottunk a színfalak </a:t>
            </a:r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mögül: a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szövőszékek kopácsolása, a párkák ugyanis akkor is szövik a sorsunk fonalát, ha mi nem látjuk, vagy nem akarunk tudomást venni róla</a:t>
            </a:r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hu-HU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64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9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1">
            <a:extLst>
              <a:ext uri="{FF2B5EF4-FFF2-40B4-BE49-F238E27FC236}">
                <a16:creationId xmlns="" xmlns:a16="http://schemas.microsoft.com/office/drawing/2014/main" id="{9CF7FE1C-8BC5-4B0C-A2BC-93AB72C90F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EE6EAA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C608BEB-860E-4094-8511-78603564A7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artalom helye 3">
            <a:extLst>
              <a:ext uri="{FF2B5EF4-FFF2-40B4-BE49-F238E27FC236}">
                <a16:creationId xmlns="" xmlns:a16="http://schemas.microsoft.com/office/drawing/2014/main" id="{418E2D39-12D8-0D09-5091-5EA1E3FDC0F5}"/>
              </a:ext>
            </a:extLst>
          </p:cNvPr>
          <p:cNvSpPr txBox="1">
            <a:spLocks/>
          </p:cNvSpPr>
          <p:nvPr/>
        </p:nvSpPr>
        <p:spPr>
          <a:xfrm>
            <a:off x="4784680" y="471148"/>
            <a:ext cx="6652718" cy="5681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Források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Rédey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Tivadar: A Nemzeti Színház története, Bp.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1937.</a:t>
            </a:r>
          </a:p>
          <a:p>
            <a:pPr marL="0" indent="0">
              <a:buNone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mek.oszk.hu/12800/12846/12846.pdf</a:t>
            </a:r>
            <a:endParaRPr lang="hu-H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Magyar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színművészeti lexikon</a:t>
            </a:r>
          </a:p>
          <a:p>
            <a:pPr marL="0" indent="0">
              <a:buNone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http://mek.niif.hu/08700/08756/pdf/szlex01_1.pdf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Színházi élet XXVI. évfolyam 13. szám (1936)</a:t>
            </a:r>
          </a:p>
          <a:p>
            <a:pPr marL="0" indent="0">
              <a:buNone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https://epa.oszk.hu/02300/02343/01128/pdf/EPA02343_szinhazi_elet_1936_13.pdf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Kritikák, cikkek:</a:t>
            </a:r>
          </a:p>
          <a:p>
            <a:pPr marL="0" indent="0">
              <a:buNone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www.oszk.hu/sites/default/files/virtualis_kiallitasok/bank_ban/lapok/tabla.html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://www.bessenyei.hu/palya9.htm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://epa.oszk.hu/03000/03040/00101/pdf/EPA03040_szinhaz_1975_07_003-008.pdf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://theatron.hu/philther/bank-ban-2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/</a:t>
            </a:r>
            <a:endParaRPr lang="hu-H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://nemzetiszinhaz.hu/magazin/2017/10/1-142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://magyarnemzet.hu/kultura/2023/09/bank-ban-nehez-szerepek-belso-konnyedseggel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1400" dirty="0"/>
          </a:p>
          <a:p>
            <a:pPr marL="0" indent="0">
              <a:buNone/>
            </a:pPr>
            <a:endParaRPr lang="hu-HU" sz="1400" dirty="0" smtClean="0"/>
          </a:p>
          <a:p>
            <a:pPr marL="0" indent="0">
              <a:buNone/>
            </a:pPr>
            <a:endParaRPr lang="hu-HU" sz="1400" dirty="0"/>
          </a:p>
          <a:p>
            <a:pPr marL="0" indent="0">
              <a:buNone/>
            </a:pPr>
            <a:endParaRPr lang="hu-HU" sz="1400" dirty="0"/>
          </a:p>
        </p:txBody>
      </p:sp>
      <p:sp>
        <p:nvSpPr>
          <p:cNvPr id="14" name="Cím 1">
            <a:extLst>
              <a:ext uri="{FF2B5EF4-FFF2-40B4-BE49-F238E27FC236}">
                <a16:creationId xmlns="" xmlns:a16="http://schemas.microsoft.com/office/drawing/2014/main" id="{399AE642-DCFB-56B0-F899-1BB79EEEDC95}"/>
              </a:ext>
            </a:extLst>
          </p:cNvPr>
          <p:cNvSpPr txBox="1">
            <a:spLocks/>
          </p:cNvSpPr>
          <p:nvPr/>
        </p:nvSpPr>
        <p:spPr>
          <a:xfrm>
            <a:off x="254492" y="2236193"/>
            <a:ext cx="3625049" cy="170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 smtClean="0">
                <a:solidFill>
                  <a:schemeClr val="bg1"/>
                </a:solidFill>
              </a:rPr>
              <a:t>Köszönjük a figyelmet!</a:t>
            </a:r>
            <a:endParaRPr lang="hu-H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51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/>
          <a:srcRect b="821"/>
          <a:stretch/>
        </p:blipFill>
        <p:spPr>
          <a:xfrm>
            <a:off x="5909187" y="3441290"/>
            <a:ext cx="2959511" cy="353961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95416" y="518984"/>
            <a:ext cx="4819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</a:rPr>
              <a:t>1839. márc. 23. </a:t>
            </a:r>
          </a:p>
          <a:p>
            <a:r>
              <a:rPr lang="hu-HU" sz="2800" dirty="0" smtClean="0">
                <a:latin typeface="Elephant" panose="02020904090505020303" pitchFamily="18" charset="0"/>
                <a:cs typeface="Times New Roman" panose="02020603050405020304" pitchFamily="18" charset="0"/>
              </a:rPr>
              <a:t>Pesti Nemzeti Színház</a:t>
            </a:r>
          </a:p>
        </p:txBody>
      </p:sp>
      <p:sp>
        <p:nvSpPr>
          <p:cNvPr id="10" name="Téglalap 9"/>
          <p:cNvSpPr/>
          <p:nvPr/>
        </p:nvSpPr>
        <p:spPr>
          <a:xfrm>
            <a:off x="6082715" y="3765755"/>
            <a:ext cx="2628666" cy="2992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49808">
              <a:lnSpc>
                <a:spcPct val="107000"/>
              </a:lnSpc>
              <a:spcAft>
                <a:spcPts val="656"/>
              </a:spcAft>
            </a:pPr>
            <a:r>
              <a:rPr lang="hu-HU" b="1" u="sng" dirty="0" smtClean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Szereposztás</a:t>
            </a:r>
            <a:endParaRPr lang="hu-HU" b="1" u="sng" dirty="0">
              <a:solidFill>
                <a:srgbClr val="00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defTabSz="749808">
              <a:lnSpc>
                <a:spcPct val="107000"/>
              </a:lnSpc>
              <a:spcAft>
                <a:spcPts val="600"/>
              </a:spcAft>
            </a:pPr>
            <a:r>
              <a:rPr lang="hu-HU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Bánk bán: Egressy Gábor</a:t>
            </a:r>
          </a:p>
          <a:p>
            <a:pPr defTabSz="749808">
              <a:lnSpc>
                <a:spcPct val="107000"/>
              </a:lnSpc>
              <a:spcAft>
                <a:spcPts val="600"/>
              </a:spcAft>
            </a:pPr>
            <a:r>
              <a:rPr lang="hu-HU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Gertrudis: Laborfalvi Róza</a:t>
            </a:r>
          </a:p>
          <a:p>
            <a:pPr defTabSz="749808">
              <a:lnSpc>
                <a:spcPct val="107000"/>
              </a:lnSpc>
              <a:spcAft>
                <a:spcPts val="600"/>
              </a:spcAft>
            </a:pPr>
            <a:r>
              <a:rPr lang="hu-HU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Melinda: Hivatal Anikó</a:t>
            </a:r>
          </a:p>
          <a:p>
            <a:pPr defTabSz="749808">
              <a:lnSpc>
                <a:spcPct val="107000"/>
              </a:lnSpc>
              <a:spcAft>
                <a:spcPts val="600"/>
              </a:spcAft>
            </a:pPr>
            <a:r>
              <a:rPr lang="hu-HU" dirty="0" err="1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Biberach</a:t>
            </a:r>
            <a:r>
              <a:rPr lang="hu-HU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: </a:t>
            </a:r>
            <a:r>
              <a:rPr lang="hu-HU" dirty="0" err="1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Fáncsy</a:t>
            </a:r>
            <a:r>
              <a:rPr lang="hu-HU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Lajos</a:t>
            </a:r>
          </a:p>
          <a:p>
            <a:pPr defTabSz="749808">
              <a:lnSpc>
                <a:spcPct val="107000"/>
              </a:lnSpc>
              <a:spcAft>
                <a:spcPts val="600"/>
              </a:spcAft>
            </a:pPr>
            <a:r>
              <a:rPr lang="hu-HU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Tiborc: Bartha János</a:t>
            </a:r>
          </a:p>
          <a:p>
            <a:pPr defTabSz="749808">
              <a:lnSpc>
                <a:spcPct val="107000"/>
              </a:lnSpc>
              <a:spcAft>
                <a:spcPts val="600"/>
              </a:spcAft>
            </a:pPr>
            <a:r>
              <a:rPr lang="hu-HU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Petur: </a:t>
            </a:r>
            <a:r>
              <a:rPr lang="hu-HU" dirty="0" err="1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Szentpétery</a:t>
            </a:r>
            <a:r>
              <a:rPr lang="hu-HU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Zsigmond</a:t>
            </a:r>
          </a:p>
          <a:p>
            <a:pPr defTabSz="749808">
              <a:lnSpc>
                <a:spcPct val="107000"/>
              </a:lnSpc>
              <a:spcAft>
                <a:spcPts val="600"/>
              </a:spcAft>
            </a:pPr>
            <a:r>
              <a:rPr lang="hu-HU" dirty="0" err="1" smtClean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Mikhál</a:t>
            </a:r>
            <a:r>
              <a:rPr lang="hu-HU" dirty="0" smtClean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: </a:t>
            </a:r>
            <a:r>
              <a:rPr lang="hu-HU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Udvarhelyi Miklós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48" y="2031863"/>
            <a:ext cx="5010849" cy="2695951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9525436" y="1159896"/>
            <a:ext cx="26665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Elephant" panose="02020904090505020303" pitchFamily="18" charset="0"/>
                <a:cs typeface="Times New Roman" panose="02020603050405020304" pitchFamily="18" charset="0"/>
              </a:rPr>
              <a:t>Gertrudis </a:t>
            </a:r>
            <a:r>
              <a:rPr lang="hu-HU" dirty="0" smtClean="0">
                <a:latin typeface="Elephant" panose="02020904090505020303" pitchFamily="18" charset="0"/>
                <a:cs typeface="Times New Roman" panose="02020603050405020304" pitchFamily="18" charset="0"/>
              </a:rPr>
              <a:t>szerepében</a:t>
            </a:r>
          </a:p>
          <a:p>
            <a:r>
              <a:rPr lang="hu-HU" dirty="0" smtClean="0">
                <a:latin typeface="Elephant" panose="02020904090505020303" pitchFamily="18" charset="0"/>
                <a:cs typeface="Times New Roman" panose="02020603050405020304" pitchFamily="18" charset="0"/>
              </a:rPr>
              <a:t> Laborfalvi </a:t>
            </a:r>
            <a:r>
              <a:rPr lang="hu-HU" dirty="0">
                <a:latin typeface="Elephant" panose="02020904090505020303" pitchFamily="18" charset="0"/>
                <a:cs typeface="Times New Roman" panose="02020603050405020304" pitchFamily="18" charset="0"/>
              </a:rPr>
              <a:t>Róza</a:t>
            </a:r>
          </a:p>
        </p:txBody>
      </p:sp>
      <p:sp>
        <p:nvSpPr>
          <p:cNvPr id="11" name="Téglalap 10"/>
          <p:cNvSpPr/>
          <p:nvPr/>
        </p:nvSpPr>
        <p:spPr>
          <a:xfrm>
            <a:off x="0" y="5228752"/>
            <a:ext cx="5663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Széchenyi István 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naplójegyzetében hatósági beavatkozást kívánna ily „esztelenség”, a dráma rossz, veszedelmes irányzata ellen.</a:t>
            </a:r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504" y="1784977"/>
            <a:ext cx="3185652" cy="5073023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5191432" y="159525"/>
            <a:ext cx="3726426" cy="2996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49808">
              <a:lnSpc>
                <a:spcPct val="107000"/>
              </a:lnSpc>
              <a:spcAft>
                <a:spcPts val="656"/>
              </a:spcAft>
            </a:pPr>
            <a:r>
              <a:rPr lang="hu-HU" sz="1600" b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Vörösmarty</a:t>
            </a:r>
            <a:r>
              <a:rPr lang="hu-HU" sz="16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kern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kritikája: </a:t>
            </a:r>
          </a:p>
          <a:p>
            <a:pPr marL="285750" indent="-285750" algn="just" defTabSz="749808">
              <a:lnSpc>
                <a:spcPct val="107000"/>
              </a:lnSpc>
              <a:spcAft>
                <a:spcPts val="656"/>
              </a:spcAft>
              <a:buFontTx/>
              <a:buChar char="-"/>
            </a:pPr>
            <a:r>
              <a:rPr lang="hu-HU" sz="1600" i="1" kern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„Drámai, sőt színihatás tekintetében végre a mű ritka tünemény, az előadás a gondosabbak közé számítható.</a:t>
            </a:r>
          </a:p>
          <a:p>
            <a:pPr marL="285750" indent="-285750" algn="just" defTabSz="749808">
              <a:lnSpc>
                <a:spcPct val="107000"/>
              </a:lnSpc>
              <a:spcAft>
                <a:spcPts val="656"/>
              </a:spcAft>
              <a:buFontTx/>
              <a:buChar char="-"/>
            </a:pPr>
            <a:r>
              <a:rPr lang="hu-H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Egressy </a:t>
            </a:r>
            <a:r>
              <a:rPr lang="hu-H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(Bánk) helyenként jó, helyenként, kivált </a:t>
            </a:r>
            <a:r>
              <a:rPr lang="hu-HU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indulat-kitöróseiben</a:t>
            </a:r>
            <a:r>
              <a:rPr lang="hu-H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érthetetlen, vagy egy kissé </a:t>
            </a:r>
            <a:r>
              <a:rPr lang="hu-H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túlzó, </a:t>
            </a:r>
            <a:endParaRPr lang="hu-HU" sz="1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749808">
              <a:lnSpc>
                <a:spcPct val="107000"/>
              </a:lnSpc>
              <a:spcAft>
                <a:spcPts val="656"/>
              </a:spcAft>
              <a:buFontTx/>
              <a:buChar char="-"/>
            </a:pPr>
            <a:r>
              <a:rPr lang="hu-H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hu-H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inkább szeretjük, ha egy kis túlzás által felriasszon, minthogy bágyadt előadás miatt egészen elessék</a:t>
            </a:r>
            <a:r>
              <a:rPr lang="hu-H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u-HU" sz="1600" i="1" kern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hu-HU" sz="1600" i="1" kern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755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3" grpId="0"/>
      <p:bldP spid="11" grpId="0"/>
      <p:bldP spid="13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/>
          <a:srcRect b="821"/>
          <a:stretch/>
        </p:blipFill>
        <p:spPr>
          <a:xfrm>
            <a:off x="4139380" y="2349218"/>
            <a:ext cx="3146323" cy="4586542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542925" y="334548"/>
            <a:ext cx="10810875" cy="76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rtalom helye 11">
            <a:extLst>
              <a:ext uri="{FF2B5EF4-FFF2-40B4-BE49-F238E27FC236}">
                <a16:creationId xmlns="" xmlns:a16="http://schemas.microsoft.com/office/drawing/2014/main" id="{F5442B34-B5C4-A19B-FE8B-97F0AD342E7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98966802"/>
              </p:ext>
            </p:extLst>
          </p:nvPr>
        </p:nvGraphicFramePr>
        <p:xfrm>
          <a:off x="6144038" y="-1458349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artalom helye 12">
            <a:extLst>
              <a:ext uri="{FF2B5EF4-FFF2-40B4-BE49-F238E27FC236}">
                <a16:creationId xmlns="" xmlns:a16="http://schemas.microsoft.com/office/drawing/2014/main" id="{BF3D1CF9-98CE-8318-3FDB-CAECA4AA3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5019" y="2795802"/>
            <a:ext cx="2644877" cy="3801643"/>
          </a:xfrm>
        </p:spPr>
        <p:txBody>
          <a:bodyPr>
            <a:noAutofit/>
          </a:bodyPr>
          <a:lstStyle/>
          <a:p>
            <a:pPr marL="0" indent="0" algn="ctr" defTabSz="749808"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1800" b="1" u="sng" dirty="0" smtClean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Szereposztás</a:t>
            </a:r>
            <a:endParaRPr lang="hu-HU" sz="1800" u="sng" dirty="0">
              <a:solidFill>
                <a:srgbClr val="00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defTabSz="749808"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1800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Bánk bán: Lendvay Márton</a:t>
            </a:r>
          </a:p>
          <a:p>
            <a:pPr marL="0" indent="0" defTabSz="749808"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1800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Gertrudis: Laborfalvi Róza</a:t>
            </a:r>
          </a:p>
          <a:p>
            <a:pPr marL="0" indent="0" defTabSz="749808"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1800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Melinda: Hivatal Anikó</a:t>
            </a:r>
          </a:p>
          <a:p>
            <a:pPr marL="0" indent="0" defTabSz="749808"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1800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II. Endre: Erdélyi Sándor</a:t>
            </a:r>
          </a:p>
          <a:p>
            <a:pPr marL="0" indent="0" defTabSz="749808"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1800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Ottó: </a:t>
            </a:r>
            <a:r>
              <a:rPr lang="hu-HU" sz="1800" dirty="0" err="1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Latky</a:t>
            </a:r>
            <a:endParaRPr lang="hu-HU" sz="1800" dirty="0">
              <a:solidFill>
                <a:srgbClr val="00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defTabSz="749808"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1800" dirty="0" err="1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Biberach</a:t>
            </a:r>
            <a:r>
              <a:rPr lang="hu-HU" sz="1800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: Tóth József</a:t>
            </a:r>
          </a:p>
          <a:p>
            <a:pPr marL="0" indent="0" defTabSz="749808"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1800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Tiborc: Szilágyi Pál</a:t>
            </a:r>
          </a:p>
          <a:p>
            <a:pPr marL="0" indent="0" defTabSz="749808"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1800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Petur: Egressy Gábor</a:t>
            </a:r>
          </a:p>
        </p:txBody>
      </p:sp>
      <p:sp>
        <p:nvSpPr>
          <p:cNvPr id="8" name="Téglalap 7"/>
          <p:cNvSpPr/>
          <p:nvPr/>
        </p:nvSpPr>
        <p:spPr>
          <a:xfrm>
            <a:off x="7207045" y="-1314633"/>
            <a:ext cx="4431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Honművész folyóirat így emlékezett meg róla: „Szép alakja, tiszta </a:t>
            </a:r>
            <a:r>
              <a:rPr lang="hu-HU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organuma</a:t>
            </a:r>
            <a:r>
              <a:rPr lang="hu-H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és helyes szólejtése szép reményt </a:t>
            </a:r>
            <a:r>
              <a:rPr lang="hu-HU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nyujta</a:t>
            </a:r>
            <a:r>
              <a:rPr lang="hu-H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jövendője felől.”</a:t>
            </a:r>
            <a:endParaRPr lang="hu-H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Kortársunk Bánk bá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921" y="2072462"/>
            <a:ext cx="4865564" cy="485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églalap 13"/>
          <p:cNvSpPr/>
          <p:nvPr/>
        </p:nvSpPr>
        <p:spPr>
          <a:xfrm>
            <a:off x="0" y="126855"/>
            <a:ext cx="48473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1848. március 15</a:t>
            </a:r>
            <a:r>
              <a:rPr lang="hu-HU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-én este a Nemzeti Színház a </a:t>
            </a:r>
            <a:r>
              <a:rPr lang="hu-H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Bánk bán</a:t>
            </a:r>
            <a:r>
              <a:rPr lang="hu-HU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 játszotta.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este hétkor kezdődő elő</a:t>
            </a:r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dás félbeszakadt. Egressy Gábor elszavalta a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Nemzeti </a:t>
            </a:r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közönség pedig elénekelte a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Himnusz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és a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Szózat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 is. </a:t>
            </a:r>
            <a:r>
              <a:rPr lang="hu-HU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Ezen az előadáson, találkozott először Laborfalvi </a:t>
            </a:r>
            <a:r>
              <a:rPr lang="hu-H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Róza későbbi férjével, Jókai Mórral.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ím 10">
            <a:extLst>
              <a:ext uri="{FF2B5EF4-FFF2-40B4-BE49-F238E27FC236}">
                <a16:creationId xmlns="" xmlns:a16="http://schemas.microsoft.com/office/drawing/2014/main" id="{2C9E5170-1B3B-948F-6680-DD2D6F144FDF}"/>
              </a:ext>
            </a:extLst>
          </p:cNvPr>
          <p:cNvSpPr txBox="1">
            <a:spLocks/>
          </p:cNvSpPr>
          <p:nvPr/>
        </p:nvSpPr>
        <p:spPr>
          <a:xfrm>
            <a:off x="5243051" y="1386350"/>
            <a:ext cx="8266471" cy="481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osztrák cenzúra betiltotta a hazafias mű előadását.</a:t>
            </a:r>
            <a:endParaRPr lang="hu-HU" sz="2400" dirty="0"/>
          </a:p>
        </p:txBody>
      </p:sp>
      <p:pic>
        <p:nvPicPr>
          <p:cNvPr id="1026" name="Picture 2" descr="Romantikus Nemzet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9"/>
          <a:stretch/>
        </p:blipFill>
        <p:spPr bwMode="auto">
          <a:xfrm>
            <a:off x="548922" y="2208638"/>
            <a:ext cx="3274141" cy="4649362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256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3" grpId="0" uiExpand="1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A képen ruházat, épület, személy, Retro stílus látható&#10;&#10;Automatikusan generált leírás">
            <a:extLst>
              <a:ext uri="{FF2B5EF4-FFF2-40B4-BE49-F238E27FC236}">
                <a16:creationId xmlns="" xmlns:a16="http://schemas.microsoft.com/office/drawing/2014/main" id="{B64F73F8-44C4-8C78-B7DF-AB29250C5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78" y="3496048"/>
            <a:ext cx="4242777" cy="2885088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346255" y="233849"/>
            <a:ext cx="6742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</a:rPr>
              <a:t>1868. szept. 27. </a:t>
            </a:r>
          </a:p>
          <a:p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Először játszották teljes </a:t>
            </a:r>
            <a:r>
              <a:rPr lang="hu-H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szöveggel a tragédiát</a:t>
            </a:r>
            <a:endParaRPr lang="hu-HU" sz="2800" dirty="0" smtClean="0"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33192" y="1422569"/>
            <a:ext cx="86107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</a:rPr>
              <a:t>1872. ápr. 3. </a:t>
            </a:r>
          </a:p>
          <a:p>
            <a:pPr algn="just"/>
            <a:r>
              <a:rPr lang="hu-H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Jászai Mari </a:t>
            </a:r>
            <a:r>
              <a:rPr lang="hu-HU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bemutatkozik Gertrudis szerepében</a:t>
            </a:r>
          </a:p>
          <a:p>
            <a:r>
              <a:rPr lang="hu-HU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Jászai hatalmas </a:t>
            </a:r>
            <a:r>
              <a:rPr lang="hu-H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alakításával haláláig </a:t>
            </a:r>
            <a:r>
              <a:rPr lang="hu-HU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része az előadásnak</a:t>
            </a:r>
            <a:endParaRPr lang="hu-HU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121" y="1189606"/>
            <a:ext cx="4018730" cy="5757169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5"/>
          <a:srcRect b="821"/>
          <a:stretch/>
        </p:blipFill>
        <p:spPr>
          <a:xfrm>
            <a:off x="344129" y="2943030"/>
            <a:ext cx="2772697" cy="4041890"/>
          </a:xfrm>
          <a:prstGeom prst="rect">
            <a:avLst/>
          </a:prstGeom>
        </p:spPr>
      </p:pic>
      <p:sp>
        <p:nvSpPr>
          <p:cNvPr id="9" name="Tartalom helye 5">
            <a:extLst>
              <a:ext uri="{FF2B5EF4-FFF2-40B4-BE49-F238E27FC236}">
                <a16:creationId xmlns="" xmlns:a16="http://schemas.microsoft.com/office/drawing/2014/main" id="{578C9B73-C2AB-AAB4-8E97-7592C2CBD963}"/>
              </a:ext>
            </a:extLst>
          </p:cNvPr>
          <p:cNvSpPr txBox="1">
            <a:spLocks/>
          </p:cNvSpPr>
          <p:nvPr/>
        </p:nvSpPr>
        <p:spPr>
          <a:xfrm>
            <a:off x="580103" y="3359070"/>
            <a:ext cx="2369575" cy="3098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49808">
              <a:spcBef>
                <a:spcPts val="0"/>
              </a:spcBef>
              <a:spcAft>
                <a:spcPts val="1200"/>
              </a:spcAft>
            </a:pPr>
            <a:r>
              <a:rPr lang="hu-HU" sz="1800" b="1" u="sng" cap="none" dirty="0" smtClean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Szereposztás</a:t>
            </a:r>
            <a:endParaRPr lang="hu-HU" sz="1800" u="sng" cap="none" dirty="0">
              <a:solidFill>
                <a:srgbClr val="00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defTabSz="749808">
              <a:spcBef>
                <a:spcPts val="0"/>
              </a:spcBef>
              <a:spcAft>
                <a:spcPts val="1200"/>
              </a:spcAft>
            </a:pPr>
            <a:r>
              <a:rPr lang="hu-HU" sz="1800" cap="none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Bánk bán: Molnár György</a:t>
            </a:r>
          </a:p>
          <a:p>
            <a:pPr defTabSz="749808">
              <a:spcBef>
                <a:spcPts val="0"/>
              </a:spcBef>
              <a:spcAft>
                <a:spcPts val="1200"/>
              </a:spcAft>
            </a:pPr>
            <a:r>
              <a:rPr lang="hu-HU" sz="1800" cap="none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Gertrudis: Jászai Mari</a:t>
            </a:r>
          </a:p>
          <a:p>
            <a:pPr defTabSz="749808">
              <a:spcBef>
                <a:spcPts val="0"/>
              </a:spcBef>
              <a:spcAft>
                <a:spcPts val="1200"/>
              </a:spcAft>
            </a:pPr>
            <a:r>
              <a:rPr lang="hu-HU" sz="1800" cap="none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Melinda: </a:t>
            </a:r>
            <a:r>
              <a:rPr lang="hu-HU" sz="1800" cap="none" dirty="0" err="1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Prielle</a:t>
            </a:r>
            <a:r>
              <a:rPr lang="hu-HU" sz="1800" cap="none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cap="none" dirty="0" err="1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Cornélia</a:t>
            </a:r>
            <a:endParaRPr lang="hu-HU" sz="1800" cap="none" dirty="0">
              <a:solidFill>
                <a:srgbClr val="00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defTabSz="749808">
              <a:spcBef>
                <a:spcPts val="0"/>
              </a:spcBef>
              <a:spcAft>
                <a:spcPts val="1200"/>
              </a:spcAft>
            </a:pPr>
            <a:r>
              <a:rPr lang="hu-HU" sz="1800" cap="none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II. Endre: Nagy Imre</a:t>
            </a:r>
          </a:p>
          <a:p>
            <a:pPr defTabSz="749808">
              <a:spcBef>
                <a:spcPts val="0"/>
              </a:spcBef>
              <a:spcAft>
                <a:spcPts val="1200"/>
              </a:spcAft>
            </a:pPr>
            <a:r>
              <a:rPr lang="hu-HU" sz="1800" cap="none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Ottó: </a:t>
            </a:r>
            <a:r>
              <a:rPr lang="hu-HU" sz="1800" cap="none" dirty="0" err="1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Náday</a:t>
            </a:r>
            <a:r>
              <a:rPr lang="hu-HU" sz="1800" cap="none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Ferenc</a:t>
            </a:r>
          </a:p>
          <a:p>
            <a:pPr defTabSz="749808">
              <a:spcBef>
                <a:spcPts val="0"/>
              </a:spcBef>
              <a:spcAft>
                <a:spcPts val="1200"/>
              </a:spcAft>
            </a:pPr>
            <a:r>
              <a:rPr lang="hu-HU" sz="1800" cap="none" dirty="0" err="1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Biberach</a:t>
            </a:r>
            <a:r>
              <a:rPr lang="hu-HU" sz="1800" cap="none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: Újházi Ede</a:t>
            </a:r>
          </a:p>
          <a:p>
            <a:pPr defTabSz="749808">
              <a:spcBef>
                <a:spcPts val="0"/>
              </a:spcBef>
              <a:spcAft>
                <a:spcPts val="1200"/>
              </a:spcAft>
            </a:pPr>
            <a:r>
              <a:rPr lang="hu-HU" sz="1800" cap="none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Petur: Rónay Gyula</a:t>
            </a:r>
          </a:p>
        </p:txBody>
      </p:sp>
    </p:spTree>
    <p:extLst>
      <p:ext uri="{BB962C8B-B14F-4D97-AF65-F5344CB8AC3E}">
        <p14:creationId xmlns:p14="http://schemas.microsoft.com/office/powerpoint/2010/main" val="1945253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503" y="0"/>
            <a:ext cx="2483259" cy="3862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www.numismondo.net/pm/ind/IndP.A10k10Rupees21.6.1919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3" t="1994" r="13748" b="1709"/>
          <a:stretch/>
        </p:blipFill>
        <p:spPr bwMode="auto">
          <a:xfrm rot="16200000">
            <a:off x="8339760" y="3143407"/>
            <a:ext cx="3999390" cy="342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9012747" y="3056139"/>
            <a:ext cx="2755800" cy="358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u="sng" dirty="0" smtClean="0">
                <a:solidFill>
                  <a:srgbClr val="000000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Szereposztás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hu-HU" dirty="0" smtClean="0">
              <a:solidFill>
                <a:srgbClr val="000000"/>
              </a:solidFill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 smtClean="0">
                <a:solidFill>
                  <a:srgbClr val="000000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Bánk bán: </a:t>
            </a:r>
            <a:r>
              <a:rPr lang="hu-HU" dirty="0">
                <a:solidFill>
                  <a:srgbClr val="000000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Kürti József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Gertrudis: Jászai </a:t>
            </a:r>
            <a:r>
              <a:rPr lang="hu-HU" dirty="0" smtClean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 smtClean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Melinda</a:t>
            </a:r>
            <a:r>
              <a:rPr lang="hu-HU" dirty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Váradi Aranka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 err="1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Biberach</a:t>
            </a:r>
            <a:r>
              <a:rPr lang="hu-HU" dirty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hu-HU" dirty="0" err="1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Odry</a:t>
            </a:r>
            <a:r>
              <a:rPr lang="hu-HU" dirty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Árpád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Tiborc: Hegedűs Gyula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 smtClean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Petur</a:t>
            </a:r>
            <a:r>
              <a:rPr lang="hu-HU" dirty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hu-HU" dirty="0">
                <a:solidFill>
                  <a:srgbClr val="000000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Bakó László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 err="1" smtClean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Mikhál</a:t>
            </a:r>
            <a:r>
              <a:rPr lang="hu-HU" dirty="0" smtClean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bán: </a:t>
            </a:r>
            <a:r>
              <a:rPr lang="hu-HU" dirty="0">
                <a:solidFill>
                  <a:srgbClr val="000000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Gál </a:t>
            </a:r>
            <a:r>
              <a:rPr lang="hu-HU" dirty="0" smtClean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Gyula</a:t>
            </a:r>
            <a:endParaRPr lang="hu-HU" dirty="0" smtClean="0">
              <a:solidFill>
                <a:srgbClr val="000000"/>
              </a:solidFill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D7DA13DA-DA24-4FCA-8952-8FA53B5D3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954" y="1561926"/>
            <a:ext cx="1766781" cy="272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/>
          <a:srcRect r="20757" b="16575"/>
          <a:stretch/>
        </p:blipFill>
        <p:spPr>
          <a:xfrm>
            <a:off x="115280" y="1309855"/>
            <a:ext cx="4459248" cy="3178601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346255" y="233849"/>
            <a:ext cx="3764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</a:rPr>
              <a:t>1916. jan. 1. </a:t>
            </a:r>
          </a:p>
          <a:p>
            <a:r>
              <a:rPr lang="hu-H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Hevesi Sándor rendezése</a:t>
            </a:r>
            <a:endParaRPr lang="hu-HU" sz="2800" dirty="0" smtClean="0"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290758" y="6469304"/>
            <a:ext cx="455124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77 év alatt a 150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előadás 1916. </a:t>
            </a:r>
            <a:r>
              <a:rPr lang="hu-H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jan. 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26-án </a:t>
            </a:r>
            <a:r>
              <a:rPr lang="hu-H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volt.</a:t>
            </a:r>
            <a:endParaRPr lang="hu-H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78376" y="4673603"/>
            <a:ext cx="84298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 túlfűtött történelmi atmoszférát akarom visszaállítani a szavalt dráma </a:t>
            </a:r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helyett</a:t>
            </a:r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just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	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Hevesi)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főhős jellemét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egyértelműbbé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akarja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tenni, és ezért a cselekmény bizonyos mozzanatait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megváltoztatja.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bejelentést követő felzúdulás akkora, hogy még a parlamentben is foglalkoznak vele.</a:t>
            </a:r>
          </a:p>
        </p:txBody>
      </p:sp>
      <p:pic>
        <p:nvPicPr>
          <p:cNvPr id="3076" name="Picture 4" descr="Németh Antal és a &lt;i&gt;Bánk Bán&lt;/i&gt; | Nemzeti Színhá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67" y="1556144"/>
            <a:ext cx="1952290" cy="2663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4713872" y="490217"/>
            <a:ext cx="3735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Három alkalommal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rendezi meg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1916-ban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1924-ben és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1930-ban</a:t>
            </a:r>
            <a:endParaRPr lang="hu-H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368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 uiExpand="1" build="p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="" xmlns:a16="http://schemas.microsoft.com/office/drawing/2014/main" id="{21AC6A30-4F22-4C0F-B278-19C5B8A80C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5">
            <a:extLst>
              <a:ext uri="{FF2B5EF4-FFF2-40B4-BE49-F238E27FC236}">
                <a16:creationId xmlns="" xmlns:a16="http://schemas.microsoft.com/office/drawing/2014/main" id="{BB4335AD-65B1-44E4-90AF-264024FE4B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 descr="A képen ruházat, személy, Emberi arc, úriember látható&#10;&#10;Automatikusan generált leírás"/>
          <p:cNvPicPr>
            <a:picLocks noChangeAspect="1"/>
          </p:cNvPicPr>
          <p:nvPr/>
        </p:nvPicPr>
        <p:blipFill rotWithShape="1">
          <a:blip r:embed="rId2"/>
          <a:srcRect l="15167" r="12983" b="2"/>
          <a:stretch/>
        </p:blipFill>
        <p:spPr>
          <a:xfrm>
            <a:off x="0" y="0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zövegdoboz 4"/>
          <p:cNvSpPr txBox="1"/>
          <p:nvPr/>
        </p:nvSpPr>
        <p:spPr>
          <a:xfrm>
            <a:off x="3205909" y="1429602"/>
            <a:ext cx="2575458" cy="5217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hu-H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 alkalommal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rendezte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</a:t>
            </a:r>
          </a:p>
          <a:p>
            <a:pPr marL="114300" algn="ctr">
              <a:lnSpc>
                <a:spcPct val="90000"/>
              </a:lnSpc>
              <a:spcAft>
                <a:spcPts val="600"/>
              </a:spcAft>
            </a:pPr>
            <a:endParaRPr lang="hu-H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ctr">
              <a:lnSpc>
                <a:spcPct val="90000"/>
              </a:lnSpc>
              <a:spcAft>
                <a:spcPts val="600"/>
              </a:spcAft>
            </a:pPr>
            <a:r>
              <a:rPr lang="hu-H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Eredeti szöveggel és sorrenddel játszatta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ctr">
              <a:lnSpc>
                <a:spcPct val="90000"/>
              </a:lnSpc>
              <a:spcAft>
                <a:spcPts val="600"/>
              </a:spcAft>
            </a:pPr>
            <a:endParaRPr lang="hu-H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ctr">
              <a:lnSpc>
                <a:spcPct val="90000"/>
              </a:lnSpc>
              <a:spcAft>
                <a:spcPts val="600"/>
              </a:spcAft>
            </a:pPr>
            <a:r>
              <a:rPr lang="hu-H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színpadképet bezártság és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szigorú szimmetria jellemezte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ctr">
              <a:lnSpc>
                <a:spcPct val="90000"/>
              </a:lnSpc>
              <a:spcAft>
                <a:spcPts val="600"/>
              </a:spcAft>
            </a:pPr>
            <a:endParaRPr lang="hu-H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ctr">
              <a:lnSpc>
                <a:spcPct val="90000"/>
              </a:lnSpc>
              <a:spcAft>
                <a:spcPts val="600"/>
              </a:spcAft>
            </a:pPr>
            <a:r>
              <a:rPr lang="hu-H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Súlyos, nyomasztó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elemek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vaskos oszlopok,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gerendák </a:t>
            </a:r>
            <a:br>
              <a:rPr lang="hu-H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díszletben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 rot="21311672">
            <a:off x="5684713" y="1047134"/>
            <a:ext cx="3429793" cy="4689989"/>
            <a:chOff x="5291423" y="-4616247"/>
            <a:chExt cx="3429793" cy="4689989"/>
          </a:xfrm>
        </p:grpSpPr>
        <p:pic>
          <p:nvPicPr>
            <p:cNvPr id="10" name="Picture 2" descr="http://www.numismondo.net/pm/ind/IndP.A10k10Rupees21.6.1919r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3" t="1994" r="1626" b="1709"/>
            <a:stretch/>
          </p:blipFill>
          <p:spPr bwMode="auto">
            <a:xfrm rot="16200000">
              <a:off x="4661325" y="-3986149"/>
              <a:ext cx="4689989" cy="3429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églalap 10"/>
            <p:cNvSpPr/>
            <p:nvPr/>
          </p:nvSpPr>
          <p:spPr>
            <a:xfrm>
              <a:off x="5581957" y="-4482720"/>
              <a:ext cx="2755800" cy="4378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hu-HU" b="1" u="sng" dirty="0" smtClean="0">
                  <a:solidFill>
                    <a:srgbClr val="000000"/>
                  </a:solidFill>
                  <a:effectLst/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Szereposztás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hu-HU" dirty="0" smtClean="0">
                  <a:solidFill>
                    <a:srgbClr val="000000"/>
                  </a:solidFill>
                  <a:effectLst/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Bánk bán: Kiss Ferenc</a:t>
              </a:r>
              <a:endParaRPr lang="hu-HU" dirty="0">
                <a:solidFill>
                  <a:srgbClr val="000000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hu-HU" dirty="0"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Gertrudis</a:t>
              </a:r>
              <a:r>
                <a:rPr lang="hu-HU" dirty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hu-HU" dirty="0" err="1" smtClean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Mátray</a:t>
              </a:r>
              <a:r>
                <a:rPr lang="hu-HU" dirty="0" smtClean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Erzsi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hu-HU" dirty="0" smtClean="0"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Melinda</a:t>
              </a:r>
              <a:r>
                <a:rPr lang="hu-HU" dirty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hu-HU" dirty="0" smtClean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Tőkés Anna</a:t>
              </a:r>
              <a:endParaRPr lang="hu-HU" dirty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hu-HU" dirty="0" smtClean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II. Endre: </a:t>
              </a:r>
              <a:r>
                <a:rPr lang="hu-HU" dirty="0" err="1" smtClean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Lehotay</a:t>
              </a:r>
              <a:r>
                <a:rPr lang="hu-HU" dirty="0" smtClean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Árpád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hu-HU" dirty="0" smtClean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Ottó: Ungvári László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hu-HU" dirty="0" err="1" smtClean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Biberach</a:t>
              </a:r>
              <a:r>
                <a:rPr lang="hu-HU" dirty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hu-HU" dirty="0" smtClean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Timár József</a:t>
              </a:r>
              <a:endParaRPr lang="hu-HU" dirty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hu-HU" dirty="0"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Tiborc</a:t>
              </a:r>
              <a:r>
                <a:rPr lang="hu-HU" dirty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hu-HU" dirty="0" err="1" smtClean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Somlay</a:t>
              </a:r>
              <a:r>
                <a:rPr lang="hu-HU" dirty="0" smtClean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Artúr</a:t>
              </a:r>
              <a:endParaRPr lang="hu-HU" dirty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hu-HU" dirty="0" smtClean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Petur</a:t>
              </a:r>
              <a:r>
                <a:rPr lang="hu-HU" dirty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Kürti József</a:t>
              </a:r>
              <a:endParaRPr lang="hu-HU" dirty="0">
                <a:solidFill>
                  <a:srgbClr val="000000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hu-HU" dirty="0" smtClean="0">
                <a:solidFill>
                  <a:srgbClr val="000000"/>
                </a:solidFill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hu-HU" dirty="0" smtClean="0">
                  <a:solidFill>
                    <a:srgbClr val="000000"/>
                  </a:solidFill>
                  <a:latin typeface="Bodoni MT" panose="020706030806060202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Rendezte: Németh Antal</a:t>
              </a:r>
              <a:endParaRPr lang="hu-HU" dirty="0">
                <a:solidFill>
                  <a:srgbClr val="000000"/>
                </a:solidFill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36972"/>
            <a:ext cx="1830808" cy="162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426" y="5240177"/>
            <a:ext cx="1888902" cy="1617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zövegdoboz 15"/>
          <p:cNvSpPr txBox="1"/>
          <p:nvPr/>
        </p:nvSpPr>
        <p:spPr>
          <a:xfrm>
            <a:off x="3335262" y="0"/>
            <a:ext cx="6742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</a:rPr>
              <a:t>1936. márc. 15. </a:t>
            </a:r>
          </a:p>
          <a:p>
            <a:r>
              <a:rPr lang="hu-H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Németh Antal rendezése</a:t>
            </a:r>
            <a:endParaRPr lang="hu-HU" sz="2800" dirty="0" smtClean="0"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Kép 8" descr="A képen szöveg, Emberi arc, ember, ruházat látható&#10;&#10;Automatikusan generált leírás"/>
          <p:cNvPicPr>
            <a:picLocks noChangeAspect="1"/>
          </p:cNvPicPr>
          <p:nvPr/>
        </p:nvPicPr>
        <p:blipFill rotWithShape="1">
          <a:blip r:embed="rId6"/>
          <a:srcRect l="7359" r="7359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3584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l="428" r="16848" b="53487"/>
          <a:stretch/>
        </p:blipFill>
        <p:spPr>
          <a:xfrm>
            <a:off x="3773009" y="4238903"/>
            <a:ext cx="8280278" cy="223291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335262" y="0"/>
            <a:ext cx="6742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</a:rPr>
              <a:t>1948. márc. 14.</a:t>
            </a:r>
          </a:p>
          <a:p>
            <a:r>
              <a:rPr lang="hu-H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Márkus László rendezése</a:t>
            </a:r>
            <a:endParaRPr lang="hu-HU" sz="2800" dirty="0" smtClean="0"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ajda M. Pál felvétele (1935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0"/>
          <a:stretch/>
        </p:blipFill>
        <p:spPr bwMode="auto">
          <a:xfrm>
            <a:off x="3564601" y="932156"/>
            <a:ext cx="2381250" cy="3062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871100" y="2544751"/>
            <a:ext cx="6220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„Lelkének </a:t>
            </a:r>
            <a:r>
              <a:rPr lang="hu-HU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átfogó minden művészi hatalmával, magyar vérének kitartó erejével, tudásának szédítő nagyságával beleírta nevét eltörölhetetlen betűkkel a magyar kultúra aranykönyvébe</a:t>
            </a:r>
            <a:r>
              <a:rPr lang="hu-HU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r"/>
            <a:r>
              <a:rPr lang="hu-HU" i="1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(Lányi Viktor Géza)</a:t>
            </a:r>
            <a:endParaRPr lang="hu-H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915487" y="103908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hu-HU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1947-ben Major Tamás rendezőnek </a:t>
            </a:r>
            <a:r>
              <a:rPr lang="hu-HU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hívta a Nemzeti Színházba, </a:t>
            </a:r>
            <a:r>
              <a:rPr lang="hu-HU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ahol 1948-ban</a:t>
            </a:r>
            <a:r>
              <a:rPr lang="hu-HU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darab centenáriumi évében megrendezte a </a:t>
            </a:r>
            <a:r>
              <a:rPr lang="hu-HU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Bánk bánt. </a:t>
            </a:r>
            <a:r>
              <a:rPr lang="hu-HU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bemutató </a:t>
            </a:r>
            <a:r>
              <a:rPr lang="hu-HU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után április 25-én halt meg </a:t>
            </a:r>
            <a:br>
              <a:rPr lang="hu-HU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Márkus László.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www.numismondo.net/pm/ind/IndP.A10k10Rupees21.6.1919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994" r="710" b="1709"/>
          <a:stretch/>
        </p:blipFill>
        <p:spPr bwMode="auto">
          <a:xfrm rot="16521200">
            <a:off x="-1033879" y="2373270"/>
            <a:ext cx="5619564" cy="342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 rot="321200">
            <a:off x="359449" y="1307319"/>
            <a:ext cx="2943497" cy="5559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hu-HU" b="1" u="sng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Szereposztás</a:t>
            </a:r>
            <a:endParaRPr lang="hu-HU" b="1" u="sng" dirty="0"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hu-HU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Bánk bán: Básti Lajos</a:t>
            </a:r>
          </a:p>
          <a:p>
            <a:pPr algn="ctr">
              <a:spcAft>
                <a:spcPts val="1200"/>
              </a:spcAft>
            </a:pPr>
            <a:r>
              <a:rPr lang="hu-HU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Gertrudis: Sulyok Mária</a:t>
            </a:r>
          </a:p>
          <a:p>
            <a:pPr algn="ctr">
              <a:spcAft>
                <a:spcPts val="1200"/>
              </a:spcAft>
            </a:pPr>
            <a:r>
              <a:rPr lang="hu-HU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Melinda: Szörényi Éva</a:t>
            </a:r>
          </a:p>
          <a:p>
            <a:pPr algn="ctr">
              <a:spcAft>
                <a:spcPts val="1200"/>
              </a:spcAft>
            </a:pPr>
            <a:r>
              <a:rPr lang="hu-HU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Endre: </a:t>
            </a:r>
            <a:r>
              <a:rPr lang="hu-HU" dirty="0" err="1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Kőmives</a:t>
            </a:r>
            <a:r>
              <a:rPr lang="hu-HU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László</a:t>
            </a:r>
          </a:p>
          <a:p>
            <a:pPr algn="ctr">
              <a:spcAft>
                <a:spcPts val="1200"/>
              </a:spcAft>
            </a:pPr>
            <a:r>
              <a:rPr lang="hu-HU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Ottó</a:t>
            </a:r>
            <a:r>
              <a:rPr lang="hu-HU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Ungvári </a:t>
            </a:r>
            <a:r>
              <a:rPr lang="hu-HU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László</a:t>
            </a:r>
          </a:p>
          <a:p>
            <a:pPr algn="ctr">
              <a:spcAft>
                <a:spcPts val="1200"/>
              </a:spcAft>
            </a:pPr>
            <a:r>
              <a:rPr lang="hu-HU" dirty="0" err="1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Biberach</a:t>
            </a:r>
            <a:r>
              <a:rPr lang="hu-HU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Major </a:t>
            </a:r>
            <a:r>
              <a:rPr lang="hu-HU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Tamás</a:t>
            </a:r>
          </a:p>
          <a:p>
            <a:pPr algn="ctr">
              <a:spcAft>
                <a:spcPts val="1200"/>
              </a:spcAft>
            </a:pPr>
            <a:r>
              <a:rPr lang="hu-HU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Tiborc</a:t>
            </a:r>
            <a:r>
              <a:rPr lang="hu-HU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Bihari </a:t>
            </a:r>
            <a:r>
              <a:rPr lang="hu-HU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József</a:t>
            </a:r>
          </a:p>
          <a:p>
            <a:pPr algn="ctr">
              <a:spcAft>
                <a:spcPts val="1200"/>
              </a:spcAft>
            </a:pPr>
            <a:r>
              <a:rPr lang="hu-HU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Petur </a:t>
            </a:r>
            <a:r>
              <a:rPr lang="hu-HU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bán: Görbe János</a:t>
            </a:r>
          </a:p>
          <a:p>
            <a:pPr algn="ctr">
              <a:spcAft>
                <a:spcPts val="1200"/>
              </a:spcAft>
            </a:pPr>
            <a:r>
              <a:rPr lang="hu-HU" dirty="0" err="1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Mikhál</a:t>
            </a:r>
            <a:r>
              <a:rPr lang="hu-HU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bán: Dávid </a:t>
            </a:r>
            <a:r>
              <a:rPr lang="hu-HU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Mihály</a:t>
            </a:r>
          </a:p>
          <a:p>
            <a:pPr algn="ctr">
              <a:spcAft>
                <a:spcPts val="1200"/>
              </a:spcAft>
            </a:pPr>
            <a:r>
              <a:rPr lang="hu-HU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Simon </a:t>
            </a:r>
            <a:r>
              <a:rPr lang="hu-HU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bán: </a:t>
            </a:r>
            <a:r>
              <a:rPr lang="hu-HU" dirty="0" err="1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Tapolczai</a:t>
            </a:r>
            <a:r>
              <a:rPr lang="hu-HU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Gyula</a:t>
            </a:r>
          </a:p>
          <a:p>
            <a:pPr algn="ctr">
              <a:spcAft>
                <a:spcPts val="1200"/>
              </a:spcAft>
            </a:pPr>
            <a:r>
              <a:rPr lang="hu-HU" dirty="0" err="1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Myska</a:t>
            </a:r>
            <a:r>
              <a:rPr lang="hu-HU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bán: Bodnár </a:t>
            </a:r>
            <a:r>
              <a:rPr lang="hu-HU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Jenő</a:t>
            </a:r>
          </a:p>
          <a:p>
            <a:pPr algn="ctr">
              <a:spcAft>
                <a:spcPts val="1200"/>
              </a:spcAft>
            </a:pPr>
            <a:r>
              <a:rPr lang="hu-HU" dirty="0" err="1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Solom</a:t>
            </a:r>
            <a:r>
              <a:rPr lang="hu-HU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hu-HU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Somogyvári </a:t>
            </a:r>
            <a:r>
              <a:rPr lang="hu-HU" dirty="0" smtClean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Pál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840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8748">
            <a:off x="2936799" y="1234319"/>
            <a:ext cx="2617663" cy="362662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40" y="1267973"/>
            <a:ext cx="3487703" cy="559002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7215558" y="1485562"/>
            <a:ext cx="2711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Major 100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év után megtisztította a ráaggatott sallangoktól, torzításoktól és felújítja</a:t>
            </a:r>
          </a:p>
          <a:p>
            <a:pPr algn="just"/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Visszatért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Katona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eredeti szövegéhez</a:t>
            </a:r>
          </a:p>
          <a:p>
            <a:pPr algn="just"/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20916" y="1496010"/>
            <a:ext cx="3083418" cy="509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1600" b="1" u="sng" dirty="0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Szereposztás</a:t>
            </a:r>
            <a:endParaRPr lang="hu-HU" sz="1600" b="1" u="sng" dirty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1600" b="1" u="sng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16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Bánk bán: </a:t>
            </a:r>
            <a:r>
              <a:rPr lang="hu-HU" sz="1600" b="1" dirty="0" err="1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Rajczy</a:t>
            </a:r>
            <a:r>
              <a:rPr lang="hu-HU" sz="1600" b="1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Lajos </a:t>
            </a:r>
            <a:endParaRPr lang="hu-HU" sz="1600" b="1" dirty="0" smtClean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1600" b="1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	</a:t>
            </a:r>
            <a:r>
              <a:rPr lang="hu-HU" sz="1600" b="1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/</a:t>
            </a:r>
            <a:r>
              <a:rPr lang="hu-HU" sz="1600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hu-HU" sz="1600" b="1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Bessenyei Ferenc</a:t>
            </a:r>
            <a:endParaRPr lang="hu-HU" sz="1600" dirty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16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Gertrudis: </a:t>
            </a:r>
            <a:r>
              <a:rPr lang="hu-HU" sz="1600" b="1" dirty="0" err="1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Gobbi</a:t>
            </a:r>
            <a:r>
              <a:rPr lang="hu-HU" sz="1600" b="1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Hilda </a:t>
            </a:r>
            <a:endParaRPr lang="hu-HU" sz="1600" b="1" dirty="0" smtClean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1600" b="1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	</a:t>
            </a:r>
            <a:r>
              <a:rPr lang="hu-HU" sz="1600" b="1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/ </a:t>
            </a:r>
            <a:r>
              <a:rPr lang="hu-HU" sz="1600" b="1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Tőkés Anna</a:t>
            </a:r>
            <a:endParaRPr lang="hu-HU" sz="1600" dirty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16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Melinda: </a:t>
            </a:r>
            <a:r>
              <a:rPr lang="hu-HU" sz="1600" b="1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Szörényi </a:t>
            </a:r>
            <a:r>
              <a:rPr lang="hu-HU" sz="1600" b="1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Éva</a:t>
            </a:r>
            <a:r>
              <a:rPr lang="hu-HU" sz="16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/>
            </a:r>
            <a:br>
              <a:rPr lang="hu-HU" sz="16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hu-HU" sz="1600" dirty="0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II</a:t>
            </a:r>
            <a: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. </a:t>
            </a:r>
            <a:r>
              <a:rPr lang="hu-HU" sz="1600" dirty="0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Endre:</a:t>
            </a:r>
            <a: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 </a:t>
            </a:r>
            <a:r>
              <a:rPr lang="hu-HU" sz="1600" b="1" dirty="0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Básti </a:t>
            </a:r>
            <a:r>
              <a:rPr lang="hu-HU" sz="1600" b="1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Lajos</a:t>
            </a:r>
            <a: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/>
            </a:r>
            <a:b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hu-HU" sz="1600" dirty="0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Ottó</a:t>
            </a:r>
            <a:r>
              <a:rPr lang="hu-HU" sz="16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 </a:t>
            </a:r>
            <a:r>
              <a:rPr lang="hu-HU" sz="1600" b="1" dirty="0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Kállai Ferenc</a:t>
            </a:r>
            <a:r>
              <a:rPr lang="hu-HU" sz="16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1600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	/</a:t>
            </a:r>
            <a:r>
              <a:rPr lang="hu-HU" sz="1600" dirty="0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hu-HU" sz="1600" b="1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Szatmári István</a:t>
            </a:r>
            <a:endParaRPr lang="hu-HU" sz="16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1600" dirty="0" err="1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Biberach</a:t>
            </a:r>
            <a:r>
              <a:rPr lang="hu-HU" sz="16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: </a:t>
            </a:r>
            <a:r>
              <a:rPr lang="hu-HU" sz="1600" b="1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Ungvári </a:t>
            </a:r>
            <a:r>
              <a:rPr lang="hu-HU" sz="1600" b="1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László</a:t>
            </a:r>
            <a:r>
              <a:rPr lang="hu-HU" sz="16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/>
            </a:r>
            <a:br>
              <a:rPr lang="hu-HU" sz="16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hu-HU" sz="16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Tiborc: </a:t>
            </a:r>
            <a:r>
              <a:rPr lang="hu-HU" sz="1600" b="1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Bihari József </a:t>
            </a:r>
          </a:p>
          <a:p>
            <a:pPr>
              <a:lnSpc>
                <a:spcPct val="107000"/>
              </a:lnSpc>
            </a:pPr>
            <a:r>
              <a:rPr lang="hu-HU" sz="1600" b="1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	</a:t>
            </a:r>
            <a:r>
              <a:rPr lang="hu-HU" sz="1600" b="1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/</a:t>
            </a:r>
            <a:r>
              <a:rPr lang="hu-HU" sz="1600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hu-HU" sz="1600" b="1" dirty="0" err="1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Makláry</a:t>
            </a:r>
            <a:r>
              <a:rPr lang="hu-HU" sz="1600" b="1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Zoltán</a:t>
            </a:r>
            <a:endParaRPr lang="hu-HU" sz="1600" dirty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16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Petur bán: </a:t>
            </a:r>
            <a:r>
              <a:rPr lang="hu-HU" sz="1600" b="1" dirty="0" err="1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Somlay</a:t>
            </a:r>
            <a:r>
              <a:rPr lang="hu-HU" sz="1600" b="1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hu-HU" sz="1600" b="1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Artúr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1600" dirty="0" err="1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Mikhál</a:t>
            </a:r>
            <a:r>
              <a:rPr lang="hu-HU" sz="1600" dirty="0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bán</a:t>
            </a:r>
            <a:r>
              <a:rPr lang="hu-HU" sz="1600" dirty="0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 </a:t>
            </a:r>
            <a:r>
              <a:rPr lang="hu-HU" sz="1600" b="1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Balázs Samu</a:t>
            </a:r>
            <a: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/>
            </a:r>
            <a:b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Simon bán</a:t>
            </a:r>
            <a:r>
              <a:rPr lang="hu-HU" sz="1600" dirty="0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 </a:t>
            </a:r>
            <a:r>
              <a:rPr lang="hu-HU" sz="1600" b="1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Hindi Sándor</a:t>
            </a:r>
            <a: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/>
            </a:r>
            <a:b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hu-HU" sz="1600" dirty="0" err="1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Myska</a:t>
            </a:r>
            <a:r>
              <a:rPr lang="hu-HU" sz="1600" dirty="0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bán</a:t>
            </a:r>
            <a:r>
              <a:rPr lang="hu-HU" sz="1600" dirty="0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 </a:t>
            </a:r>
            <a:r>
              <a:rPr lang="hu-HU" sz="1600" b="1" dirty="0" err="1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Velenczey</a:t>
            </a:r>
            <a:r>
              <a:rPr lang="hu-HU" sz="1600" b="1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István</a:t>
            </a:r>
            <a: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/>
            </a:r>
            <a:b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hu-HU" sz="16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Izidóra</a:t>
            </a:r>
            <a:r>
              <a:rPr lang="hu-HU" sz="1600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hu-HU" sz="1600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 </a:t>
            </a:r>
            <a:r>
              <a:rPr lang="hu-HU" sz="1600" b="1" dirty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Győri </a:t>
            </a:r>
            <a:r>
              <a:rPr lang="hu-HU" sz="1600" b="1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Ilona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1600" dirty="0" err="1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Solom</a:t>
            </a:r>
            <a:r>
              <a:rPr lang="hu-HU" sz="1600" dirty="0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mester:</a:t>
            </a:r>
            <a:r>
              <a:rPr lang="hu-HU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 </a:t>
            </a:r>
            <a:r>
              <a:rPr lang="hu-HU" sz="1600" b="1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Somogyvári </a:t>
            </a:r>
            <a:r>
              <a:rPr lang="hu-HU" sz="1600" b="1" dirty="0" smtClean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Pál</a:t>
            </a:r>
            <a:endParaRPr lang="hu-HU" sz="16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1480" r="80671" b="53561"/>
          <a:stretch/>
        </p:blipFill>
        <p:spPr>
          <a:xfrm rot="21205400">
            <a:off x="5190763" y="1536725"/>
            <a:ext cx="1995948" cy="222320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65342" y="87086"/>
            <a:ext cx="4211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</a:rPr>
              <a:t>1951. máj. 30. </a:t>
            </a:r>
          </a:p>
          <a:p>
            <a:r>
              <a:rPr lang="hu-H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Major Tamás rendezése</a:t>
            </a:r>
            <a:endParaRPr lang="hu-HU" sz="2800" dirty="0" smtClean="0"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Major Tamás – Wikipé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638" y="0"/>
            <a:ext cx="2449362" cy="2919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5743303" y="0"/>
            <a:ext cx="4317922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6968">
              <a:spcAft>
                <a:spcPts val="600"/>
              </a:spcAft>
            </a:pPr>
            <a:r>
              <a:rPr lang="hu-HU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Három alkalommal rendezte meg:</a:t>
            </a:r>
          </a:p>
          <a:p>
            <a:pPr defTabSz="886968">
              <a:spcAft>
                <a:spcPts val="600"/>
              </a:spcAft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1945-ben Nemzeti Színház igazgatójaként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86968">
              <a:spcAft>
                <a:spcPts val="600"/>
              </a:spcAft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1951-ben Vámos Lászlóval közösen</a:t>
            </a:r>
          </a:p>
          <a:p>
            <a:pPr defTabSz="886968">
              <a:spcAft>
                <a:spcPts val="600"/>
              </a:spcAft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1962-ben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796939" y="743276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</a:rPr>
              <a:t>„Bessenyei Ferenc daliás Bánkja a régi deklamáló iskola hagyományait idézte. Ércesen zengő hang. Széles «operai» gesztusok, dörgő </a:t>
            </a:r>
            <a:r>
              <a:rPr lang="hu-H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fortisszimók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</a:rPr>
              <a:t> átmenet nélkül való leesése érzelmes, halkan rezgő baritonba azonban mégsem elegendő ennek a problematikus, sokrétű lírai szerepnek életre keltéséhez. Bessenyei játéka merőben külsőséges értékeket csillogtat s alig néhány felvillanása árulja el, hogy sok jó természeti adottságától több is telnék. Komoly tanulásra, alapos csiszolódásra és főképp több elmélyedésre lesz még szüksége ahhoz, hogy Bánkot sikerre tudja vinni.”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7218000" y="3623012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Bánk bánt kettős szereposztásban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játszatta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Bessenyei Ferenc és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Rajczy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Lajos személyében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/>
          <a:srcRect l="82905" r="1060" b="54695"/>
          <a:stretch/>
        </p:blipFill>
        <p:spPr>
          <a:xfrm rot="386490">
            <a:off x="10323871" y="4567085"/>
            <a:ext cx="1784276" cy="215818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/>
          <a:srcRect l="65498" t="56037" r="14533"/>
          <a:stretch/>
        </p:blipFill>
        <p:spPr>
          <a:xfrm rot="21122530">
            <a:off x="7561867" y="4619995"/>
            <a:ext cx="2222091" cy="2094271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4"/>
          <a:srcRect l="19815" t="50465" r="56681" b="1858"/>
          <a:stretch/>
        </p:blipFill>
        <p:spPr>
          <a:xfrm rot="549590">
            <a:off x="4126590" y="4506181"/>
            <a:ext cx="2615381" cy="227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12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8B3A2D1A-45FC-4F95-B150-1C13EF2F6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3768FD5-DD7A-43C7-8DEA-1F5DB3CB5B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t="3178" b="25458"/>
          <a:stretch/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87" y="3011915"/>
            <a:ext cx="2984032" cy="3846085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397406" y="3027285"/>
            <a:ext cx="3775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</a:rPr>
              <a:t>1975. márc. 22. </a:t>
            </a:r>
          </a:p>
          <a:p>
            <a:r>
              <a:rPr lang="hu-H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Marton Endre rendezése</a:t>
            </a:r>
            <a:endParaRPr lang="hu-HU" sz="2800" dirty="0" smtClean="0">
              <a:latin typeface="Elephant" panose="020209040905050203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 rot="21322414">
            <a:off x="9392574" y="2628342"/>
            <a:ext cx="3090734" cy="4513741"/>
            <a:chOff x="17684318" y="2628342"/>
            <a:chExt cx="3090734" cy="4513741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84318" y="2628342"/>
              <a:ext cx="3090734" cy="4513741"/>
            </a:xfrm>
            <a:prstGeom prst="rect">
              <a:avLst/>
            </a:prstGeom>
          </p:spPr>
        </p:pic>
        <p:sp>
          <p:nvSpPr>
            <p:cNvPr id="2" name="Téglalap 1"/>
            <p:cNvSpPr/>
            <p:nvPr/>
          </p:nvSpPr>
          <p:spPr>
            <a:xfrm>
              <a:off x="17847075" y="3178205"/>
              <a:ext cx="2846773" cy="35244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r>
                <a:rPr lang="hu-HU" sz="16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Szereposztás</a:t>
              </a:r>
            </a:p>
            <a:p>
              <a:endParaRPr lang="hu-H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Bánk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 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Sinkovits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Imre</a:t>
              </a:r>
              <a:endPara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Gertrudis: 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Ronyecz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Mária</a:t>
              </a:r>
              <a:endParaRPr lang="hu-HU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Melinda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 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Vörös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Eszter</a:t>
              </a:r>
              <a:endPara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Endre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 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Sinkó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László</a:t>
              </a:r>
              <a:endParaRPr lang="hu-H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 err="1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Ottó</a:t>
              </a:r>
              <a:r>
                <a:rPr lang="en-US" sz="16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 </a:t>
              </a:r>
              <a:r>
                <a:rPr lang="en-US" sz="1600" b="1" dirty="0" err="1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Téri</a:t>
              </a:r>
              <a:r>
                <a:rPr lang="en-US" sz="1600" b="1" dirty="0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Sándor</a:t>
              </a:r>
              <a:endParaRPr lang="hu-H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Biberach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 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Őze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Lajos</a:t>
              </a:r>
              <a:endPara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Tiborc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Avar 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István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Petur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 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Básti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Lajos</a:t>
              </a:r>
              <a:endPara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 err="1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Mikhál</a:t>
              </a:r>
              <a:r>
                <a:rPr lang="en-US" sz="1600" dirty="0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16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1600" b="1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Raksányi</a:t>
              </a:r>
              <a:r>
                <a:rPr lang="en-US" sz="16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Gellért</a:t>
              </a:r>
              <a:endParaRPr lang="hu-HU" sz="1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Simon </a:t>
              </a:r>
              <a:r>
                <a:rPr lang="en-US" sz="16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16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 </a:t>
              </a:r>
              <a:r>
                <a:rPr lang="en-US" sz="1600" b="1" dirty="0" err="1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Szokolay</a:t>
              </a:r>
              <a:r>
                <a:rPr lang="en-US" sz="1600" b="1" dirty="0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Ottó</a:t>
              </a:r>
              <a:endParaRPr lang="hu-H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 err="1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Mysk</a:t>
              </a:r>
              <a:r>
                <a:rPr lang="hu-HU" sz="1600" dirty="0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600" dirty="0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16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1600" b="1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Győrffy</a:t>
              </a:r>
              <a:r>
                <a:rPr lang="en-US" sz="16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György</a:t>
              </a:r>
              <a:endParaRPr lang="hu-H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Izidora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 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Farkas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Zsuzsa</a:t>
              </a:r>
              <a:endPara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 err="1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Solom</a:t>
              </a:r>
              <a:r>
                <a:rPr lang="en-US" sz="16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 </a:t>
              </a:r>
              <a:r>
                <a:rPr lang="en-US" sz="1600" b="1" dirty="0" err="1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Szersén</a:t>
              </a:r>
              <a:r>
                <a:rPr lang="en-US" sz="1600" b="1" dirty="0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Gyula</a:t>
              </a:r>
              <a:endParaRPr lang="hu-H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églalap 2"/>
          <p:cNvSpPr/>
          <p:nvPr/>
        </p:nvSpPr>
        <p:spPr>
          <a:xfrm>
            <a:off x="3370218" y="3953079"/>
            <a:ext cx="5939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Marton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Endre Bánk bán-rendezése azért érték a magyar színjáték mostani helyzetében, mert az előadás legfőbb pontjain a régen megírt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műhöz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valóságunkból merített tartalmakat és életjelenségeket ad hozzá</a:t>
            </a:r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Bécsy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Tamás)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3326673" y="523659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hu-HU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„Avar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István egészen kivételes Tiborc-alakítást produkál. Valóban nem </a:t>
            </a:r>
            <a:r>
              <a:rPr lang="hu-HU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totyorgó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szenilis paraszt, valóban nem retorikus fogásokat felvonultató parasztvezér, hanem maga a népi indulat és erő, a történelmi erővonal és társadalmi igazság. </a:t>
            </a:r>
            <a:r>
              <a:rPr lang="hu-HU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Híres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panasza </a:t>
            </a:r>
            <a:r>
              <a:rPr lang="hu-HU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hitelesen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átélt keserű </a:t>
            </a:r>
            <a:r>
              <a:rPr lang="hu-HU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indulat.”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Bécsy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Tamás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810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0" grpId="0"/>
    </p:bldLst>
  </p:timing>
</p:sld>
</file>

<file path=ppt/theme/theme1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412426"/>
      </a:dk2>
      <a:lt2>
        <a:srgbClr val="E2E8E5"/>
      </a:lt2>
      <a:accent1>
        <a:srgbClr val="EE6EAA"/>
      </a:accent1>
      <a:accent2>
        <a:srgbClr val="EB4E56"/>
      </a:accent2>
      <a:accent3>
        <a:srgbClr val="EB8B52"/>
      </a:accent3>
      <a:accent4>
        <a:srgbClr val="BFA239"/>
      </a:accent4>
      <a:accent5>
        <a:srgbClr val="98AB4F"/>
      </a:accent5>
      <a:accent6>
        <a:srgbClr val="6BB73C"/>
      </a:accent6>
      <a:hlink>
        <a:srgbClr val="579075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</TotalTime>
  <Words>1155</Words>
  <Application>Microsoft Office PowerPoint</Application>
  <PresentationFormat>Szélesvásznú</PresentationFormat>
  <Paragraphs>203</Paragraphs>
  <Slides>14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5" baseType="lpstr">
      <vt:lpstr>MS Gothic</vt:lpstr>
      <vt:lpstr>Abadi</vt:lpstr>
      <vt:lpstr>Arial</vt:lpstr>
      <vt:lpstr>Arial Narrow</vt:lpstr>
      <vt:lpstr>Bodoni MT</vt:lpstr>
      <vt:lpstr>Calibri</vt:lpstr>
      <vt:lpstr>Century Gothic</vt:lpstr>
      <vt:lpstr>Elephant</vt:lpstr>
      <vt:lpstr>Tahoma</vt:lpstr>
      <vt:lpstr>Times New Roman</vt:lpstr>
      <vt:lpstr>BrushVTI</vt:lpstr>
      <vt:lpstr>Bánk bán és a Nemzeti Színház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Bánk Bán és a Nemzeti Múzeum</dc:title>
  <dc:creator>O365 felhasználó</dc:creator>
  <cp:lastModifiedBy>Yggdrasil</cp:lastModifiedBy>
  <cp:revision>65</cp:revision>
  <dcterms:created xsi:type="dcterms:W3CDTF">2024-05-16T21:21:21Z</dcterms:created>
  <dcterms:modified xsi:type="dcterms:W3CDTF">2024-05-20T21:23:31Z</dcterms:modified>
</cp:coreProperties>
</file>