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37497" y="-13044"/>
            <a:ext cx="9489303" cy="3461897"/>
          </a:xfrm>
        </p:spPr>
        <p:txBody>
          <a:bodyPr>
            <a:normAutofit/>
          </a:bodyPr>
          <a:lstStyle/>
          <a:p>
            <a:pPr algn="l"/>
            <a:r>
              <a:rPr lang="hu-HU" sz="9800" b="1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  <a:latin typeface="Angsana New"/>
                <a:cs typeface="Angsana New"/>
              </a:rPr>
              <a:t>Az ember tragédiája a színpadon</a:t>
            </a:r>
            <a:endParaRPr lang="hu-HU" sz="9800" b="1">
              <a:ln w="22225">
                <a:solidFill>
                  <a:prstClr val="white"/>
                </a:solidFill>
                <a:miter lim="800000"/>
              </a:ln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50767" y="3233354"/>
            <a:ext cx="6239685" cy="5869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hu-HU" sz="4000" i="1">
                <a:solidFill>
                  <a:schemeClr val="bg1"/>
                </a:solidFill>
                <a:latin typeface="Angsana New"/>
                <a:cs typeface="Angsana New"/>
              </a:rPr>
              <a:t>Lucifer, Ádám és Éva különböző korszakokban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5A320F9-632B-02B9-A554-DE305B6C8B56}"/>
              </a:ext>
            </a:extLst>
          </p:cNvPr>
          <p:cNvSpPr txBox="1"/>
          <p:nvPr/>
        </p:nvSpPr>
        <p:spPr>
          <a:xfrm>
            <a:off x="1847410" y="3823897"/>
            <a:ext cx="10344000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hu-HU" sz="3200" dirty="0">
                <a:solidFill>
                  <a:schemeClr val="bg1"/>
                </a:solidFill>
                <a:latin typeface="Angsana New"/>
                <a:cs typeface="Angsana New"/>
              </a:rPr>
              <a:t>Készítette: Szegedi Abigél, </a:t>
            </a:r>
            <a:r>
              <a:rPr lang="hu-HU" sz="3200">
                <a:solidFill>
                  <a:schemeClr val="bg1"/>
                </a:solidFill>
                <a:latin typeface="Angsana New"/>
                <a:cs typeface="Angsana New"/>
              </a:rPr>
              <a:t>Varga Szintia, Herceg Antónia, Gilányi Sára Réka (Szupercsajok)</a:t>
            </a:r>
            <a:endParaRPr lang="hu-HU" sz="3200" dirty="0">
              <a:solidFill>
                <a:schemeClr val="bg1"/>
              </a:solidFill>
              <a:latin typeface="Angsana New"/>
              <a:cs typeface="Angsana New"/>
            </a:endParaRPr>
          </a:p>
          <a:p>
            <a:pPr>
              <a:spcAft>
                <a:spcPts val="600"/>
              </a:spcAft>
            </a:pPr>
            <a:r>
              <a:rPr lang="hu-HU" sz="3200">
                <a:solidFill>
                  <a:schemeClr val="bg1"/>
                </a:solidFill>
                <a:latin typeface="Angsana New"/>
                <a:cs typeface="Angsana New"/>
              </a:rPr>
              <a:t>DSZC Kereskedelmi és Vendéglátóipari Technikum és Szakképző Iskola</a:t>
            </a:r>
            <a:endParaRPr lang="hu-HU" sz="3200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018E50-9BC8-D9B3-BA00-9A423DC1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741" y="2270125"/>
            <a:ext cx="8106033" cy="2211130"/>
          </a:xfrm>
        </p:spPr>
        <p:txBody>
          <a:bodyPr>
            <a:noAutofit/>
          </a:bodyPr>
          <a:lstStyle/>
          <a:p>
            <a:r>
              <a:rPr lang="hu-HU" sz="9600">
                <a:latin typeface="Angsana New"/>
                <a:cs typeface="Angsana New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112083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2" name="Rectangle 2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EBC2998-48F4-4CE2-BD38-201D8335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82" y="304621"/>
            <a:ext cx="5120561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8000">
                <a:latin typeface="Angsana New"/>
                <a:cs typeface="Angsana New"/>
              </a:rPr>
              <a:t>Bevezetés</a:t>
            </a:r>
            <a:r>
              <a:rPr lang="hu-HU" sz="8000" dirty="0">
                <a:latin typeface="Angsana New"/>
                <a:cs typeface="Angsana New"/>
              </a:rPr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D9EED0-8235-EFF1-44CB-4E7FECCC7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282" y="1712355"/>
            <a:ext cx="509219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3600" dirty="0" err="1">
                <a:latin typeface="Angsana New"/>
                <a:cs typeface="Angsana New"/>
              </a:rPr>
              <a:t>Madách</a:t>
            </a:r>
            <a:r>
              <a:rPr lang="hu-HU" sz="3600" dirty="0">
                <a:latin typeface="Angsana New"/>
                <a:cs typeface="Angsana New"/>
              </a:rPr>
              <a:t> Imre műve.</a:t>
            </a:r>
            <a:endParaRPr lang="hu-HU" dirty="0"/>
          </a:p>
          <a:p>
            <a:r>
              <a:rPr lang="hu-HU" sz="3600" dirty="0">
                <a:latin typeface="Angsana New"/>
                <a:cs typeface="Angsana New"/>
              </a:rPr>
              <a:t>1861-ben íródott .</a:t>
            </a:r>
          </a:p>
          <a:p>
            <a:r>
              <a:rPr lang="hu-HU" sz="3600" dirty="0">
                <a:latin typeface="Angsana New"/>
                <a:cs typeface="Angsana New"/>
              </a:rPr>
              <a:t>Az emberiség történelmét mutatja be filozófiai szemszögből.</a:t>
            </a:r>
          </a:p>
          <a:p>
            <a:r>
              <a:rPr lang="hu-HU" sz="3600" dirty="0">
                <a:latin typeface="Angsana New"/>
                <a:cs typeface="Angsana New"/>
              </a:rPr>
              <a:t>Fő szereplők: </a:t>
            </a:r>
          </a:p>
          <a:p>
            <a:pPr marL="0" indent="0">
              <a:buNone/>
            </a:pPr>
            <a:r>
              <a:rPr lang="hu-HU" sz="3600" dirty="0">
                <a:latin typeface="Angsana New"/>
                <a:cs typeface="Angsana New"/>
              </a:rPr>
              <a:t>          Ádám </a:t>
            </a:r>
          </a:p>
          <a:p>
            <a:pPr marL="0" indent="0">
              <a:buNone/>
            </a:pPr>
            <a:r>
              <a:rPr lang="hu-HU" sz="3600" dirty="0">
                <a:latin typeface="Angsana New"/>
                <a:cs typeface="Angsana New"/>
              </a:rPr>
              <a:t>          Éva </a:t>
            </a:r>
          </a:p>
          <a:p>
            <a:pPr marL="0" indent="0">
              <a:buNone/>
            </a:pPr>
            <a:r>
              <a:rPr lang="hu-HU" sz="3600" dirty="0">
                <a:latin typeface="Angsana New"/>
                <a:cs typeface="Angsana New"/>
              </a:rPr>
              <a:t>          Lucifer </a:t>
            </a: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475277-7EB4-1886-9894-9124C03E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416" y="385720"/>
            <a:ext cx="9434384" cy="1325563"/>
          </a:xfrm>
        </p:spPr>
        <p:txBody>
          <a:bodyPr>
            <a:normAutofit/>
          </a:bodyPr>
          <a:lstStyle/>
          <a:p>
            <a:r>
              <a:rPr lang="hu-HU" sz="8000">
                <a:latin typeface="Angsana New"/>
                <a:cs typeface="Angsana New"/>
              </a:rPr>
              <a:t>Miért fontos a színészi játék?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DBDE14-E400-7437-11FD-2E6CAC079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416" y="2165435"/>
            <a:ext cx="9434384" cy="40115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600" dirty="0">
                <a:latin typeface="Angsana New"/>
                <a:cs typeface="Angsana New"/>
              </a:rPr>
              <a:t>Ugyanaz a szerep teljesen más lehet különböző színészeknél.</a:t>
            </a:r>
          </a:p>
          <a:p>
            <a:r>
              <a:rPr lang="hu-HU" sz="3600" dirty="0">
                <a:latin typeface="Angsana New"/>
                <a:cs typeface="Angsana New"/>
              </a:rPr>
              <a:t>A korszak nagyban befolyásolja az értelmezést.</a:t>
            </a:r>
          </a:p>
          <a:p>
            <a:r>
              <a:rPr lang="hu-HU" sz="3600" dirty="0">
                <a:latin typeface="Angsana New"/>
                <a:cs typeface="Angsana New"/>
              </a:rPr>
              <a:t>A színész személyesége sokat számít.</a:t>
            </a:r>
          </a:p>
          <a:p>
            <a:endParaRPr lang="hu-HU" sz="3600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0842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ép 3" descr="Az ember tragédiája – beregszászi művészekkel | Kárpátalja">
            <a:extLst>
              <a:ext uri="{FF2B5EF4-FFF2-40B4-BE49-F238E27FC236}">
                <a16:creationId xmlns:a16="http://schemas.microsoft.com/office/drawing/2014/main" id="{C349D196-4F6B-C697-B7C4-049B4E2B0F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18734" r="19268" b="2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Kép 4" descr="Jegy.hu | Zsolt Trill">
            <a:extLst>
              <a:ext uri="{FF2B5EF4-FFF2-40B4-BE49-F238E27FC236}">
                <a16:creationId xmlns:a16="http://schemas.microsoft.com/office/drawing/2014/main" id="{83D2919A-497B-12B7-8638-C52052036C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 l="26514" r="21264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2C684EA-4350-F9AA-223E-1249A0E5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193" y="454836"/>
            <a:ext cx="5284283" cy="1592903"/>
          </a:xfrm>
        </p:spPr>
        <p:txBody>
          <a:bodyPr anchor="b">
            <a:normAutofit/>
          </a:bodyPr>
          <a:lstStyle/>
          <a:p>
            <a:pPr algn="ctr"/>
            <a:r>
              <a:rPr lang="hu-HU" sz="8000">
                <a:solidFill>
                  <a:srgbClr val="FFFFFF"/>
                </a:solidFill>
                <a:latin typeface="Angsana New"/>
                <a:cs typeface="Angsana New"/>
              </a:rPr>
              <a:t>Ádám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1B9F97-7B61-6A45-C075-D0769F1D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302162"/>
            <a:ext cx="9801854" cy="408380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hu-HU" sz="3600" dirty="0" err="1">
                <a:solidFill>
                  <a:schemeClr val="bg1"/>
                </a:solidFill>
                <a:latin typeface="Angsana New"/>
                <a:ea typeface="+mn-lt"/>
                <a:cs typeface="Angsana New"/>
              </a:rPr>
              <a:t>Trill</a:t>
            </a:r>
            <a:r>
              <a:rPr lang="hu-HU" sz="3600" dirty="0">
                <a:solidFill>
                  <a:schemeClr val="bg1"/>
                </a:solidFill>
                <a:latin typeface="Angsana New"/>
                <a:ea typeface="+mn-lt"/>
                <a:cs typeface="Angsana New"/>
              </a:rPr>
              <a:t> Zsolt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  <a:latin typeface="Angsana New"/>
                <a:cs typeface="Angsana New"/>
              </a:rPr>
              <a:t>Modern feldolgozás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  <a:latin typeface="Angsana New"/>
                <a:cs typeface="Angsana New"/>
              </a:rPr>
              <a:t>Jellemzők: 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  <a:latin typeface="Angsana New"/>
                <a:cs typeface="Angsana New"/>
              </a:rPr>
              <a:t>Ember közelibb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  <a:latin typeface="Angsana New"/>
                <a:cs typeface="Angsana New"/>
              </a:rPr>
              <a:t>Bizonytalanabb karakter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  <a:latin typeface="Angsana New"/>
                <a:cs typeface="Angsana New"/>
              </a:rPr>
              <a:t>Kevésbé hősies, inkább gondolkodó</a:t>
            </a:r>
          </a:p>
          <a:p>
            <a:pPr algn="ctr"/>
            <a:endParaRPr lang="hu-HU" sz="3600" dirty="0">
              <a:highlight>
                <a:srgbClr val="FFFFFF"/>
              </a:highlight>
              <a:latin typeface="Angsana New"/>
              <a:cs typeface="Angsana New"/>
            </a:endParaRPr>
          </a:p>
          <a:p>
            <a:pPr algn="ctr"/>
            <a:endParaRPr lang="hu-HU" sz="3200" dirty="0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4468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ép 4" descr="Meghalt Törőcsik Mari - Nők Lapja">
            <a:extLst>
              <a:ext uri="{FF2B5EF4-FFF2-40B4-BE49-F238E27FC236}">
                <a16:creationId xmlns:a16="http://schemas.microsoft.com/office/drawing/2014/main" id="{8903CA6D-6D60-1705-08FF-5A63062904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19542" r="13792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Kép 3" descr="A bukásaimból mindig erőt merítettem” – három éve halt meg Törőcsik Mari -  WMN">
            <a:extLst>
              <a:ext uri="{FF2B5EF4-FFF2-40B4-BE49-F238E27FC236}">
                <a16:creationId xmlns:a16="http://schemas.microsoft.com/office/drawing/2014/main" id="{44AE28EF-2744-7F1D-4EC6-479CA31C742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 l="28625" r="21375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4F526C1-CEBC-901C-3CB9-E15FC933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116836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u-HU" sz="8000">
                <a:solidFill>
                  <a:srgbClr val="FFFFFF"/>
                </a:solidFill>
                <a:latin typeface="Angsana New"/>
                <a:cs typeface="Angsana New"/>
              </a:rPr>
              <a:t>Éva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33B777-4E5D-1DB0-99E7-3D6A2888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1877619"/>
            <a:ext cx="9801854" cy="485668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Angsana New"/>
                <a:cs typeface="Angsana New"/>
              </a:rPr>
              <a:t>Törőcsik Mari</a:t>
            </a:r>
          </a:p>
          <a:p>
            <a:pPr algn="ctr"/>
            <a:r>
              <a:rPr lang="hu-HU" sz="3600" dirty="0">
                <a:solidFill>
                  <a:srgbClr val="FFFFFF"/>
                </a:solidFill>
                <a:latin typeface="Angsana New"/>
                <a:cs typeface="Angsana New"/>
              </a:rPr>
              <a:t>Jellemzők</a:t>
            </a:r>
          </a:p>
          <a:p>
            <a:pPr algn="ctr"/>
            <a:r>
              <a:rPr lang="hu-HU" sz="3600" dirty="0">
                <a:solidFill>
                  <a:srgbClr val="FFFFFF"/>
                </a:solidFill>
                <a:latin typeface="Angsana New"/>
                <a:cs typeface="Angsana New"/>
              </a:rPr>
              <a:t>Erős női karakter</a:t>
            </a:r>
          </a:p>
          <a:p>
            <a:pPr algn="ctr"/>
            <a:r>
              <a:rPr lang="hu-HU" sz="3600" dirty="0">
                <a:solidFill>
                  <a:srgbClr val="FFFFFF"/>
                </a:solidFill>
                <a:latin typeface="Angsana New"/>
                <a:cs typeface="Angsana New"/>
              </a:rPr>
              <a:t>Érzelmes és bölcs</a:t>
            </a:r>
          </a:p>
          <a:p>
            <a:pPr algn="ctr"/>
            <a:r>
              <a:rPr lang="hu-HU" sz="3600" dirty="0">
                <a:solidFill>
                  <a:srgbClr val="FFFFFF"/>
                </a:solidFill>
                <a:latin typeface="Angsana New"/>
                <a:cs typeface="Angsana New"/>
              </a:rPr>
              <a:t>Miért fontos? </a:t>
            </a:r>
          </a:p>
          <a:p>
            <a:pPr algn="ctr"/>
            <a:r>
              <a:rPr lang="hu-HU" sz="3600" dirty="0">
                <a:solidFill>
                  <a:srgbClr val="FFFFFF"/>
                </a:solidFill>
                <a:latin typeface="Angsana New"/>
                <a:cs typeface="Angsana New"/>
              </a:rPr>
              <a:t>Éva nem csak ,,kísérő", hanem önálló személyiség</a:t>
            </a:r>
          </a:p>
          <a:p>
            <a:pPr algn="ctr"/>
            <a:r>
              <a:rPr lang="hu-HU" sz="3600" dirty="0">
                <a:solidFill>
                  <a:srgbClr val="FFFFFF"/>
                </a:solidFill>
                <a:latin typeface="Angsana New"/>
                <a:cs typeface="Angsana New"/>
              </a:rPr>
              <a:t>Az élet folytatója</a:t>
            </a:r>
          </a:p>
          <a:p>
            <a:pPr algn="ctr"/>
            <a:r>
              <a:rPr lang="hu-HU" sz="3600" dirty="0">
                <a:solidFill>
                  <a:srgbClr val="FFFFFF"/>
                </a:solidFill>
                <a:latin typeface="Angsana New"/>
                <a:cs typeface="Angsana New"/>
              </a:rPr>
              <a:t>Kérdés: ,,Éva gyenge....vagy a legerősebb"</a:t>
            </a:r>
          </a:p>
        </p:txBody>
      </p:sp>
    </p:spTree>
    <p:extLst>
      <p:ext uri="{BB962C8B-B14F-4D97-AF65-F5344CB8AC3E}">
        <p14:creationId xmlns:p14="http://schemas.microsoft.com/office/powerpoint/2010/main" val="188450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ép 4" descr="Latinovits Zoltán, a Színészkirály szívszakadásai | ma7.sk">
            <a:extLst>
              <a:ext uri="{FF2B5EF4-FFF2-40B4-BE49-F238E27FC236}">
                <a16:creationId xmlns:a16="http://schemas.microsoft.com/office/drawing/2014/main" id="{B9954BA1-95B4-55BF-A4CD-19AE8922FC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30334" r="10332" b="-1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Kép 5" descr="Vaskarika - Latinovits Zoltán és Ruttkai Éva legendás szerelme">
            <a:extLst>
              <a:ext uri="{FF2B5EF4-FFF2-40B4-BE49-F238E27FC236}">
                <a16:creationId xmlns:a16="http://schemas.microsoft.com/office/drawing/2014/main" id="{D8918F1E-1184-9A0A-3223-60EA44494D8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 l="9807" r="9970" b="-1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8925D97-857C-2658-E8AC-44E6F44E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336" y="248006"/>
            <a:ext cx="3205112" cy="1473160"/>
          </a:xfrm>
        </p:spPr>
        <p:txBody>
          <a:bodyPr anchor="b">
            <a:normAutofit/>
          </a:bodyPr>
          <a:lstStyle/>
          <a:p>
            <a:pPr algn="ctr"/>
            <a:r>
              <a:rPr lang="hu-HU" sz="8000">
                <a:solidFill>
                  <a:srgbClr val="FFFFFF"/>
                </a:solidFill>
                <a:latin typeface="Angsana New"/>
                <a:cs typeface="Angsana New"/>
              </a:rPr>
              <a:t>Lucifer</a:t>
            </a:r>
            <a:r>
              <a:rPr lang="hu-HU" sz="8000" dirty="0">
                <a:solidFill>
                  <a:srgbClr val="FFFFFF"/>
                </a:solidFill>
              </a:rPr>
              <a:t> </a:t>
            </a:r>
            <a:r>
              <a:rPr lang="hu-HU" sz="4800" dirty="0">
                <a:solidFill>
                  <a:srgbClr val="FFFFFF"/>
                </a:solidFill>
              </a:rPr>
              <a:t>                           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A5C228-4A28-ECD4-4B31-6FEB157D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451" y="2051791"/>
            <a:ext cx="8560883" cy="443214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hu-HU" sz="3200" dirty="0">
                <a:solidFill>
                  <a:srgbClr val="FFFFFF"/>
                </a:solidFill>
              </a:rPr>
              <a:t>Latinovits Zoltán    </a:t>
            </a:r>
          </a:p>
          <a:p>
            <a:pPr algn="ctr"/>
            <a:r>
              <a:rPr lang="hu-HU" sz="3200" dirty="0">
                <a:solidFill>
                  <a:srgbClr val="FFFFFF"/>
                </a:solidFill>
              </a:rPr>
              <a:t>Jellemzők:</a:t>
            </a:r>
          </a:p>
          <a:p>
            <a:pPr algn="ctr"/>
            <a:r>
              <a:rPr lang="hu-HU" sz="3200" dirty="0">
                <a:solidFill>
                  <a:srgbClr val="FFFFFF"/>
                </a:solidFill>
              </a:rPr>
              <a:t>intelligens</a:t>
            </a:r>
          </a:p>
          <a:p>
            <a:pPr algn="ctr"/>
            <a:r>
              <a:rPr lang="hu-HU" sz="3200" dirty="0">
                <a:solidFill>
                  <a:srgbClr val="FFFFFF"/>
                </a:solidFill>
              </a:rPr>
              <a:t>provokáló</a:t>
            </a:r>
          </a:p>
          <a:p>
            <a:pPr algn="ctr"/>
            <a:r>
              <a:rPr lang="hu-HU" sz="3200" dirty="0">
                <a:solidFill>
                  <a:srgbClr val="FFFFFF"/>
                </a:solidFill>
              </a:rPr>
              <a:t>karizmatikus</a:t>
            </a:r>
          </a:p>
          <a:p>
            <a:pPr algn="ctr"/>
            <a:r>
              <a:rPr lang="hu-HU" sz="3200" dirty="0">
                <a:solidFill>
                  <a:srgbClr val="FFFFFF"/>
                </a:solidFill>
              </a:rPr>
              <a:t>ironikus, gondolkodó</a:t>
            </a:r>
          </a:p>
          <a:p>
            <a:pPr algn="ctr"/>
            <a:r>
              <a:rPr lang="hu-HU" sz="3200" dirty="0">
                <a:solidFill>
                  <a:srgbClr val="FFFFFF"/>
                </a:solidFill>
              </a:rPr>
              <a:t>Miért emlékezetes?</a:t>
            </a:r>
          </a:p>
          <a:p>
            <a:pPr algn="ctr"/>
            <a:r>
              <a:rPr lang="hu-HU" sz="3200" dirty="0">
                <a:solidFill>
                  <a:srgbClr val="FFFFFF"/>
                </a:solidFill>
              </a:rPr>
              <a:t>Lucifer, mint filozófus jelenik meg.</a:t>
            </a:r>
          </a:p>
        </p:txBody>
      </p:sp>
    </p:spTree>
    <p:extLst>
      <p:ext uri="{BB962C8B-B14F-4D97-AF65-F5344CB8AC3E}">
        <p14:creationId xmlns:p14="http://schemas.microsoft.com/office/powerpoint/2010/main" val="109342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D4BE45-59AA-83A1-3A3B-90E6EC79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849" y="365125"/>
            <a:ext cx="10433220" cy="1346157"/>
          </a:xfrm>
        </p:spPr>
        <p:txBody>
          <a:bodyPr>
            <a:normAutofit/>
          </a:bodyPr>
          <a:lstStyle/>
          <a:p>
            <a:r>
              <a:rPr lang="hu-HU" sz="8000">
                <a:latin typeface="Angsana New"/>
                <a:cs typeface="Angsana New"/>
              </a:rPr>
              <a:t>Korszakok                  Különbségei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FFD430-7665-F06D-B707-B09F7ADE2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741" y="1825625"/>
            <a:ext cx="4810897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hu-HU" sz="5400" dirty="0">
                <a:latin typeface="Angsana New"/>
                <a:cs typeface="Angsana New"/>
              </a:rPr>
              <a:t>Régebbi előadások:</a:t>
            </a:r>
          </a:p>
          <a:p>
            <a:r>
              <a:rPr lang="hu-HU" sz="3900" dirty="0" err="1">
                <a:latin typeface="Angsana New"/>
                <a:cs typeface="Angsana New"/>
              </a:rPr>
              <a:t>ünepélyesebb</a:t>
            </a:r>
            <a:r>
              <a:rPr lang="hu-HU" sz="3900" dirty="0">
                <a:latin typeface="Angsana New"/>
                <a:cs typeface="Angsana New"/>
              </a:rPr>
              <a:t>, ,,</a:t>
            </a:r>
            <a:r>
              <a:rPr lang="hu-HU" sz="3900" dirty="0" err="1">
                <a:latin typeface="Angsana New"/>
                <a:cs typeface="Angsana New"/>
              </a:rPr>
              <a:t>szavalósabb</a:t>
            </a:r>
            <a:r>
              <a:rPr lang="hu-HU" sz="3900" dirty="0">
                <a:latin typeface="Angsana New"/>
                <a:cs typeface="Angsana New"/>
              </a:rPr>
              <a:t>”.</a:t>
            </a:r>
          </a:p>
          <a:p>
            <a:r>
              <a:rPr lang="hu-HU" sz="5400" dirty="0">
                <a:latin typeface="Angsana New"/>
                <a:cs typeface="Angsana New"/>
              </a:rPr>
              <a:t>Modern előadások:</a:t>
            </a:r>
          </a:p>
          <a:p>
            <a:r>
              <a:rPr lang="hu-HU" sz="3900" dirty="0">
                <a:latin typeface="Angsana New"/>
                <a:cs typeface="Angsana New"/>
              </a:rPr>
              <a:t>hétköznapibb beszéd.</a:t>
            </a:r>
          </a:p>
          <a:p>
            <a:r>
              <a:rPr lang="hu-HU" sz="5400" dirty="0">
                <a:latin typeface="Angsana New"/>
                <a:cs typeface="Angsana New"/>
              </a:rPr>
              <a:t>Új értelmezések:</a:t>
            </a:r>
          </a:p>
          <a:p>
            <a:r>
              <a:rPr lang="hu-HU" sz="4300" dirty="0">
                <a:latin typeface="Angsana New"/>
                <a:cs typeface="Angsana New"/>
              </a:rPr>
              <a:t>több a hangsúly az emberi problémákon.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61BC50-2284-5D60-FE90-628317862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2714" y="1938895"/>
            <a:ext cx="4296033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hu-HU" sz="5400" dirty="0" err="1">
                <a:latin typeface="Angsana New"/>
                <a:cs typeface="Angsana New"/>
              </a:rPr>
              <a:t>Koszakok</a:t>
            </a:r>
            <a:r>
              <a:rPr lang="hu-HU" sz="5400" dirty="0">
                <a:latin typeface="Angsana New"/>
                <a:cs typeface="Angsana New"/>
              </a:rPr>
              <a:t> üzenete:</a:t>
            </a:r>
          </a:p>
          <a:p>
            <a:r>
              <a:rPr lang="hu-HU" sz="3600" b="1" dirty="0">
                <a:latin typeface="Angsana New"/>
                <a:cs typeface="Angsana New"/>
              </a:rPr>
              <a:t>Régen:</a:t>
            </a:r>
            <a:r>
              <a:rPr lang="hu-HU" sz="3600" dirty="0">
                <a:latin typeface="Angsana New"/>
                <a:cs typeface="Angsana New"/>
              </a:rPr>
              <a:t> hősies emberkép .</a:t>
            </a:r>
          </a:p>
          <a:p>
            <a:r>
              <a:rPr lang="hu-HU" sz="3600" b="1" dirty="0">
                <a:latin typeface="Angsana New"/>
                <a:cs typeface="Angsana New"/>
              </a:rPr>
              <a:t>Ma:</a:t>
            </a:r>
            <a:r>
              <a:rPr lang="hu-HU" sz="3600" dirty="0">
                <a:latin typeface="Angsana New"/>
                <a:cs typeface="Angsana New"/>
              </a:rPr>
              <a:t> bizonytalan világ.</a:t>
            </a:r>
          </a:p>
          <a:p>
            <a:r>
              <a:rPr lang="hu-HU" sz="3600" dirty="0">
                <a:latin typeface="Angsana New"/>
                <a:cs typeface="Angsana New"/>
              </a:rPr>
              <a:t>De a kérdés ugyanaz:</a:t>
            </a:r>
          </a:p>
          <a:p>
            <a:pPr marL="0" indent="0">
              <a:buNone/>
            </a:pPr>
            <a:r>
              <a:rPr lang="hu-HU" sz="3600" dirty="0">
                <a:latin typeface="Angsana New"/>
                <a:cs typeface="Angsana New"/>
              </a:rPr>
              <a:t>         ,,Mi az élet értelme?"</a:t>
            </a:r>
          </a:p>
        </p:txBody>
      </p:sp>
    </p:spTree>
    <p:extLst>
      <p:ext uri="{BB962C8B-B14F-4D97-AF65-F5344CB8AC3E}">
        <p14:creationId xmlns:p14="http://schemas.microsoft.com/office/powerpoint/2010/main" val="62690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BC58A4-1ABF-5602-BBF7-21180E90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81" y="385720"/>
            <a:ext cx="9671222" cy="1325563"/>
          </a:xfrm>
        </p:spPr>
        <p:txBody>
          <a:bodyPr>
            <a:noAutofit/>
          </a:bodyPr>
          <a:lstStyle/>
          <a:p>
            <a:r>
              <a:rPr lang="hu-HU" sz="8000">
                <a:latin typeface="Angsana New"/>
                <a:cs typeface="Angsana New"/>
              </a:rPr>
              <a:t>Miért fontosak ezek az alakítások?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65C5C2-6ABD-215A-8D73-DE5EEB3EA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470" y="2299301"/>
            <a:ext cx="5830330" cy="2518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4000" dirty="0">
                <a:latin typeface="Angsana New"/>
                <a:cs typeface="Angsana New"/>
              </a:rPr>
              <a:t>Segítenek megérteni a művet.</a:t>
            </a:r>
          </a:p>
          <a:p>
            <a:r>
              <a:rPr lang="hu-HU" sz="4000" dirty="0">
                <a:latin typeface="Angsana New"/>
                <a:cs typeface="Angsana New"/>
              </a:rPr>
              <a:t>Új nézőpontokat adnak.</a:t>
            </a:r>
          </a:p>
          <a:p>
            <a:r>
              <a:rPr lang="hu-HU" sz="4000" dirty="0">
                <a:latin typeface="Angsana New"/>
                <a:cs typeface="Angsana New"/>
              </a:rPr>
              <a:t>Minden korszak új kérdéseket vet fel.</a:t>
            </a:r>
          </a:p>
        </p:txBody>
      </p:sp>
    </p:spTree>
    <p:extLst>
      <p:ext uri="{BB962C8B-B14F-4D97-AF65-F5344CB8AC3E}">
        <p14:creationId xmlns:p14="http://schemas.microsoft.com/office/powerpoint/2010/main" val="83818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520343-2BF7-E7CC-AA2B-3DC67B10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578" y="787314"/>
            <a:ext cx="10515600" cy="1325563"/>
          </a:xfrm>
        </p:spPr>
        <p:txBody>
          <a:bodyPr>
            <a:noAutofit/>
          </a:bodyPr>
          <a:lstStyle/>
          <a:p>
            <a:r>
              <a:rPr lang="hu-HU" sz="8800">
                <a:latin typeface="Angsana New"/>
                <a:cs typeface="Angsana New"/>
              </a:rPr>
              <a:t>Összegzés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516ECB-256D-E3AB-29C5-2F2B0B73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930" y="2567030"/>
            <a:ext cx="9578546" cy="29097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4800" dirty="0">
                <a:latin typeface="Angsana New"/>
                <a:cs typeface="Angsana New"/>
              </a:rPr>
              <a:t>Ugyanaz a mű -&gt; sokféle értelmezés.</a:t>
            </a:r>
          </a:p>
          <a:p>
            <a:r>
              <a:rPr lang="hu-HU" sz="4800" dirty="0">
                <a:latin typeface="Angsana New"/>
                <a:cs typeface="Angsana New"/>
              </a:rPr>
              <a:t>A színészek kulcsszerepet játszanak.</a:t>
            </a:r>
          </a:p>
          <a:p>
            <a:r>
              <a:rPr lang="hu-HU" sz="4800" dirty="0">
                <a:latin typeface="Angsana New"/>
                <a:cs typeface="Angsana New"/>
              </a:rPr>
              <a:t>Az ember tragédiája ma is aktuális.</a:t>
            </a:r>
          </a:p>
        </p:txBody>
      </p:sp>
    </p:spTree>
    <p:extLst>
      <p:ext uri="{BB962C8B-B14F-4D97-AF65-F5344CB8AC3E}">
        <p14:creationId xmlns:p14="http://schemas.microsoft.com/office/powerpoint/2010/main" val="2388360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268</Words>
  <Application>Microsoft Office PowerPoint</Application>
  <PresentationFormat>Szélesvásznú</PresentationFormat>
  <Paragraphs>62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Angsana New</vt:lpstr>
      <vt:lpstr>Aptos</vt:lpstr>
      <vt:lpstr>Aptos Display</vt:lpstr>
      <vt:lpstr>Arial</vt:lpstr>
      <vt:lpstr>Calibri</vt:lpstr>
      <vt:lpstr>Office-téma</vt:lpstr>
      <vt:lpstr>Az ember tragédiája a színpadon</vt:lpstr>
      <vt:lpstr>Bevezetés </vt:lpstr>
      <vt:lpstr>Miért fontos a színészi játék?</vt:lpstr>
      <vt:lpstr>Ádám</vt:lpstr>
      <vt:lpstr>Éva</vt:lpstr>
      <vt:lpstr>Lucifer                              </vt:lpstr>
      <vt:lpstr>Korszakok                  Különbségei</vt:lpstr>
      <vt:lpstr>Miért fontosak ezek az alakítások?</vt:lpstr>
      <vt:lpstr>Összegzés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a színpadon</dc:title>
  <dc:creator>Patócsné Deák Katalin</dc:creator>
  <cp:lastModifiedBy>Patócsné Deák Katalin</cp:lastModifiedBy>
  <cp:revision>433</cp:revision>
  <dcterms:created xsi:type="dcterms:W3CDTF">2026-04-18T11:00:19Z</dcterms:created>
  <dcterms:modified xsi:type="dcterms:W3CDTF">2026-04-19T13:56:11Z</dcterms:modified>
</cp:coreProperties>
</file>