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330C9-3E69-4ECA-9DB4-10F8863BF5E1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8A7F6-2018-45D2-BA9F-A006937D92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9938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8A7F6-2018-45D2-BA9F-A006937D926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5900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7C72-D583-48CD-9F79-E42BE5124FF5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7DCF-D7BD-43E3-AB8F-7A8ADBCC5D8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7C72-D583-48CD-9F79-E42BE5124FF5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7DCF-D7BD-43E3-AB8F-7A8ADBCC5D8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7C72-D583-48CD-9F79-E42BE5124FF5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7DCF-D7BD-43E3-AB8F-7A8ADBCC5D8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7C72-D583-48CD-9F79-E42BE5124FF5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7DCF-D7BD-43E3-AB8F-7A8ADBCC5D8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7C72-D583-48CD-9F79-E42BE5124FF5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7DCF-D7BD-43E3-AB8F-7A8ADBCC5D8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7C72-D583-48CD-9F79-E42BE5124FF5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7DCF-D7BD-43E3-AB8F-7A8ADBCC5D8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7C72-D583-48CD-9F79-E42BE5124FF5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7DCF-D7BD-43E3-AB8F-7A8ADBCC5D8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7C72-D583-48CD-9F79-E42BE5124FF5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7DCF-D7BD-43E3-AB8F-7A8ADBCC5D8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7C72-D583-48CD-9F79-E42BE5124FF5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7DCF-D7BD-43E3-AB8F-7A8ADBCC5D8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7C72-D583-48CD-9F79-E42BE5124FF5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7DCF-D7BD-43E3-AB8F-7A8ADBCC5D8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7C72-D583-48CD-9F79-E42BE5124FF5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7DCF-D7BD-43E3-AB8F-7A8ADBCC5D8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17C72-D583-48CD-9F79-E42BE5124FF5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C7DCF-D7BD-43E3-AB8F-7A8ADBCC5D8E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 bright="30000"/>
          </a:blip>
          <a:srcRect/>
          <a:stretch>
            <a:fillRect t="-17000" b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idx="4294967295"/>
          </p:nvPr>
        </p:nvSpPr>
        <p:spPr>
          <a:xfrm>
            <a:off x="0" y="357188"/>
            <a:ext cx="7772400" cy="928687"/>
          </a:xfrm>
        </p:spPr>
        <p:txBody>
          <a:bodyPr>
            <a:normAutofit/>
          </a:bodyPr>
          <a:lstStyle/>
          <a:p>
            <a:r>
              <a:rPr lang="hu-HU" dirty="0" smtClean="0">
                <a:latin typeface="Comic Sans MS" pitchFamily="66" charset="0"/>
              </a:rPr>
              <a:t>TÉNYKEDÉSEIM</a:t>
            </a:r>
            <a:endParaRPr lang="hu-HU" dirty="0">
              <a:latin typeface="Comic Sans MS" pitchFamily="66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4294967295"/>
          </p:nvPr>
        </p:nvSpPr>
        <p:spPr>
          <a:xfrm>
            <a:off x="785813" y="1643063"/>
            <a:ext cx="8358187" cy="45720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Elfogadtam a Kisfaludy Társaság igazgatói    tisztét, felolvasóesteket szervezek, különféle kiadványok gondozásával foglalkozom</a:t>
            </a:r>
          </a:p>
          <a:p>
            <a:pPr algn="l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Felháborít a hazafiaskodás divatja</a:t>
            </a:r>
          </a:p>
          <a:p>
            <a:pPr algn="l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Fő elfoglaltságom az irodalmi élet megszervezése, megjelenik lapunk, a Szépirodalmi Figyelő</a:t>
            </a:r>
          </a:p>
          <a:p>
            <a:pPr algn="l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  <a:latin typeface="Comic Sans MS" pitchFamily="66" charset="0"/>
              </a:rPr>
              <a:t> Shakespeare-fordításokon is dolgozom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30000"/>
          </a:blip>
          <a:srcRect/>
          <a:stretch>
            <a:fillRect t="-10000" b="-5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Comic Sans MS" pitchFamily="66" charset="0"/>
              </a:rPr>
              <a:t>TOVÁBBI TÉNYKEDÉSEIM</a:t>
            </a:r>
            <a:endParaRPr lang="hu-HU" dirty="0">
              <a:latin typeface="Comic Sans MS" pitchFamily="66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928662" y="1357298"/>
            <a:ext cx="707236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3200" dirty="0" smtClean="0">
                <a:latin typeface="Comic Sans MS" pitchFamily="66" charset="0"/>
              </a:rPr>
              <a:t> Örömömre szolgál, hogy segíthettem Neked kedves barátom Az ember tragédiája című remekműved nyelvi javításában és a kiadása megszervezésében</a:t>
            </a:r>
          </a:p>
          <a:p>
            <a:pPr>
              <a:buFont typeface="Arial" pitchFamily="34" charset="0"/>
              <a:buChar char="•"/>
            </a:pPr>
            <a:r>
              <a:rPr lang="hu-HU" sz="3200" dirty="0" smtClean="0">
                <a:latin typeface="Comic Sans MS" pitchFamily="66" charset="0"/>
              </a:rPr>
              <a:t> Megtisztelő, hogy bevezethettelek a Kisfaludy Társaságba</a:t>
            </a:r>
          </a:p>
          <a:p>
            <a:pPr>
              <a:buFont typeface="Arial" pitchFamily="34" charset="0"/>
              <a:buChar char="•"/>
            </a:pPr>
            <a:r>
              <a:rPr lang="hu-HU" sz="3200" dirty="0" smtClean="0">
                <a:latin typeface="Comic Sans MS" pitchFamily="66" charset="0"/>
              </a:rPr>
              <a:t> Különféle értekező műveken is dolgozom</a:t>
            </a:r>
            <a:endParaRPr lang="hu-HU" sz="3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30000"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Comic Sans MS" pitchFamily="66" charset="0"/>
              </a:rPr>
              <a:t>VOJTINA ARS POETIKÁJA</a:t>
            </a:r>
            <a:endParaRPr lang="hu-HU" dirty="0">
              <a:latin typeface="Comic Sans MS" pitchFamily="66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571472" y="1714488"/>
            <a:ext cx="821537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200" dirty="0" smtClean="0">
                <a:latin typeface="Comic Sans MS" pitchFamily="66" charset="0"/>
              </a:rPr>
              <a:t>VOJTINA MÁTYÁS</a:t>
            </a:r>
          </a:p>
          <a:p>
            <a:pPr algn="ctr" fontAlgn="auto">
              <a:spcAft>
                <a:spcPts val="0"/>
              </a:spcAft>
              <a:defRPr/>
            </a:pPr>
            <a:endParaRPr lang="hu-HU" sz="3200" dirty="0" smtClean="0">
              <a:latin typeface="Comic Sans MS" pitchFamily="66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3200" dirty="0" smtClean="0">
                <a:latin typeface="Comic Sans MS" pitchFamily="66" charset="0"/>
              </a:rPr>
              <a:t> a fővárosba </a:t>
            </a:r>
            <a:r>
              <a:rPr lang="hu-HU" sz="3200" dirty="0">
                <a:latin typeface="Comic Sans MS" pitchFamily="66" charset="0"/>
              </a:rPr>
              <a:t>keveredett szlovák származású versfaragó, írók kollégájának hiszi magát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3200" dirty="0" smtClean="0">
                <a:latin typeface="Comic Sans MS" pitchFamily="66" charset="0"/>
              </a:rPr>
              <a:t> egy </a:t>
            </a:r>
            <a:r>
              <a:rPr lang="hu-HU" sz="3200" dirty="0">
                <a:latin typeface="Comic Sans MS" pitchFamily="66" charset="0"/>
              </a:rPr>
              <a:t>híres újságíró-humorista, Bernát Gáspár </a:t>
            </a:r>
            <a:r>
              <a:rPr lang="hu-HU" sz="3200" dirty="0" smtClean="0">
                <a:latin typeface="Comic Sans MS" pitchFamily="66" charset="0"/>
              </a:rPr>
              <a:t>inasa, </a:t>
            </a:r>
            <a:r>
              <a:rPr lang="hu-HU" sz="3200" dirty="0">
                <a:latin typeface="Comic Sans MS" pitchFamily="66" charset="0"/>
              </a:rPr>
              <a:t>annak révén terjedtek el rigmusai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3200" dirty="0" smtClean="0">
                <a:latin typeface="Comic Sans MS" pitchFamily="66" charset="0"/>
              </a:rPr>
              <a:t> kocsmákban adja </a:t>
            </a:r>
            <a:r>
              <a:rPr lang="hu-HU" sz="3200" dirty="0">
                <a:latin typeface="Comic Sans MS" pitchFamily="66" charset="0"/>
              </a:rPr>
              <a:t>elő a verseit, </a:t>
            </a:r>
            <a:r>
              <a:rPr lang="hu-HU" sz="3200" dirty="0" smtClean="0">
                <a:latin typeface="Comic Sans MS" pitchFamily="66" charset="0"/>
              </a:rPr>
              <a:t>egyik ilyen alkalommal találkoztam vele</a:t>
            </a:r>
            <a:endParaRPr lang="hu-HU" sz="3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25000"/>
          </a:blip>
          <a:srcRect/>
          <a:stretch>
            <a:fillRect t="-46000" b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Comic Sans MS" pitchFamily="66" charset="0"/>
              </a:rPr>
              <a:t>A VERSEM FŐ GONDOLATAI</a:t>
            </a:r>
            <a:endParaRPr lang="hu-HU" dirty="0">
              <a:latin typeface="Comic Sans MS" pitchFamily="66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857224" y="1643050"/>
            <a:ext cx="764386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sz="3200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3200" dirty="0" smtClean="0">
                <a:latin typeface="Comic Sans MS" pitchFamily="66" charset="0"/>
              </a:rPr>
              <a:t> „De </a:t>
            </a:r>
            <a:r>
              <a:rPr lang="hu-HU" sz="3200" dirty="0">
                <a:latin typeface="Comic Sans MS" pitchFamily="66" charset="0"/>
              </a:rPr>
              <a:t>bár a hont szeretjük egyaránt:</a:t>
            </a:r>
            <a:br>
              <a:rPr lang="hu-HU" sz="3200" dirty="0">
                <a:latin typeface="Comic Sans MS" pitchFamily="66" charset="0"/>
              </a:rPr>
            </a:br>
            <a:r>
              <a:rPr lang="hu-HU" sz="3200" dirty="0" smtClean="0">
                <a:latin typeface="Comic Sans MS" pitchFamily="66" charset="0"/>
              </a:rPr>
              <a:t>    Van </a:t>
            </a:r>
            <a:r>
              <a:rPr lang="hu-HU" sz="3200" dirty="0">
                <a:latin typeface="Comic Sans MS" pitchFamily="66" charset="0"/>
              </a:rPr>
              <a:t>a modorban néha, ami bánt</a:t>
            </a:r>
            <a:r>
              <a:rPr lang="hu-HU" sz="3200" dirty="0" smtClean="0">
                <a:latin typeface="Comic Sans MS" pitchFamily="66" charset="0"/>
              </a:rPr>
              <a:t>;”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3200" dirty="0" smtClean="0">
                <a:latin typeface="Comic Sans MS" pitchFamily="66" charset="0"/>
              </a:rPr>
              <a:t> „De </a:t>
            </a:r>
            <a:r>
              <a:rPr lang="hu-HU" sz="3200" dirty="0">
                <a:latin typeface="Comic Sans MS" pitchFamily="66" charset="0"/>
              </a:rPr>
              <a:t>költőnek, bár lénye isteni,</a:t>
            </a:r>
            <a:br>
              <a:rPr lang="hu-HU" sz="3200" dirty="0">
                <a:latin typeface="Comic Sans MS" pitchFamily="66" charset="0"/>
              </a:rPr>
            </a:br>
            <a:r>
              <a:rPr lang="hu-HU" sz="3200" dirty="0" smtClean="0">
                <a:latin typeface="Comic Sans MS" pitchFamily="66" charset="0"/>
              </a:rPr>
              <a:t>    Nemcsak </a:t>
            </a:r>
            <a:r>
              <a:rPr lang="hu-HU" sz="3200" dirty="0">
                <a:latin typeface="Comic Sans MS" pitchFamily="66" charset="0"/>
              </a:rPr>
              <a:t>szabad: - szükség </a:t>
            </a:r>
            <a:r>
              <a:rPr lang="hu-HU" sz="3200" dirty="0" err="1">
                <a:latin typeface="Comic Sans MS" pitchFamily="66" charset="0"/>
              </a:rPr>
              <a:t>fillenteni</a:t>
            </a:r>
            <a:r>
              <a:rPr lang="hu-HU" sz="3200" dirty="0" smtClean="0">
                <a:latin typeface="Comic Sans MS" pitchFamily="66" charset="0"/>
              </a:rPr>
              <a:t>.”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3200" dirty="0" smtClean="0">
                <a:latin typeface="Comic Sans MS" pitchFamily="66" charset="0"/>
              </a:rPr>
              <a:t> „S </a:t>
            </a:r>
            <a:r>
              <a:rPr lang="hu-HU" sz="3200" dirty="0">
                <a:latin typeface="Comic Sans MS" pitchFamily="66" charset="0"/>
              </a:rPr>
              <a:t>amit </a:t>
            </a:r>
            <a:r>
              <a:rPr lang="hu-HU" sz="3200" i="1" dirty="0">
                <a:latin typeface="Comic Sans MS" pitchFamily="66" charset="0"/>
              </a:rPr>
              <a:t>tapasztalsz,</a:t>
            </a:r>
            <a:r>
              <a:rPr lang="hu-HU" sz="3200" dirty="0">
                <a:latin typeface="Comic Sans MS" pitchFamily="66" charset="0"/>
              </a:rPr>
              <a:t> a </a:t>
            </a:r>
            <a:r>
              <a:rPr lang="hu-HU" sz="3200" i="1" dirty="0">
                <a:latin typeface="Comic Sans MS" pitchFamily="66" charset="0"/>
              </a:rPr>
              <a:t>konkrét</a:t>
            </a:r>
            <a:r>
              <a:rPr lang="hu-HU" sz="3200" dirty="0">
                <a:latin typeface="Comic Sans MS" pitchFamily="66" charset="0"/>
              </a:rPr>
              <a:t> igaz,</a:t>
            </a:r>
            <a:br>
              <a:rPr lang="hu-HU" sz="3200" dirty="0">
                <a:latin typeface="Comic Sans MS" pitchFamily="66" charset="0"/>
              </a:rPr>
            </a:br>
            <a:r>
              <a:rPr lang="hu-HU" sz="3200" dirty="0" smtClean="0">
                <a:latin typeface="Comic Sans MS" pitchFamily="66" charset="0"/>
              </a:rPr>
              <a:t>    Neked </a:t>
            </a:r>
            <a:r>
              <a:rPr lang="hu-HU" sz="3200" dirty="0">
                <a:latin typeface="Comic Sans MS" pitchFamily="66" charset="0"/>
              </a:rPr>
              <a:t>valóság, egyszersmind </a:t>
            </a:r>
            <a:r>
              <a:rPr lang="hu-HU" sz="3200" i="1" dirty="0">
                <a:latin typeface="Comic Sans MS" pitchFamily="66" charset="0"/>
              </a:rPr>
              <a:t>nem az</a:t>
            </a:r>
            <a:r>
              <a:rPr lang="hu-HU" sz="3200" i="1" dirty="0" smtClean="0">
                <a:latin typeface="Comic Sans MS" pitchFamily="66" charset="0"/>
              </a:rPr>
              <a:t>.”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sz="3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30000"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>
                <a:latin typeface="Comic Sans MS" pitchFamily="66" charset="0"/>
              </a:rPr>
              <a:t>„Nem </a:t>
            </a:r>
            <a:r>
              <a:rPr lang="hu-HU" dirty="0">
                <a:latin typeface="Comic Sans MS" pitchFamily="66" charset="0"/>
              </a:rPr>
              <a:t>a való hát: annak égi </a:t>
            </a:r>
            <a:r>
              <a:rPr lang="hu-HU" i="1" dirty="0" err="1">
                <a:latin typeface="Comic Sans MS" pitchFamily="66" charset="0"/>
              </a:rPr>
              <a:t>mássa</a:t>
            </a:r>
            <a:r>
              <a:rPr lang="hu-HU" dirty="0" smtClean="0">
                <a:latin typeface="Comic Sans MS" pitchFamily="66" charset="0"/>
              </a:rPr>
              <a:t/>
            </a:r>
            <a:br>
              <a:rPr lang="hu-HU" dirty="0" smtClean="0">
                <a:latin typeface="Comic Sans MS" pitchFamily="66" charset="0"/>
              </a:rPr>
            </a:br>
            <a:r>
              <a:rPr lang="hu-HU" dirty="0" smtClean="0">
                <a:latin typeface="Comic Sans MS" pitchFamily="66" charset="0"/>
              </a:rPr>
              <a:t>  Lesz</a:t>
            </a:r>
            <a:r>
              <a:rPr lang="hu-HU" dirty="0">
                <a:latin typeface="Comic Sans MS" pitchFamily="66" charset="0"/>
              </a:rPr>
              <a:t>, amitől függ az ének </a:t>
            </a:r>
            <a:r>
              <a:rPr lang="hu-HU" dirty="0" smtClean="0">
                <a:latin typeface="Comic Sans MS" pitchFamily="66" charset="0"/>
              </a:rPr>
              <a:t>varázsa.”</a:t>
            </a:r>
          </a:p>
          <a:p>
            <a:pPr>
              <a:defRPr/>
            </a:pPr>
            <a:r>
              <a:rPr lang="hu-HU" dirty="0">
                <a:latin typeface="Comic Sans MS" pitchFamily="66" charset="0"/>
              </a:rPr>
              <a:t>A főváros </a:t>
            </a:r>
            <a:r>
              <a:rPr lang="hu-HU" dirty="0" smtClean="0">
                <a:latin typeface="Comic Sans MS" pitchFamily="66" charset="0"/>
              </a:rPr>
              <a:t>képe </a:t>
            </a:r>
            <a:r>
              <a:rPr lang="hu-HU" dirty="0">
                <a:latin typeface="Comic Sans MS" pitchFamily="66" charset="0"/>
              </a:rPr>
              <a:t>messziről vagy alkonyatban szép, közel hajolva koszos és </a:t>
            </a:r>
            <a:r>
              <a:rPr lang="hu-HU" dirty="0" smtClean="0">
                <a:latin typeface="Comic Sans MS" pitchFamily="66" charset="0"/>
              </a:rPr>
              <a:t>bűzös.</a:t>
            </a:r>
            <a:endParaRPr lang="hu-HU" dirty="0">
              <a:latin typeface="Comic Sans MS" pitchFamily="66" charset="0"/>
            </a:endParaRPr>
          </a:p>
          <a:p>
            <a:pPr>
              <a:defRPr/>
            </a:pPr>
            <a:r>
              <a:rPr lang="hu-HU" dirty="0">
                <a:latin typeface="Comic Sans MS" pitchFamily="66" charset="0"/>
              </a:rPr>
              <a:t>Az író tegyen úgy, mintha a Duna tükréből tekintene át Budára: a valós látványról </a:t>
            </a:r>
            <a:r>
              <a:rPr lang="hu-HU" dirty="0" smtClean="0">
                <a:latin typeface="Comic Sans MS" pitchFamily="66" charset="0"/>
              </a:rPr>
              <a:t>írjon, </a:t>
            </a:r>
            <a:r>
              <a:rPr lang="hu-HU" dirty="0">
                <a:latin typeface="Comic Sans MS" pitchFamily="66" charset="0"/>
              </a:rPr>
              <a:t>de megszépítő </a:t>
            </a:r>
            <a:r>
              <a:rPr lang="hu-HU" dirty="0" smtClean="0">
                <a:latin typeface="Comic Sans MS" pitchFamily="66" charset="0"/>
              </a:rPr>
              <a:t>tükörben.</a:t>
            </a:r>
            <a:endParaRPr lang="hu-HU" dirty="0">
              <a:latin typeface="Comic Sans MS" pitchFamily="66" charset="0"/>
            </a:endParaRPr>
          </a:p>
          <a:p>
            <a:endParaRPr lang="hu-H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140</Words>
  <Application>Microsoft Office PowerPoint</Application>
  <PresentationFormat>Diavetítés a képernyőre (4:3 oldalarány)</PresentationFormat>
  <Paragraphs>24</Paragraphs>
  <Slides>5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Calibri</vt:lpstr>
      <vt:lpstr>Comic Sans MS</vt:lpstr>
      <vt:lpstr>Office-téma</vt:lpstr>
      <vt:lpstr>TÉNYKEDÉSEIM</vt:lpstr>
      <vt:lpstr>TOVÁBBI TÉNYKEDÉSEIM</vt:lpstr>
      <vt:lpstr>VOJTINA ARS POETIKÁJA</vt:lpstr>
      <vt:lpstr>A VERSEM FŐ GONDOLATAI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R Zs</dc:creator>
  <cp:lastModifiedBy>asus</cp:lastModifiedBy>
  <cp:revision>19</cp:revision>
  <dcterms:created xsi:type="dcterms:W3CDTF">2018-03-11T17:54:43Z</dcterms:created>
  <dcterms:modified xsi:type="dcterms:W3CDTF">2018-03-11T20:27:48Z</dcterms:modified>
</cp:coreProperties>
</file>