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04F954-33E2-B647-3E12-B745C7D66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28E375A-4BB4-4603-A930-FB20403F22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5982FC7-A735-C6ED-625F-EE6D81181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19FD-413D-4D23-9DCD-706367042ADE}" type="datetimeFigureOut">
              <a:rPr lang="hu-HU" smtClean="0"/>
              <a:t>2025. 04. 27.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9AE8D13-9C75-479E-E595-08FCC5932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AC762D5-2198-A1DA-4409-45DB6BAC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CFD6-E040-4ACE-9CB3-F01B98AAD69E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2194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1F28570-3339-7F5F-E41F-0D2BB161F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A8133CA-C3DD-9969-AEB4-AA7DB2613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491A546-24B2-11DE-703A-220E20612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19FD-413D-4D23-9DCD-706367042ADE}" type="datetimeFigureOut">
              <a:rPr lang="hu-HU" smtClean="0"/>
              <a:t>2025. 04. 27.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1942D8E-DE40-5B05-F2F3-76FD8035E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2729117-BCD8-668D-5247-1B6C58444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CFD6-E040-4ACE-9CB3-F01B98AAD69E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03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0088252C-7B02-DFAC-A63B-90E54BD04A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22EFF09-2445-046B-3941-52B073704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583D0C1-8552-6CCE-BD61-0F59C7EFB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19FD-413D-4D23-9DCD-706367042ADE}" type="datetimeFigureOut">
              <a:rPr lang="hu-HU" smtClean="0"/>
              <a:t>2025. 04. 27.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389436D-F8E0-172E-BA57-B06B5C230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7B21F80-F149-8471-D127-D0A1EB783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CFD6-E040-4ACE-9CB3-F01B98AAD69E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2539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BF3366-564C-A42E-83F0-62D6BD72D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31A47A1-2155-694C-4CE0-7AACC050C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D68AE0A-1529-EBD0-463B-AF9D3EEFA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19FD-413D-4D23-9DCD-706367042ADE}" type="datetimeFigureOut">
              <a:rPr lang="hu-HU" smtClean="0"/>
              <a:t>2025. 04. 27.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9837C05-C32B-6118-EA79-5C9810D0F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E2A29AF-6F89-5713-3C5B-70777C2AA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CFD6-E040-4ACE-9CB3-F01B98AAD69E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1292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C83696-6966-5345-B729-789A5A9CC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1D40941-A882-87AA-D1B6-71961C2B4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5C19F78-E4C7-4782-CE22-31E9DD8D6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19FD-413D-4D23-9DCD-706367042ADE}" type="datetimeFigureOut">
              <a:rPr lang="hu-HU" smtClean="0"/>
              <a:t>2025. 04. 27.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5B3EB62-D478-3A43-8D66-9E56D9AFB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ACC378C-BD0F-068D-6E89-AB9DD83E6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CFD6-E040-4ACE-9CB3-F01B98AAD69E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80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690A965-579B-86CD-E44E-43B4E0B70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70F7943-5E33-AC01-645B-4D4FE7A581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9E56430-8D6F-AFD7-1241-CFC957025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D70D3AB-601A-B1CE-97E0-BB7E55256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19FD-413D-4D23-9DCD-706367042ADE}" type="datetimeFigureOut">
              <a:rPr lang="hu-HU" smtClean="0"/>
              <a:t>2025. 04. 27.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B091C64-2BA7-0FFB-CFED-D409C66F6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EF65AC2-565B-C3A9-3F65-5F3193543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CFD6-E040-4ACE-9CB3-F01B98AAD69E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62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BA9177D-118C-CE1B-6652-656B79486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1B24CCB-C046-C713-53A9-5EB3AA1CA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44C36A4-5180-657F-E805-B30DAC1B7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9560546-F98F-2D74-7C94-97E0EFAD1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16CC840-EB53-8895-CDFD-40CFE2B63E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04F44466-1876-86FC-EADA-5FD090D6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19FD-413D-4D23-9DCD-706367042ADE}" type="datetimeFigureOut">
              <a:rPr lang="hu-HU" smtClean="0"/>
              <a:t>2025. 04. 27.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EF1C5A5E-98A2-344E-9E72-9A9571E25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373895C8-4899-B520-3C10-93304B81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CFD6-E040-4ACE-9CB3-F01B98AAD69E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289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99B574-B0FC-C816-DEE1-BCBE584F1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A85C7DF-1E47-90DA-A33F-DBAF240DB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19FD-413D-4D23-9DCD-706367042ADE}" type="datetimeFigureOut">
              <a:rPr lang="hu-HU" smtClean="0"/>
              <a:t>2025. 04. 27.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F464AB0-FE8D-071A-A229-D9A464235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2E4A062-CA6E-05EB-E801-A0346710D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CFD6-E040-4ACE-9CB3-F01B98AAD69E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6672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DD829E74-DEDD-702B-587E-50C5165AA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19FD-413D-4D23-9DCD-706367042ADE}" type="datetimeFigureOut">
              <a:rPr lang="hu-HU" smtClean="0"/>
              <a:t>2025. 04. 27.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82999801-A276-FB4C-FB6B-EF0ECE686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CA219AE-018D-70CF-4489-4CC1FA8CE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CFD6-E040-4ACE-9CB3-F01B98AAD69E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393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7F3B8E-66B8-C9EA-985C-C6C766D33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C6659A7-36C4-523A-96CD-8BFB077E2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DC8C545-79B2-5DE6-6F15-FD78CF0907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5EC3328-E051-8517-3C85-98CFDBF21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19FD-413D-4D23-9DCD-706367042ADE}" type="datetimeFigureOut">
              <a:rPr lang="hu-HU" smtClean="0"/>
              <a:t>2025. 04. 27.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90826EA-3974-DA95-BE99-01F8BDC46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87DB571-5610-AE84-0F32-C59CE63F1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CFD6-E040-4ACE-9CB3-F01B98AAD69E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468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B9B432-A0E8-5F55-9340-984D78B10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A8A44328-08AC-875A-CF71-ED41A99300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675202B-EA37-B512-DD7F-3B2A3B1AE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A6160BE-7D8B-4C3D-1C0C-D94E6B4F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19FD-413D-4D23-9DCD-706367042ADE}" type="datetimeFigureOut">
              <a:rPr lang="hu-HU" smtClean="0"/>
              <a:t>2025. 04. 27.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B0BA186-2C8E-8E13-52F6-EAAA40FFB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9D09401-CD5B-70C4-30AC-4354A8BA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CFD6-E040-4ACE-9CB3-F01B98AAD69E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332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BF09E28A-62A6-859A-DA35-0F10AC1C5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E40A2DE-91EA-DE0C-4133-47AC3B4EE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633E71C-37E6-1FB7-9664-A60E0789F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7419FD-413D-4D23-9DCD-706367042ADE}" type="datetimeFigureOut">
              <a:rPr lang="hu-HU" smtClean="0"/>
              <a:t>2025. 04. 27.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111D1EC-B070-04C9-9302-B8B2538A6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554ECF8-E4D9-014B-C556-2CBCE62E6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C7CFD6-E040-4ACE-9CB3-F01B98AAD69E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549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9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fű, kültéri, növény, Természeti tájkép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54B5F262-1B17-E9A0-A633-BC782A81A46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24" b="1150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655379C-28DF-A10E-CF4A-AF0D6BCDB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Csongor, Tünde és Mirigy</a:t>
            </a:r>
            <a:br>
              <a:rPr lang="hu-HU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(megszemélyesítve)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F06C946-E986-A5FD-05A5-259AFA900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40579"/>
            <a:ext cx="9144000" cy="1098395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Duzzogunk</a:t>
            </a:r>
          </a:p>
        </p:txBody>
      </p:sp>
    </p:spTree>
    <p:extLst>
      <p:ext uri="{BB962C8B-B14F-4D97-AF65-F5344CB8AC3E}">
        <p14:creationId xmlns:p14="http://schemas.microsoft.com/office/powerpoint/2010/main" val="3592242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97085E-EBA7-4902-EBDD-A6483FD47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B7BA9B06-1FEF-4F7B-9D4D-5CE64FF32622}"/>
              </a:ext>
            </a:extLst>
          </p:cNvPr>
          <p:cNvSpPr txBox="1"/>
          <p:nvPr/>
        </p:nvSpPr>
        <p:spPr>
          <a:xfrm>
            <a:off x="523875" y="1819275"/>
            <a:ext cx="70294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Jászai Mari szerepe a Csongor és Tündében egyaránt volt fontos a darab és a színésznő szempontjából. A nő alakítása hozzátett a darab nagy sikeréhez, neki pedig tehetségét mutatta, hogy egy ilyen jelentős mű ősbemutatójában, a kor egyik legnagyobb rendezője mellett kapott szerepet. A Mirigyhez hasonló összetett, szenvedélyes, tragikus, gonosz női alak Jászai Mari pályája során még számos  alakításában visszaköszönt.</a:t>
            </a:r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FF5E8205-CD8A-83D6-1627-72B789B97405}"/>
              </a:ext>
            </a:extLst>
          </p:cNvPr>
          <p:cNvGrpSpPr/>
          <p:nvPr/>
        </p:nvGrpSpPr>
        <p:grpSpPr>
          <a:xfrm>
            <a:off x="2921428" y="3766555"/>
            <a:ext cx="2645121" cy="2645121"/>
            <a:chOff x="2921428" y="3766555"/>
            <a:chExt cx="2645121" cy="2645121"/>
          </a:xfrm>
        </p:grpSpPr>
        <p:pic>
          <p:nvPicPr>
            <p:cNvPr id="5" name="Ábra 4" descr="Fa gyökérzettel egyszínű kitöltéssel">
              <a:extLst>
                <a:ext uri="{FF2B5EF4-FFF2-40B4-BE49-F238E27FC236}">
                  <a16:creationId xmlns:a16="http://schemas.microsoft.com/office/drawing/2014/main" id="{41D6E851-B0F1-39C2-4D00-A3EDFF047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21428" y="3766555"/>
              <a:ext cx="2645121" cy="2645121"/>
            </a:xfrm>
            <a:prstGeom prst="rect">
              <a:avLst/>
            </a:prstGeom>
          </p:spPr>
        </p:pic>
        <p:pic>
          <p:nvPicPr>
            <p:cNvPr id="6" name="Ábra 5" descr="Alma egyszínű kitöltéssel">
              <a:extLst>
                <a:ext uri="{FF2B5EF4-FFF2-40B4-BE49-F238E27FC236}">
                  <a16:creationId xmlns:a16="http://schemas.microsoft.com/office/drawing/2014/main" id="{959AA56B-361C-CDBB-3EE6-591E46839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296481">
              <a:off x="4783504" y="4580362"/>
              <a:ext cx="346174" cy="346174"/>
            </a:xfrm>
            <a:prstGeom prst="rect">
              <a:avLst/>
            </a:prstGeom>
          </p:spPr>
        </p:pic>
        <p:pic>
          <p:nvPicPr>
            <p:cNvPr id="7" name="Ábra 6" descr="Alma egyszínű kitöltéssel">
              <a:extLst>
                <a:ext uri="{FF2B5EF4-FFF2-40B4-BE49-F238E27FC236}">
                  <a16:creationId xmlns:a16="http://schemas.microsoft.com/office/drawing/2014/main" id="{C693CA06-2388-5A0D-4E56-F54D286F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761501">
              <a:off x="4410423" y="4114894"/>
              <a:ext cx="346174" cy="346174"/>
            </a:xfrm>
            <a:prstGeom prst="rect">
              <a:avLst/>
            </a:prstGeom>
          </p:spPr>
        </p:pic>
        <p:pic>
          <p:nvPicPr>
            <p:cNvPr id="8" name="Ábra 7" descr="Alma egyszínű kitöltéssel">
              <a:extLst>
                <a:ext uri="{FF2B5EF4-FFF2-40B4-BE49-F238E27FC236}">
                  <a16:creationId xmlns:a16="http://schemas.microsoft.com/office/drawing/2014/main" id="{530E1F9F-BAFB-6E9E-39F7-274DB2C38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9898065">
              <a:off x="4024679" y="4498061"/>
              <a:ext cx="346174" cy="346174"/>
            </a:xfrm>
            <a:prstGeom prst="rect">
              <a:avLst/>
            </a:prstGeom>
          </p:spPr>
        </p:pic>
        <p:pic>
          <p:nvPicPr>
            <p:cNvPr id="9" name="Ábra 8" descr="Alma egyszínű kitöltéssel">
              <a:extLst>
                <a:ext uri="{FF2B5EF4-FFF2-40B4-BE49-F238E27FC236}">
                  <a16:creationId xmlns:a16="http://schemas.microsoft.com/office/drawing/2014/main" id="{A1F4C3CE-FC64-62E3-9664-1D42421A9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290634">
              <a:off x="3656547" y="4094893"/>
              <a:ext cx="346174" cy="346174"/>
            </a:xfrm>
            <a:prstGeom prst="rect">
              <a:avLst/>
            </a:prstGeom>
          </p:spPr>
        </p:pic>
        <p:pic>
          <p:nvPicPr>
            <p:cNvPr id="10" name="Ábra 9" descr="Alma egyszínű kitöltéssel">
              <a:extLst>
                <a:ext uri="{FF2B5EF4-FFF2-40B4-BE49-F238E27FC236}">
                  <a16:creationId xmlns:a16="http://schemas.microsoft.com/office/drawing/2014/main" id="{86A90652-E5AE-1C5C-F269-9C2AEE547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566251">
              <a:off x="3364279" y="4612236"/>
              <a:ext cx="346174" cy="346174"/>
            </a:xfrm>
            <a:prstGeom prst="rect">
              <a:avLst/>
            </a:prstGeom>
          </p:spPr>
        </p:pic>
      </p:grpSp>
      <p:pic>
        <p:nvPicPr>
          <p:cNvPr id="12" name="Kép 11" descr="A képen Emberi arc, épület, ruházat, személy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64E37271-3F6B-3759-D63C-2273125BFC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9048" l="10000" r="90000">
                        <a14:foregroundMark x1="22698" y1="96905" x2="43175" y2="96905"/>
                        <a14:foregroundMark x1="55397" y1="45000" x2="55397" y2="45000"/>
                        <a14:foregroundMark x1="55079" y1="52619" x2="54127" y2="41190"/>
                        <a14:foregroundMark x1="55556" y1="41190" x2="55556" y2="40238"/>
                        <a14:foregroundMark x1="55397" y1="55714" x2="54127" y2="49048"/>
                        <a14:foregroundMark x1="55714" y1="57381" x2="55079" y2="50000"/>
                        <a14:foregroundMark x1="55079" y1="50000" x2="56190" y2="58095"/>
                        <a14:foregroundMark x1="14603" y1="95952" x2="20000" y2="91905"/>
                        <a14:foregroundMark x1="20000" y1="91905" x2="20159" y2="91667"/>
                        <a14:foregroundMark x1="23175" y1="86905" x2="18889" y2="89762"/>
                        <a14:foregroundMark x1="15556" y1="91905" x2="15556" y2="91905"/>
                        <a14:foregroundMark x1="15238" y1="91190" x2="15238" y2="91190"/>
                        <a14:foregroundMark x1="13651" y1="92857" x2="13651" y2="92857"/>
                        <a14:foregroundMark x1="12222" y1="99048" x2="12222" y2="99048"/>
                        <a14:backgroundMark x1="60635" y1="68333" x2="65079" y2="71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93" y="-103754"/>
            <a:ext cx="10442631" cy="6961754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4E063D4C-B5C4-94C2-E32F-D8DAA6177673}"/>
              </a:ext>
            </a:extLst>
          </p:cNvPr>
          <p:cNvSpPr txBox="1"/>
          <p:nvPr/>
        </p:nvSpPr>
        <p:spPr>
          <a:xfrm>
            <a:off x="487216" y="609892"/>
            <a:ext cx="10509179" cy="8429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Mirigy</a:t>
            </a:r>
            <a:r>
              <a:rPr lang="en-US" sz="4400" b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- Jászai Mari</a:t>
            </a:r>
          </a:p>
        </p:txBody>
      </p:sp>
    </p:spTree>
    <p:extLst>
      <p:ext uri="{BB962C8B-B14F-4D97-AF65-F5344CB8AC3E}">
        <p14:creationId xmlns:p14="http://schemas.microsoft.com/office/powerpoint/2010/main" val="2997611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Kép 8" descr="A képen Emberi arc, személy, ruházat, Áll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66EFACC9-C98C-4658-BFC9-F753D7BD704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2" r="1" b="35433"/>
          <a:stretch/>
        </p:blipFill>
        <p:spPr>
          <a:xfrm>
            <a:off x="0" y="0"/>
            <a:ext cx="8450297" cy="6857990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3AD7AAD5-31C7-F76E-EC44-D4803463BCD0}"/>
              </a:ext>
            </a:extLst>
          </p:cNvPr>
          <p:cNvSpPr txBox="1"/>
          <p:nvPr/>
        </p:nvSpPr>
        <p:spPr>
          <a:xfrm>
            <a:off x="70618" y="2145604"/>
            <a:ext cx="6957767" cy="3957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Született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1958.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november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11. Budapest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színművész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énekes</a:t>
            </a:r>
            <a:endParaRPr lang="en-US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apja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testvére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orvosok</a:t>
            </a:r>
            <a:endParaRPr lang="en-US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anyja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Szegedi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színház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dramaturgjaként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művészeti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titkárként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dolgozott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tévésbemondónőként</a:t>
            </a:r>
            <a:endParaRPr lang="en-US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évesen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Szegedi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színházban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szerepelt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először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kőszínházi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körülmények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között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(III. Richárd - Clarence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fia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FFFFFF"/>
              </a:solidFill>
            </a:endParaRPr>
          </a:p>
        </p:txBody>
      </p:sp>
      <p:pic>
        <p:nvPicPr>
          <p:cNvPr id="6" name="Kép 5" descr="A képen személy, ruházat, Emberi arc, Nadrág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4C4AD371-A177-2A6E-6361-37B62E0F6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"/>
                    </a14:imgEffect>
                    <a14:imgEffect>
                      <a14:brightnessContrast bright="-22000" contrast="14000"/>
                    </a14:imgEffect>
                  </a14:imgLayer>
                </a14:imgProps>
              </a:ext>
            </a:extLst>
          </a:blip>
          <a:srcRect b="32142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1341D627-C635-FBE3-8C13-D18C306FF8A7}"/>
              </a:ext>
            </a:extLst>
          </p:cNvPr>
          <p:cNvSpPr txBox="1"/>
          <p:nvPr/>
        </p:nvSpPr>
        <p:spPr>
          <a:xfrm>
            <a:off x="432568" y="303793"/>
            <a:ext cx="7914727" cy="108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Csongor - </a:t>
            </a:r>
            <a:r>
              <a:rPr lang="en-US" sz="4400" b="1" i="0" kern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Kulka János</a:t>
            </a:r>
            <a:r>
              <a:rPr lang="hu-HU" sz="4400" b="1" i="0" kern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(2006)</a:t>
            </a:r>
            <a:endParaRPr lang="en-US" sz="4400" b="1" kern="1200" dirty="0">
              <a:solidFill>
                <a:srgbClr val="FFFF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991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EAE8B6-5486-7F3A-B979-356D775B9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Kép 9" descr="A képen személy, Emberi arc, ruházat, ember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BC5B73C1-7CD1-F56C-F3F9-493C394B111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13" b="98670" l="5750" r="90000">
                        <a14:foregroundMark x1="37750" y1="4213" x2="39500" y2="5543"/>
                        <a14:foregroundMark x1="27250" y1="64745" x2="58250" y2="75610"/>
                        <a14:foregroundMark x1="53125" y1="50998" x2="64000" y2="71175"/>
                        <a14:foregroundMark x1="68125" y1="81375" x2="62500" y2="89357"/>
                        <a14:foregroundMark x1="62500" y1="89357" x2="50250" y2="84035"/>
                        <a14:foregroundMark x1="50250" y1="84035" x2="49125" y2="84257"/>
                        <a14:foregroundMark x1="70625" y1="92461" x2="42250" y2="86253"/>
                        <a14:foregroundMark x1="73125" y1="95344" x2="60875" y2="52993"/>
                        <a14:foregroundMark x1="60875" y1="52993" x2="54750" y2="48337"/>
                        <a14:foregroundMark x1="54750" y1="48337" x2="46750" y2="48115"/>
                        <a14:foregroundMark x1="33375" y1="36142" x2="17875" y2="52550"/>
                        <a14:foregroundMark x1="17875" y1="52550" x2="11000" y2="77827"/>
                        <a14:foregroundMark x1="11000" y1="77827" x2="10375" y2="92905"/>
                        <a14:foregroundMark x1="10375" y1="92905" x2="40750" y2="82040"/>
                        <a14:foregroundMark x1="40750" y1="82040" x2="30125" y2="39911"/>
                        <a14:foregroundMark x1="24000" y1="70288" x2="30250" y2="82262"/>
                        <a14:foregroundMark x1="30250" y1="82262" x2="32750" y2="84257"/>
                        <a14:foregroundMark x1="28000" y1="96231" x2="41750" y2="97118"/>
                        <a14:foregroundMark x1="10375" y1="99113" x2="7875" y2="91353"/>
                        <a14:foregroundMark x1="7875" y1="91353" x2="8125" y2="90466"/>
                        <a14:foregroundMark x1="5750" y1="98670" x2="5750" y2="98670"/>
                        <a14:foregroundMark x1="60625" y1="45676" x2="60625" y2="45676"/>
                        <a14:foregroundMark x1="59750" y1="45011" x2="59750" y2="45011"/>
                      </a14:backgroundRemoval>
                    </a14:imgEffect>
                    <a14:imgEffect>
                      <a14:sharpenSoften amount="18000"/>
                    </a14:imgEffect>
                    <a14:imgEffect>
                      <a14:brightnessContrast bright="-17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>
          <a:xfrm>
            <a:off x="1118877" y="10"/>
            <a:ext cx="12191980" cy="6857990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0E37AD83-66BF-FB17-7383-88AE9472779C}"/>
              </a:ext>
            </a:extLst>
          </p:cNvPr>
          <p:cNvSpPr txBox="1"/>
          <p:nvPr/>
        </p:nvSpPr>
        <p:spPr>
          <a:xfrm>
            <a:off x="400934" y="2408325"/>
            <a:ext cx="4391026" cy="2764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u="sng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Híres</a:t>
            </a:r>
            <a:r>
              <a:rPr lang="en-US" sz="2400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színpadi</a:t>
            </a:r>
            <a:r>
              <a:rPr lang="en-US" sz="2400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szerepei</a:t>
            </a:r>
            <a:r>
              <a:rPr lang="en-US" sz="2400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Shakespeare: Hamlet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(Hamlet) :III. Richárd (III. Richárd)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Goethe: Faust I-II. 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Mefisztó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Lerner-Loewe: My fair lady 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(Henry Higgins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nyelvészprofesszor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Bulgakov: A Mester </a:t>
            </a:r>
            <a:r>
              <a:rPr lang="en-US" u="sng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Margarita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Woland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2ECC2BBD-6300-8324-C052-B453DEEFFF2E}"/>
              </a:ext>
            </a:extLst>
          </p:cNvPr>
          <p:cNvSpPr txBox="1"/>
          <p:nvPr/>
        </p:nvSpPr>
        <p:spPr>
          <a:xfrm>
            <a:off x="7400041" y="2218152"/>
            <a:ext cx="439102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Filmes szerepei: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Szomszédok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teleregény 1987-1999 (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Mágenheim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Ádám)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Életképek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2004-2009 (Nagylaki János)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Kaméleon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2008 (Dr. Marton Ferenc)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Játszma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(Markó Pál)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Átjáróház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 (Boncmester)</a:t>
            </a:r>
          </a:p>
          <a:p>
            <a:endParaRPr lang="hu-HU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1AE02193-7913-2375-8375-C93C39E1632E}"/>
              </a:ext>
            </a:extLst>
          </p:cNvPr>
          <p:cNvSpPr txBox="1"/>
          <p:nvPr/>
        </p:nvSpPr>
        <p:spPr>
          <a:xfrm>
            <a:off x="971738" y="5172807"/>
            <a:ext cx="10248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Díjai: Kossuth-díj, Jászai Mari-díj, Halhatatlanok Társulatának örökös tagja, A Nemzet Színésze(2024)</a:t>
            </a:r>
          </a:p>
          <a:p>
            <a:endParaRPr lang="hu-HU" dirty="0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A4070CB7-8C92-D436-7937-B6DDA06BBDFB}"/>
              </a:ext>
            </a:extLst>
          </p:cNvPr>
          <p:cNvSpPr txBox="1"/>
          <p:nvPr/>
        </p:nvSpPr>
        <p:spPr>
          <a:xfrm>
            <a:off x="432568" y="303793"/>
            <a:ext cx="7202863" cy="108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Csongor - </a:t>
            </a:r>
            <a:r>
              <a:rPr lang="en-US" sz="4400" b="1" i="0" kern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Kulka János</a:t>
            </a:r>
            <a:endParaRPr lang="en-US" sz="4400" b="1" kern="1200" dirty="0">
              <a:solidFill>
                <a:srgbClr val="FFFF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013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72C8F3D2-5C70-45B3-6BB4-8D477AF91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74" b="97609" l="9437" r="98326">
                        <a14:foregroundMark x1="55708" y1="7935" x2="55708" y2="7935"/>
                        <a14:foregroundMark x1="57839" y1="5761" x2="57839" y2="5761"/>
                        <a14:foregroundMark x1="56925" y1="2174" x2="56925" y2="2174"/>
                        <a14:foregroundMark x1="56925" y1="2174" x2="56925" y2="2174"/>
                        <a14:foregroundMark x1="26332" y1="90217" x2="47489" y2="97826"/>
                        <a14:foregroundMark x1="75495" y1="97283" x2="92542" y2="73261"/>
                        <a14:foregroundMark x1="92542" y1="73261" x2="92846" y2="73261"/>
                        <a14:foregroundMark x1="98326" y1="63261" x2="98326" y2="63261"/>
                      </a14:backgroundRemoval>
                    </a14:imgEffect>
                    <a14:imgEffect>
                      <a14:sharpenSoften amount="28000"/>
                    </a14:imgEffect>
                    <a14:imgEffect>
                      <a14:brightnessContrast bright="-23000" contrast="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94493" y="0"/>
            <a:ext cx="4897507" cy="685800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EA9CABA3-1CB3-CF39-3021-4BA733A2A5DB}"/>
              </a:ext>
            </a:extLst>
          </p:cNvPr>
          <p:cNvSpPr txBox="1"/>
          <p:nvPr/>
        </p:nvSpPr>
        <p:spPr>
          <a:xfrm>
            <a:off x="432568" y="303793"/>
            <a:ext cx="7202863" cy="108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Csongor - </a:t>
            </a:r>
            <a:r>
              <a:rPr lang="en-US" sz="4400" b="1" i="0" kern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Kulka János</a:t>
            </a:r>
            <a:endParaRPr lang="en-US" sz="4400" b="1" kern="1200" dirty="0">
              <a:solidFill>
                <a:srgbClr val="FFFF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42676043-2B00-D5B4-5F98-556B0CC32A23}"/>
              </a:ext>
            </a:extLst>
          </p:cNvPr>
          <p:cNvSpPr txBox="1"/>
          <p:nvPr/>
        </p:nvSpPr>
        <p:spPr>
          <a:xfrm>
            <a:off x="715904" y="1390396"/>
            <a:ext cx="67350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Ezt az élet értelmét, célját kutató filozofikus klasszikust gyerekkorától ismeri </a:t>
            </a:r>
            <a:r>
              <a:rPr lang="hu-H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Kulka</a:t>
            </a:r>
            <a:r>
              <a:rPr lang="hu-H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János. Többször elmesélte: óvodás korában a nővérével és a szomszéd kisfiúval előadták a Csongor és Tündét. 2006-ban a Nemzeti Színházban bemutatott Csongor és Tünde előadásokon is láthattuk a művészt. Ő volt az ifjú hős, Csongor. Bár ez a szerep nem volt meghatározó jelentőségű </a:t>
            </a:r>
            <a:r>
              <a:rPr lang="hu-HU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színészi pályafutásában, </a:t>
            </a:r>
            <a:r>
              <a:rPr lang="hu-H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mégis életének igen korai szakaszában már jelen volt a Színész életében. </a:t>
            </a:r>
          </a:p>
        </p:txBody>
      </p: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B51DF433-0A40-3132-36C9-5FE623027E8D}"/>
              </a:ext>
            </a:extLst>
          </p:cNvPr>
          <p:cNvGrpSpPr/>
          <p:nvPr/>
        </p:nvGrpSpPr>
        <p:grpSpPr>
          <a:xfrm>
            <a:off x="2921428" y="3766555"/>
            <a:ext cx="2645121" cy="2645121"/>
            <a:chOff x="2921428" y="3766555"/>
            <a:chExt cx="2645121" cy="2645121"/>
          </a:xfrm>
        </p:grpSpPr>
        <p:pic>
          <p:nvPicPr>
            <p:cNvPr id="8" name="Ábra 7" descr="Fa gyökérzettel egyszínű kitöltéssel">
              <a:extLst>
                <a:ext uri="{FF2B5EF4-FFF2-40B4-BE49-F238E27FC236}">
                  <a16:creationId xmlns:a16="http://schemas.microsoft.com/office/drawing/2014/main" id="{C3AE03E5-0502-6411-F9D2-5AFB79CCC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21428" y="3766555"/>
              <a:ext cx="2645121" cy="2645121"/>
            </a:xfrm>
            <a:prstGeom prst="rect">
              <a:avLst/>
            </a:prstGeom>
          </p:spPr>
        </p:pic>
        <p:pic>
          <p:nvPicPr>
            <p:cNvPr id="10" name="Ábra 9" descr="Alma egyszínű kitöltéssel">
              <a:extLst>
                <a:ext uri="{FF2B5EF4-FFF2-40B4-BE49-F238E27FC236}">
                  <a16:creationId xmlns:a16="http://schemas.microsoft.com/office/drawing/2014/main" id="{3B65BF69-1501-F297-F218-3042C6E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296481">
              <a:off x="4783504" y="4580362"/>
              <a:ext cx="346174" cy="346174"/>
            </a:xfrm>
            <a:prstGeom prst="rect">
              <a:avLst/>
            </a:prstGeom>
          </p:spPr>
        </p:pic>
        <p:pic>
          <p:nvPicPr>
            <p:cNvPr id="11" name="Ábra 10" descr="Alma egyszínű kitöltéssel">
              <a:extLst>
                <a:ext uri="{FF2B5EF4-FFF2-40B4-BE49-F238E27FC236}">
                  <a16:creationId xmlns:a16="http://schemas.microsoft.com/office/drawing/2014/main" id="{2CA60842-C3E1-9A5A-430E-7A58EAB89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761501">
              <a:off x="4410423" y="4114894"/>
              <a:ext cx="346174" cy="346174"/>
            </a:xfrm>
            <a:prstGeom prst="rect">
              <a:avLst/>
            </a:prstGeom>
          </p:spPr>
        </p:pic>
        <p:pic>
          <p:nvPicPr>
            <p:cNvPr id="12" name="Ábra 11" descr="Alma egyszínű kitöltéssel">
              <a:extLst>
                <a:ext uri="{FF2B5EF4-FFF2-40B4-BE49-F238E27FC236}">
                  <a16:creationId xmlns:a16="http://schemas.microsoft.com/office/drawing/2014/main" id="{E1126EF8-CD05-40EB-DACE-C70D055BD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9898065">
              <a:off x="4024679" y="4498061"/>
              <a:ext cx="346174" cy="346174"/>
            </a:xfrm>
            <a:prstGeom prst="rect">
              <a:avLst/>
            </a:prstGeom>
          </p:spPr>
        </p:pic>
        <p:pic>
          <p:nvPicPr>
            <p:cNvPr id="13" name="Ábra 12" descr="Alma egyszínű kitöltéssel">
              <a:extLst>
                <a:ext uri="{FF2B5EF4-FFF2-40B4-BE49-F238E27FC236}">
                  <a16:creationId xmlns:a16="http://schemas.microsoft.com/office/drawing/2014/main" id="{E8E81848-0E0F-C853-02EE-336A8B45E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290634">
              <a:off x="3656547" y="4094893"/>
              <a:ext cx="346174" cy="346174"/>
            </a:xfrm>
            <a:prstGeom prst="rect">
              <a:avLst/>
            </a:prstGeom>
          </p:spPr>
        </p:pic>
        <p:pic>
          <p:nvPicPr>
            <p:cNvPr id="14" name="Ábra 13" descr="Alma egyszínű kitöltéssel">
              <a:extLst>
                <a:ext uri="{FF2B5EF4-FFF2-40B4-BE49-F238E27FC236}">
                  <a16:creationId xmlns:a16="http://schemas.microsoft.com/office/drawing/2014/main" id="{FFD8967B-4528-2108-5FC4-7C0DA2F10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566251">
              <a:off x="3364279" y="4612236"/>
              <a:ext cx="346174" cy="3461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5242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ép 7" descr="A képen Emberi arc, személy, szemöldök, portré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EFB19780-44E2-9B34-8B8E-E6CE20ACFF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7" r="18666"/>
          <a:stretch/>
        </p:blipFill>
        <p:spPr>
          <a:xfrm>
            <a:off x="-171451" y="-203897"/>
            <a:ext cx="6612119" cy="7265793"/>
          </a:xfrm>
          <a:prstGeom prst="rect">
            <a:avLst/>
          </a:prstGeom>
        </p:spPr>
      </p:pic>
      <p:pic>
        <p:nvPicPr>
          <p:cNvPr id="6" name="Kép 5" descr="A képen Emberi arc, fekete-fehér, portré, személy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D02517A6-C46B-25F2-7103-D9D10C6ED3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0" r="-2" b="6267"/>
          <a:stretch/>
        </p:blipFill>
        <p:spPr>
          <a:xfrm>
            <a:off x="5741806" y="-203897"/>
            <a:ext cx="6612119" cy="7265793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BD91AE38-9F51-0B23-13A6-AA8A6053D156}"/>
              </a:ext>
            </a:extLst>
          </p:cNvPr>
          <p:cNvSpPr txBox="1"/>
          <p:nvPr/>
        </p:nvSpPr>
        <p:spPr>
          <a:xfrm>
            <a:off x="487216" y="609892"/>
            <a:ext cx="10509179" cy="8429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Tünde - Eszenyi Enikő (1985)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1FAE88B7-BB42-6CDA-D12E-88DC3BBF620B}"/>
              </a:ext>
            </a:extLst>
          </p:cNvPr>
          <p:cNvSpPr txBox="1"/>
          <p:nvPr/>
        </p:nvSpPr>
        <p:spPr>
          <a:xfrm>
            <a:off x="405788" y="2154699"/>
            <a:ext cx="8242912" cy="4236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FFFFFF"/>
                </a:solidFill>
              </a:rPr>
              <a:t>S</a:t>
            </a:r>
            <a:r>
              <a:rPr lang="en-US" sz="2000" dirty="0" err="1">
                <a:solidFill>
                  <a:srgbClr val="FFFFFF"/>
                </a:solidFill>
              </a:rPr>
              <a:t>zületett</a:t>
            </a:r>
            <a:r>
              <a:rPr lang="en-US" sz="2000" dirty="0">
                <a:solidFill>
                  <a:srgbClr val="FFFFFF"/>
                </a:solidFill>
              </a:rPr>
              <a:t>: 1961, </a:t>
            </a:r>
            <a:r>
              <a:rPr lang="en-US" sz="2000" dirty="0" err="1">
                <a:solidFill>
                  <a:srgbClr val="FFFFFF"/>
                </a:solidFill>
              </a:rPr>
              <a:t>január</a:t>
            </a:r>
            <a:r>
              <a:rPr lang="en-US" sz="2000" dirty="0">
                <a:solidFill>
                  <a:srgbClr val="FFFFFF"/>
                </a:solidFill>
              </a:rPr>
              <a:t> 11., Csenger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</a:rPr>
              <a:t>színész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rendező</a:t>
            </a:r>
            <a:endParaRPr lang="en-US" sz="2000" dirty="0">
              <a:solidFill>
                <a:srgbClr val="FFFFFF"/>
              </a:solidFill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</a:rPr>
              <a:t>debreceni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Agrár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Tudományegyetem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színészcsoportja</a:t>
            </a:r>
            <a:r>
              <a:rPr lang="en-US" sz="2000" dirty="0">
                <a:solidFill>
                  <a:srgbClr val="FFFFFF"/>
                </a:solidFill>
              </a:rPr>
              <a:t> &gt; Csokonai </a:t>
            </a:r>
            <a:r>
              <a:rPr lang="en-US" sz="2000" dirty="0" err="1">
                <a:solidFill>
                  <a:srgbClr val="FFFFFF"/>
                </a:solidFill>
              </a:rPr>
              <a:t>Színház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stúdiójának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növendéke</a:t>
            </a:r>
            <a:r>
              <a:rPr lang="en-US" sz="2000" dirty="0">
                <a:solidFill>
                  <a:srgbClr val="FFFFFF"/>
                </a:solidFill>
              </a:rPr>
              <a:t> &gt; </a:t>
            </a:r>
            <a:r>
              <a:rPr lang="en-US" sz="2000" dirty="0" err="1">
                <a:solidFill>
                  <a:srgbClr val="FFFFFF"/>
                </a:solidFill>
              </a:rPr>
              <a:t>Színház</a:t>
            </a:r>
            <a:r>
              <a:rPr lang="en-US" sz="2000" dirty="0">
                <a:solidFill>
                  <a:srgbClr val="FFFFFF"/>
                </a:solidFill>
              </a:rPr>
              <a:t> – </a:t>
            </a:r>
            <a:r>
              <a:rPr lang="en-US" sz="2000" dirty="0" err="1">
                <a:solidFill>
                  <a:srgbClr val="FFFFFF"/>
                </a:solidFill>
              </a:rPr>
              <a:t>és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Filmművészeti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Főiskola</a:t>
            </a:r>
            <a:r>
              <a:rPr lang="en-US" sz="2000" dirty="0">
                <a:solidFill>
                  <a:srgbClr val="FFFFFF"/>
                </a:solidFill>
              </a:rPr>
              <a:t> (1983-ban </a:t>
            </a:r>
            <a:r>
              <a:rPr lang="en-US" sz="2000" dirty="0" err="1">
                <a:solidFill>
                  <a:srgbClr val="FFFFFF"/>
                </a:solidFill>
              </a:rPr>
              <a:t>végzett</a:t>
            </a:r>
            <a:r>
              <a:rPr lang="en-US" sz="2000" dirty="0">
                <a:solidFill>
                  <a:srgbClr val="FFFFFF"/>
                </a:solidFill>
              </a:rPr>
              <a:t>) &gt; </a:t>
            </a:r>
            <a:r>
              <a:rPr lang="en-US" sz="2000" dirty="0" err="1">
                <a:solidFill>
                  <a:srgbClr val="FFFFFF"/>
                </a:solidFill>
              </a:rPr>
              <a:t>Vígszínház</a:t>
            </a:r>
            <a:r>
              <a:rPr lang="en-US" sz="2000" dirty="0">
                <a:solidFill>
                  <a:srgbClr val="FFFFFF"/>
                </a:solidFill>
              </a:rPr>
              <a:t> (1983-2020) &gt; </a:t>
            </a:r>
            <a:r>
              <a:rPr lang="en-US" sz="2000" dirty="0" err="1">
                <a:solidFill>
                  <a:srgbClr val="FFFFFF"/>
                </a:solidFill>
              </a:rPr>
              <a:t>Játékszín</a:t>
            </a:r>
            <a:r>
              <a:rPr lang="en-US" sz="2000" dirty="0">
                <a:solidFill>
                  <a:srgbClr val="FFFFFF"/>
                </a:solidFill>
              </a:rPr>
              <a:t> (2023-)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2009-2020-ban a </a:t>
            </a:r>
            <a:r>
              <a:rPr lang="en-US" sz="2000" dirty="0" err="1">
                <a:solidFill>
                  <a:srgbClr val="FFFFFF"/>
                </a:solidFill>
              </a:rPr>
              <a:t>Vígszínház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igazgatója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80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CC0AAC-8849-0E15-5C09-73D7A6F90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Kép 5" descr="A képen Emberi arc, személy, ruházat, mosoly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4629C1E0-6045-F71C-2343-09D5783B52D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80" b="96875" l="9939" r="89985">
                        <a14:foregroundMark x1="48089" y1="8152" x2="48089" y2="8152"/>
                        <a14:foregroundMark x1="39450" y1="87636" x2="39450" y2="87636"/>
                        <a14:foregroundMark x1="61697" y1="93342" x2="29740" y2="93342"/>
                        <a14:foregroundMark x1="29969" y1="88859" x2="38991" y2="78397"/>
                        <a14:foregroundMark x1="65596" y1="90082" x2="58333" y2="81929"/>
                        <a14:foregroundMark x1="67202" y1="86821" x2="67202" y2="86821"/>
                        <a14:foregroundMark x1="65826" y1="83152" x2="64908" y2="88451"/>
                        <a14:foregroundMark x1="67890" y1="96875" x2="67890" y2="9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90BD24AD-3BAC-2D92-E2EB-8A053479A4AB}"/>
              </a:ext>
            </a:extLst>
          </p:cNvPr>
          <p:cNvSpPr txBox="1"/>
          <p:nvPr/>
        </p:nvSpPr>
        <p:spPr>
          <a:xfrm>
            <a:off x="347160" y="2233541"/>
            <a:ext cx="5170861" cy="4072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u="sng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Egyéb</a:t>
            </a:r>
            <a:r>
              <a:rPr lang="en-US" sz="2400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szerepei</a:t>
            </a:r>
            <a:r>
              <a:rPr lang="en-US" sz="2400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színház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Shakespeare: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Szentivánéji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álom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Tündér, Shakespeare: Macbeth – Lady Macbeth, Henrik Ibsen: Nóra – Nóra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film/TV: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Szemet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szemért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hét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akasztott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Heten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Budapest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ellen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Privát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kopó</a:t>
            </a:r>
            <a:endParaRPr lang="en-US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ACEF4DD5-1B05-3AA0-3F96-592F7E086715}"/>
              </a:ext>
            </a:extLst>
          </p:cNvPr>
          <p:cNvSpPr txBox="1"/>
          <p:nvPr/>
        </p:nvSpPr>
        <p:spPr>
          <a:xfrm>
            <a:off x="7400925" y="2233541"/>
            <a:ext cx="419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Rendezései: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Shakespeare: Antonius és Kleopátra (pozsonyi Nemzeti Színház)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 </a:t>
            </a:r>
            <a:r>
              <a:rPr lang="hu-HU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Side</a:t>
            </a:r>
            <a:r>
              <a:rPr lang="hu-H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Story (Vígszínház)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Büchner: </a:t>
            </a:r>
            <a:r>
              <a:rPr lang="hu-HU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Leonce</a:t>
            </a:r>
            <a:r>
              <a:rPr lang="hu-H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és Léna (Budapesti Kamaraszínház</a:t>
            </a:r>
            <a:r>
              <a:rPr lang="hu-H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hu-H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65DDDFA-C00A-4CDE-4034-5B7C26388B5A}"/>
              </a:ext>
            </a:extLst>
          </p:cNvPr>
          <p:cNvSpPr txBox="1"/>
          <p:nvPr/>
        </p:nvSpPr>
        <p:spPr>
          <a:xfrm>
            <a:off x="487216" y="609892"/>
            <a:ext cx="10509179" cy="8429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Tünde - Eszenyi Enikő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20F797AF-6082-1DDE-A39F-1F874EC96B42}"/>
              </a:ext>
            </a:extLst>
          </p:cNvPr>
          <p:cNvSpPr txBox="1"/>
          <p:nvPr/>
        </p:nvSpPr>
        <p:spPr>
          <a:xfrm>
            <a:off x="839886" y="4953196"/>
            <a:ext cx="10509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Díjai: Kossuth-díj (2001), Jászai Mari-díj (1989), Legjobb rendezés díja (1996, Nyitrai Nemzetközi Színházi Fesztivál), Év Művésze (2011)</a:t>
            </a:r>
          </a:p>
        </p:txBody>
      </p:sp>
    </p:spTree>
    <p:extLst>
      <p:ext uri="{BB962C8B-B14F-4D97-AF65-F5344CB8AC3E}">
        <p14:creationId xmlns:p14="http://schemas.microsoft.com/office/powerpoint/2010/main" val="3138348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900A75-DBE3-BDAD-5097-F0E3A90BE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 képen Emberi arc, személy, ruházat, Áll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FBCBD6E6-91D6-118C-1F2F-60EF2E28D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6" b="99132" l="6738" r="89844">
                        <a14:foregroundMark x1="26855" y1="77604" x2="13574" y2="99132"/>
                        <a14:foregroundMark x1="13574" y1="99132" x2="13574" y2="99132"/>
                        <a14:foregroundMark x1="25879" y1="10069" x2="25879" y2="10069"/>
                        <a14:foregroundMark x1="31836" y1="9722" x2="31836" y2="9722"/>
                        <a14:foregroundMark x1="33203" y1="9028" x2="25879" y2="9722"/>
                        <a14:foregroundMark x1="28711" y1="6944" x2="28711" y2="6944"/>
                        <a14:foregroundMark x1="26367" y1="7813" x2="26367" y2="7813"/>
                        <a14:foregroundMark x1="9961" y1="49306" x2="9961" y2="49306"/>
                        <a14:foregroundMark x1="10156" y1="34549" x2="10156" y2="34549"/>
                        <a14:foregroundMark x1="9766" y1="32813" x2="9766" y2="32813"/>
                        <a14:foregroundMark x1="9473" y1="34201" x2="9473" y2="34201"/>
                        <a14:foregroundMark x1="12207" y1="23611" x2="12207" y2="23611"/>
                        <a14:foregroundMark x1="17188" y1="11979" x2="17188" y2="11979"/>
                        <a14:foregroundMark x1="38281" y1="86806" x2="42969" y2="91146"/>
                        <a14:foregroundMark x1="46289" y1="95139" x2="46094" y2="89583"/>
                        <a14:foregroundMark x1="33203" y1="5556" x2="33203" y2="5556"/>
                        <a14:foregroundMark x1="33203" y1="5556" x2="35352" y2="9722"/>
                        <a14:foregroundMark x1="25195" y1="7465" x2="32422" y2="7639"/>
                        <a14:foregroundMark x1="32422" y1="7639" x2="29492" y2="5903"/>
                        <a14:foregroundMark x1="11719" y1="93924" x2="18066" y2="77604"/>
                        <a14:foregroundMark x1="18066" y1="77604" x2="14160" y2="69965"/>
                        <a14:foregroundMark x1="14160" y1="69965" x2="12305" y2="61979"/>
                        <a14:foregroundMark x1="12305" y1="61979" x2="12305" y2="61806"/>
                        <a14:foregroundMark x1="9668" y1="47222" x2="9668" y2="47222"/>
                        <a14:foregroundMark x1="10156" y1="35590" x2="10156" y2="35590"/>
                        <a14:foregroundMark x1="50195" y1="98958" x2="48047" y2="93576"/>
                        <a14:foregroundMark x1="31348" y1="6076" x2="26563" y2="6424"/>
                        <a14:foregroundMark x1="6738" y1="97222" x2="7910" y2="93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5387" y="0"/>
            <a:ext cx="12192000" cy="685800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69238D35-75D4-6601-ECC6-028669C366AB}"/>
              </a:ext>
            </a:extLst>
          </p:cNvPr>
          <p:cNvSpPr txBox="1"/>
          <p:nvPr/>
        </p:nvSpPr>
        <p:spPr>
          <a:xfrm>
            <a:off x="522562" y="1711106"/>
            <a:ext cx="60296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Eszenyi Enikő színházi legendaként nagyon sok híres szerepet játszott, és bár nem a Csongor és Tündében betöltött Tünde szerepe hozta meg neki a sikert, vagy indította volna be a karrierjét, ehhez az alakításához mély személyes szálak fűzik. Ugyanis elsőéves főiskolásként ezt a darabot próbálva szeretett bele volt férjébe, Kaszás Attilába, akivel nem csak 18 évet töltöttek együtt, hanem egy felejthetetlen alkotópárost alkottak.</a:t>
            </a:r>
          </a:p>
        </p:txBody>
      </p: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45F4F153-60EC-46B4-8A04-160A951780AA}"/>
              </a:ext>
            </a:extLst>
          </p:cNvPr>
          <p:cNvGrpSpPr/>
          <p:nvPr/>
        </p:nvGrpSpPr>
        <p:grpSpPr>
          <a:xfrm>
            <a:off x="2921428" y="3766555"/>
            <a:ext cx="2645121" cy="2645121"/>
            <a:chOff x="2921428" y="3766555"/>
            <a:chExt cx="2645121" cy="2645121"/>
          </a:xfrm>
        </p:grpSpPr>
        <p:pic>
          <p:nvPicPr>
            <p:cNvPr id="7" name="Ábra 6" descr="Fa gyökérzettel egyszínű kitöltéssel">
              <a:extLst>
                <a:ext uri="{FF2B5EF4-FFF2-40B4-BE49-F238E27FC236}">
                  <a16:creationId xmlns:a16="http://schemas.microsoft.com/office/drawing/2014/main" id="{9C17E8B6-F4FD-CB83-4EAF-2EA795A33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21428" y="3766555"/>
              <a:ext cx="2645121" cy="2645121"/>
            </a:xfrm>
            <a:prstGeom prst="rect">
              <a:avLst/>
            </a:prstGeom>
          </p:spPr>
        </p:pic>
        <p:pic>
          <p:nvPicPr>
            <p:cNvPr id="8" name="Ábra 7" descr="Alma egyszínű kitöltéssel">
              <a:extLst>
                <a:ext uri="{FF2B5EF4-FFF2-40B4-BE49-F238E27FC236}">
                  <a16:creationId xmlns:a16="http://schemas.microsoft.com/office/drawing/2014/main" id="{B13958AF-711C-80CC-91D8-27779EFC3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296481">
              <a:off x="4783504" y="4580362"/>
              <a:ext cx="346174" cy="346174"/>
            </a:xfrm>
            <a:prstGeom prst="rect">
              <a:avLst/>
            </a:prstGeom>
          </p:spPr>
        </p:pic>
        <p:pic>
          <p:nvPicPr>
            <p:cNvPr id="9" name="Ábra 8" descr="Alma egyszínű kitöltéssel">
              <a:extLst>
                <a:ext uri="{FF2B5EF4-FFF2-40B4-BE49-F238E27FC236}">
                  <a16:creationId xmlns:a16="http://schemas.microsoft.com/office/drawing/2014/main" id="{87506353-C2B8-70CF-4A79-82583A430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761501">
              <a:off x="4410423" y="4114894"/>
              <a:ext cx="346174" cy="346174"/>
            </a:xfrm>
            <a:prstGeom prst="rect">
              <a:avLst/>
            </a:prstGeom>
          </p:spPr>
        </p:pic>
        <p:pic>
          <p:nvPicPr>
            <p:cNvPr id="10" name="Ábra 9" descr="Alma egyszínű kitöltéssel">
              <a:extLst>
                <a:ext uri="{FF2B5EF4-FFF2-40B4-BE49-F238E27FC236}">
                  <a16:creationId xmlns:a16="http://schemas.microsoft.com/office/drawing/2014/main" id="{16960FD2-BA49-4294-0D7B-86CB807FC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9898065">
              <a:off x="4024679" y="4498061"/>
              <a:ext cx="346174" cy="346174"/>
            </a:xfrm>
            <a:prstGeom prst="rect">
              <a:avLst/>
            </a:prstGeom>
          </p:spPr>
        </p:pic>
        <p:pic>
          <p:nvPicPr>
            <p:cNvPr id="11" name="Ábra 10" descr="Alma egyszínű kitöltéssel">
              <a:extLst>
                <a:ext uri="{FF2B5EF4-FFF2-40B4-BE49-F238E27FC236}">
                  <a16:creationId xmlns:a16="http://schemas.microsoft.com/office/drawing/2014/main" id="{F3B25D26-D646-5645-103C-80DB5C63C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290634">
              <a:off x="3656547" y="4094893"/>
              <a:ext cx="346174" cy="346174"/>
            </a:xfrm>
            <a:prstGeom prst="rect">
              <a:avLst/>
            </a:prstGeom>
          </p:spPr>
        </p:pic>
        <p:pic>
          <p:nvPicPr>
            <p:cNvPr id="12" name="Ábra 11" descr="Alma egyszínű kitöltéssel">
              <a:extLst>
                <a:ext uri="{FF2B5EF4-FFF2-40B4-BE49-F238E27FC236}">
                  <a16:creationId xmlns:a16="http://schemas.microsoft.com/office/drawing/2014/main" id="{728B457A-492B-C8EA-CA2C-1D67D2DCA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566251">
              <a:off x="3364279" y="4612236"/>
              <a:ext cx="346174" cy="346174"/>
            </a:xfrm>
            <a:prstGeom prst="rect">
              <a:avLst/>
            </a:prstGeom>
          </p:spPr>
        </p:pic>
      </p:grp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EC8F710B-1D30-FAC9-2806-9C82C8157600}"/>
              </a:ext>
            </a:extLst>
          </p:cNvPr>
          <p:cNvSpPr txBox="1"/>
          <p:nvPr/>
        </p:nvSpPr>
        <p:spPr>
          <a:xfrm>
            <a:off x="487216" y="609892"/>
            <a:ext cx="10509179" cy="8429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Tünde - Eszenyi Enikő</a:t>
            </a:r>
          </a:p>
        </p:txBody>
      </p:sp>
    </p:spTree>
    <p:extLst>
      <p:ext uri="{BB962C8B-B14F-4D97-AF65-F5344CB8AC3E}">
        <p14:creationId xmlns:p14="http://schemas.microsoft.com/office/powerpoint/2010/main" val="543223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EF1933-A3CB-1DB5-6D79-AD7CF72C4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 descr="A képen Emberi arc, portré, személy, ruházat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B60F44C6-233E-3BF1-02CE-9B984C77021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86"/>
          <a:stretch/>
        </p:blipFill>
        <p:spPr>
          <a:xfrm>
            <a:off x="-170" y="10"/>
            <a:ext cx="8450317" cy="6857990"/>
          </a:xfrm>
          <a:prstGeom prst="rect">
            <a:avLst/>
          </a:prstGeom>
        </p:spPr>
      </p:pic>
      <p:pic>
        <p:nvPicPr>
          <p:cNvPr id="6" name="Kép 5" descr="A képen Emberi arc, ruházat, portré, személy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6C678A2B-4EE1-92BA-B242-4A92C5CC5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9000"/>
                    </a14:imgEffect>
                    <a14:imgEffect>
                      <a14:brightnessContrast bright="-16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82" r="35981" b="-2"/>
          <a:stretch/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1CCE362F-6086-A473-D76E-E46F3CEFA5AA}"/>
              </a:ext>
            </a:extLst>
          </p:cNvPr>
          <p:cNvSpPr txBox="1"/>
          <p:nvPr/>
        </p:nvSpPr>
        <p:spPr>
          <a:xfrm>
            <a:off x="487216" y="609892"/>
            <a:ext cx="10509179" cy="8429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Mirigy</a:t>
            </a:r>
            <a:r>
              <a:rPr lang="en-US" sz="4400" b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- Jászai Mari (1879)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0F2F358-0541-B566-95DF-42B33EA2604E}"/>
              </a:ext>
            </a:extLst>
          </p:cNvPr>
          <p:cNvSpPr txBox="1"/>
          <p:nvPr/>
        </p:nvSpPr>
        <p:spPr>
          <a:xfrm>
            <a:off x="560402" y="2060312"/>
            <a:ext cx="566551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sz="2400" dirty="0">
                <a:solidFill>
                  <a:schemeClr val="bg2"/>
                </a:solidFill>
              </a:rPr>
              <a:t>Született: 1850. február 24., Ászár</a:t>
            </a:r>
            <a:endParaRPr lang="hu-HU" dirty="0">
              <a:solidFill>
                <a:schemeClr val="bg2"/>
              </a:solidFill>
            </a:endParaRPr>
          </a:p>
          <a:p>
            <a:pPr lvl="1"/>
            <a:r>
              <a:rPr lang="hu-HU" sz="2000" dirty="0">
                <a:solidFill>
                  <a:schemeClr val="bg2"/>
                </a:solidFill>
              </a:rPr>
              <a:t>•    színész</a:t>
            </a:r>
          </a:p>
          <a:p>
            <a:pPr lvl="1"/>
            <a:r>
              <a:rPr lang="hu-HU" sz="2000" dirty="0">
                <a:solidFill>
                  <a:schemeClr val="bg2"/>
                </a:solidFill>
              </a:rPr>
              <a:t>•    megszökött otthonról, hogy színész legyen</a:t>
            </a:r>
          </a:p>
          <a:p>
            <a:pPr lvl="1"/>
            <a:r>
              <a:rPr lang="hu-HU" sz="2000" dirty="0">
                <a:solidFill>
                  <a:schemeClr val="bg2"/>
                </a:solidFill>
              </a:rPr>
              <a:t>•    tagja lett a Nemzeti Színháznak, mintegy 300 szerepet játszott</a:t>
            </a:r>
          </a:p>
        </p:txBody>
      </p:sp>
    </p:spTree>
    <p:extLst>
      <p:ext uri="{BB962C8B-B14F-4D97-AF65-F5344CB8AC3E}">
        <p14:creationId xmlns:p14="http://schemas.microsoft.com/office/powerpoint/2010/main" val="2875069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3DB3A9-7976-962B-0587-44B450BDC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ruházat, Emberi arc, személy, fal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DF4A599F-82E4-31C1-A025-EDB7C46C0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04" b="97353" l="9645" r="89645">
                        <a14:foregroundMark x1="31064" y1="15501" x2="31064" y2="15501"/>
                        <a14:foregroundMark x1="22837" y1="26843" x2="33759" y2="14367"/>
                        <a14:foregroundMark x1="32908" y1="5482" x2="32908" y2="5482"/>
                        <a14:foregroundMark x1="26950" y1="38374" x2="28085" y2="41399"/>
                        <a14:foregroundMark x1="26525" y1="41777" x2="26525" y2="41777"/>
                        <a14:foregroundMark x1="36879" y1="93006" x2="37021" y2="81664"/>
                        <a14:foregroundMark x1="50780" y1="90170" x2="45390" y2="97353"/>
                        <a14:foregroundMark x1="48227" y1="54442" x2="48227" y2="54442"/>
                        <a14:foregroundMark x1="46099" y1="52552" x2="46099" y2="52552"/>
                        <a14:foregroundMark x1="44255" y1="50851" x2="44255" y2="50851"/>
                        <a14:foregroundMark x1="50638" y1="54442" x2="44539" y2="51985"/>
                        <a14:foregroundMark x1="53759" y1="56711" x2="50496" y2="55388"/>
                        <a14:foregroundMark x1="42979" y1="49527" x2="42979" y2="49527"/>
                        <a14:foregroundMark x1="40993" y1="44991" x2="41418" y2="43100"/>
                        <a14:foregroundMark x1="62270" y1="81853" x2="62270" y2="81853"/>
                        <a14:foregroundMark x1="60426" y1="86200" x2="60426" y2="86200"/>
                        <a14:foregroundMark x1="59291" y1="84877" x2="59291" y2="84877"/>
                        <a14:foregroundMark x1="60426" y1="89981" x2="60426" y2="89981"/>
                        <a14:foregroundMark x1="59007" y1="88469" x2="59007" y2="88469"/>
                        <a14:backgroundMark x1="97872" y1="48393" x2="70213" y2="31569"/>
                        <a14:backgroundMark x1="70213" y1="31569" x2="62837" y2="20983"/>
                      </a14:backgroundRemoval>
                    </a14:imgEffect>
                    <a14:imgEffect>
                      <a14:sharpenSoften amount="-14000"/>
                    </a14:imgEffect>
                    <a14:imgEffect>
                      <a14:brightnessContrast bright="-28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10616" y="676506"/>
            <a:ext cx="8238096" cy="6181494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3DA531CE-6740-755B-08EE-849A959F25FA}"/>
              </a:ext>
            </a:extLst>
          </p:cNvPr>
          <p:cNvSpPr txBox="1"/>
          <p:nvPr/>
        </p:nvSpPr>
        <p:spPr>
          <a:xfrm>
            <a:off x="487216" y="609892"/>
            <a:ext cx="10509179" cy="8429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Mirigy</a:t>
            </a:r>
            <a:r>
              <a:rPr lang="en-US" sz="4400" b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- Jászai Mari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158F75C0-8FDA-67A3-1D01-F92A4B9DB153}"/>
              </a:ext>
            </a:extLst>
          </p:cNvPr>
          <p:cNvSpPr txBox="1"/>
          <p:nvPr/>
        </p:nvSpPr>
        <p:spPr>
          <a:xfrm>
            <a:off x="762000" y="2044005"/>
            <a:ext cx="52197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u="sng" dirty="0">
                <a:solidFill>
                  <a:schemeClr val="bg2"/>
                </a:solidFill>
              </a:rPr>
              <a:t> </a:t>
            </a:r>
            <a:r>
              <a:rPr lang="hu-HU" sz="2400" u="sng" dirty="0">
                <a:solidFill>
                  <a:schemeClr val="bg2"/>
                </a:solidFill>
              </a:rPr>
              <a:t>Emlékezetét őrzi többek között</a:t>
            </a:r>
            <a:r>
              <a:rPr lang="hu-HU" sz="2400" dirty="0">
                <a:solidFill>
                  <a:schemeClr val="bg2"/>
                </a:solidFill>
              </a:rPr>
              <a:t>:</a:t>
            </a:r>
          </a:p>
          <a:p>
            <a:pPr lvl="1"/>
            <a:r>
              <a:rPr lang="hu-HU" sz="2000" dirty="0">
                <a:solidFill>
                  <a:schemeClr val="bg2"/>
                </a:solidFill>
              </a:rPr>
              <a:t>•    tatabányai Jászai Mari Színház</a:t>
            </a:r>
          </a:p>
          <a:p>
            <a:pPr lvl="1"/>
            <a:r>
              <a:rPr lang="hu-HU" sz="2000" dirty="0">
                <a:solidFill>
                  <a:schemeClr val="bg2"/>
                </a:solidFill>
              </a:rPr>
              <a:t>•    Jászai-Mari díj</a:t>
            </a:r>
          </a:p>
          <a:p>
            <a:pPr lvl="1"/>
            <a:r>
              <a:rPr lang="hu-HU" sz="2000" dirty="0">
                <a:solidFill>
                  <a:schemeClr val="bg2"/>
                </a:solidFill>
              </a:rPr>
              <a:t>•    Vénuszon róla neveztek el egy krátert</a:t>
            </a:r>
          </a:p>
        </p:txBody>
      </p:sp>
      <p:pic>
        <p:nvPicPr>
          <p:cNvPr id="7" name="Kép 6" descr="A képen bronz, Tárgyi lelet, fém, Emberi arc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A4CC3539-3798-FB12-13BF-E8C0B1630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00" b="92750" l="6000" r="95250">
                        <a14:foregroundMark x1="20875" y1="24125" x2="17250" y2="39750"/>
                        <a14:foregroundMark x1="17250" y1="39750" x2="19125" y2="55500"/>
                        <a14:foregroundMark x1="6000" y1="47375" x2="6000" y2="47375"/>
                        <a14:foregroundMark x1="31625" y1="15000" x2="57375" y2="17125"/>
                        <a14:foregroundMark x1="46750" y1="10750" x2="46750" y2="10750"/>
                        <a14:foregroundMark x1="44500" y1="10000" x2="44500" y2="10000"/>
                        <a14:foregroundMark x1="45250" y1="7625" x2="45250" y2="7625"/>
                        <a14:foregroundMark x1="90125" y1="63000" x2="91375" y2="48875"/>
                        <a14:foregroundMark x1="35125" y1="89875" x2="51250" y2="91250"/>
                        <a14:foregroundMark x1="55250" y1="91375" x2="55250" y2="91375"/>
                        <a14:foregroundMark x1="25750" y1="86500" x2="25750" y2="86500"/>
                        <a14:foregroundMark x1="32000" y1="90125" x2="32000" y2="90125"/>
                        <a14:foregroundMark x1="41000" y1="92750" x2="41000" y2="92750"/>
                        <a14:foregroundMark x1="95250" y1="48250" x2="95250" y2="48250"/>
                        <a14:foregroundMark x1="36250" y1="7500" x2="36250" y2="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427" y="3767253"/>
            <a:ext cx="2862378" cy="286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57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611</Words>
  <Application>Microsoft Office PowerPoint</Application>
  <PresentationFormat>Breitbild</PresentationFormat>
  <Paragraphs>57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Times New Roman</vt:lpstr>
      <vt:lpstr>Office-téma</vt:lpstr>
      <vt:lpstr>Csongor, Tünde és Mirigy (megszemélyesítve)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O365 felhasználó</dc:creator>
  <cp:lastModifiedBy>Julianna Kiss</cp:lastModifiedBy>
  <cp:revision>13</cp:revision>
  <dcterms:created xsi:type="dcterms:W3CDTF">2025-04-27T15:54:27Z</dcterms:created>
  <dcterms:modified xsi:type="dcterms:W3CDTF">2025-04-27T18:27:55Z</dcterms:modified>
</cp:coreProperties>
</file>