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CECB"/>
          </a:solidFill>
        </a:fill>
      </a:tcStyle>
    </a:wholeTbl>
    <a:band2H>
      <a:tcTxStyle b="def" i="def"/>
      <a:tcStyle>
        <a:tcBdr/>
        <a:fill>
          <a:solidFill>
            <a:srgbClr val="F3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8CD"/>
          </a:solidFill>
        </a:fill>
      </a:tcStyle>
    </a:wholeTbl>
    <a:band2H>
      <a:tcTxStyle b="def" i="def"/>
      <a:tcStyle>
        <a:tcBdr/>
        <a:fill>
          <a:solidFill>
            <a:srgbClr val="F3ED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DED6"/>
          </a:solidFill>
        </a:fill>
      </a:tcStyle>
    </a:wholeTbl>
    <a:band2H>
      <a:tcTxStyle b="def" i="def"/>
      <a:tcStyle>
        <a:tcBdr/>
        <a:fill>
          <a:solidFill>
            <a:srgbClr val="F1EF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370692" y="1769540"/>
            <a:ext cx="9440035" cy="1828802"/>
          </a:xfrm>
          <a:prstGeom prst="rect">
            <a:avLst/>
          </a:prstGeom>
        </p:spPr>
        <p:txBody>
          <a:bodyPr anchor="b"/>
          <a:lstStyle>
            <a:lvl1pPr>
              <a:defRPr sz="5400">
                <a:ln w="9524">
                  <a:solidFill>
                    <a:srgbClr val="404040">
                      <a:alpha val="10000"/>
                    </a:srgbClr>
                  </a:solidFill>
                </a:ln>
              </a:defRPr>
            </a:lvl1pPr>
          </a:lstStyle>
          <a:p>
            <a:pPr/>
            <a:r>
              <a:t>Mintacím szerkesztése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0692" y="3598338"/>
            <a:ext cx="9440035" cy="104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Kattintson ide az alcím mintájának szerkesztéséhez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4.png" descr="Slate-V2-HD-panoPhotoIn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82" y="547807"/>
            <a:ext cx="10141800" cy="3816807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>
            <p:ph type="title"/>
          </p:nvPr>
        </p:nvSpPr>
        <p:spPr>
          <a:xfrm>
            <a:off x="913806" y="4565255"/>
            <a:ext cx="10355327" cy="543473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Mintacím szerkesztése</a:t>
            </a:r>
          </a:p>
        </p:txBody>
      </p:sp>
      <p:sp>
        <p:nvSpPr>
          <p:cNvPr id="97" name="Shape 97"/>
          <p:cNvSpPr/>
          <p:nvPr>
            <p:ph type="pic" idx="13"/>
          </p:nvPr>
        </p:nvSpPr>
        <p:spPr>
          <a:xfrm>
            <a:off x="1169348" y="695008"/>
            <a:ext cx="9845348" cy="3525672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3794" y="5108728"/>
            <a:ext cx="10353763" cy="6824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913794" y="608436"/>
            <a:ext cx="10353763" cy="35343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Mintacím szerkesztése</a:t>
            </a:r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3794" y="4295180"/>
            <a:ext cx="10353764" cy="1501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600"/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Mintacím szerkesztése</a:t>
            </a:r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1720644" y="3610031"/>
            <a:ext cx="8752300" cy="532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r">
              <a:buClrTx/>
              <a:buSzTx/>
              <a:buFontTx/>
              <a:buNone/>
              <a:defRPr sz="1400"/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117" name="Shape 117"/>
          <p:cNvSpPr/>
          <p:nvPr>
            <p:ph type="body" sz="quarter" idx="13"/>
          </p:nvPr>
        </p:nvSpPr>
        <p:spPr>
          <a:xfrm>
            <a:off x="913793" y="4304353"/>
            <a:ext cx="10353765" cy="148949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118" name="Shape 118"/>
          <p:cNvSpPr/>
          <p:nvPr/>
        </p:nvSpPr>
        <p:spPr>
          <a:xfrm>
            <a:off x="990600" y="521863"/>
            <a:ext cx="60960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9" name="Shape 119"/>
          <p:cNvSpPr/>
          <p:nvPr/>
        </p:nvSpPr>
        <p:spPr>
          <a:xfrm>
            <a:off x="10504716" y="2565326"/>
            <a:ext cx="60960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913794" y="2126942"/>
            <a:ext cx="10353764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Mintacím szerkesztése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3783" y="4650556"/>
            <a:ext cx="10352201" cy="1140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Mintacím szerkesztése</a:t>
            </a:r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3794" y="1885950"/>
            <a:ext cx="3300986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138" name="Shape 138"/>
          <p:cNvSpPr/>
          <p:nvPr>
            <p:ph type="body" sz="quarter" idx="13"/>
          </p:nvPr>
        </p:nvSpPr>
        <p:spPr>
          <a:xfrm>
            <a:off x="913794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39" name="Shape 139"/>
          <p:cNvSpPr/>
          <p:nvPr>
            <p:ph type="body" sz="quarter" idx="14"/>
          </p:nvPr>
        </p:nvSpPr>
        <p:spPr>
          <a:xfrm>
            <a:off x="4446711" y="1885949"/>
            <a:ext cx="3300985" cy="57626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0" name="Shape 140"/>
          <p:cNvSpPr/>
          <p:nvPr>
            <p:ph type="body" sz="quarter" idx="15"/>
          </p:nvPr>
        </p:nvSpPr>
        <p:spPr>
          <a:xfrm>
            <a:off x="4441435" y="2571750"/>
            <a:ext cx="3300985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41" name="Shape 141"/>
          <p:cNvSpPr/>
          <p:nvPr>
            <p:ph type="body" sz="quarter" idx="16"/>
          </p:nvPr>
        </p:nvSpPr>
        <p:spPr>
          <a:xfrm>
            <a:off x="7966571" y="1885949"/>
            <a:ext cx="3300985" cy="57626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2" name="Shape 142"/>
          <p:cNvSpPr/>
          <p:nvPr>
            <p:ph type="body" sz="quarter" idx="17"/>
          </p:nvPr>
        </p:nvSpPr>
        <p:spPr>
          <a:xfrm>
            <a:off x="7966571" y="2571750"/>
            <a:ext cx="3300985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5.png" descr="Slate-V2-HD-3colPhotoIn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961" y="1818214"/>
            <a:ext cx="3339974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5.png" descr="Slate-V2-HD-3colPhotoIn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800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5.png" descr="Slate-V2-HD-3colPhotoIn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6051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title"/>
          </p:nvPr>
        </p:nvSpPr>
        <p:spPr>
          <a:xfrm>
            <a:off x="913794" y="609600"/>
            <a:ext cx="10353764" cy="970450"/>
          </a:xfrm>
          <a:prstGeom prst="rect">
            <a:avLst/>
          </a:prstGeom>
        </p:spPr>
        <p:txBody>
          <a:bodyPr/>
          <a:lstStyle/>
          <a:p>
            <a:pPr/>
            <a:r>
              <a:t>Mintacím szerkesztése</a:t>
            </a:r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913794" y="3904105"/>
            <a:ext cx="3300986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155" name="Shape 155"/>
          <p:cNvSpPr/>
          <p:nvPr>
            <p:ph type="pic" sz="quarter" idx="13"/>
          </p:nvPr>
        </p:nvSpPr>
        <p:spPr>
          <a:xfrm>
            <a:off x="1018101" y="1938918"/>
            <a:ext cx="3092370" cy="160295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4"/>
          </p:nvPr>
        </p:nvSpPr>
        <p:spPr>
          <a:xfrm>
            <a:off x="913794" y="4480368"/>
            <a:ext cx="3300986" cy="1310833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57" name="Shape 157"/>
          <p:cNvSpPr/>
          <p:nvPr>
            <p:ph type="body" sz="quarter" idx="15"/>
          </p:nvPr>
        </p:nvSpPr>
        <p:spPr>
          <a:xfrm>
            <a:off x="4442788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Shape 158"/>
          <p:cNvSpPr/>
          <p:nvPr>
            <p:ph type="pic" sz="quarter" idx="16"/>
          </p:nvPr>
        </p:nvSpPr>
        <p:spPr>
          <a:xfrm>
            <a:off x="4545743" y="1939094"/>
            <a:ext cx="3092369" cy="160816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7"/>
          </p:nvPr>
        </p:nvSpPr>
        <p:spPr>
          <a:xfrm>
            <a:off x="4441435" y="4480366"/>
            <a:ext cx="3300985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60" name="Shape 160"/>
          <p:cNvSpPr/>
          <p:nvPr>
            <p:ph type="body" sz="quarter" idx="18"/>
          </p:nvPr>
        </p:nvSpPr>
        <p:spPr>
          <a:xfrm>
            <a:off x="7966696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hape 161"/>
          <p:cNvSpPr/>
          <p:nvPr>
            <p:ph type="pic" sz="quarter" idx="19"/>
          </p:nvPr>
        </p:nvSpPr>
        <p:spPr>
          <a:xfrm>
            <a:off x="8075697" y="1934431"/>
            <a:ext cx="3092369" cy="160729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20"/>
          </p:nvPr>
        </p:nvSpPr>
        <p:spPr>
          <a:xfrm>
            <a:off x="7966571" y="4480364"/>
            <a:ext cx="3300985" cy="131083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Mintacím szerkesztése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913794" y="1732448"/>
            <a:ext cx="10353763" cy="40587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Mintaszöveg szerkesztése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8983067" y="609598"/>
            <a:ext cx="2284488" cy="518160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Mintacím szerkesztése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913795" y="609598"/>
            <a:ext cx="7916873" cy="51816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Mintaszöveg szerkesztése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Mintacím szerkesztése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913794" y="1732448"/>
            <a:ext cx="10353763" cy="40587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Mintaszöveg szerkesztése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295400" y="1761066"/>
            <a:ext cx="9590552" cy="1828814"/>
          </a:xfrm>
          <a:prstGeom prst="rect">
            <a:avLst/>
          </a:prstGeom>
        </p:spPr>
        <p:txBody>
          <a:bodyPr anchor="b"/>
          <a:lstStyle/>
          <a:p>
            <a:pPr/>
            <a:r>
              <a:t>Mintacím szerkesztése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295400" y="3589878"/>
            <a:ext cx="9590552" cy="15070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Mintacím szerkesztése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913794" y="1732448"/>
            <a:ext cx="5060498" cy="40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Mintaszöveg szerkesztése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2.png" descr="Slate-V2-HD-compPhotoIn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79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2.png" descr="Slate-V2-HD-compPhotoIn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48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Mintacím szerkesztése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1005872" y="1835254"/>
            <a:ext cx="4876344" cy="5448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sz="2400"/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6294966" y="1835254"/>
            <a:ext cx="4895332" cy="54488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sz="2400"/>
            </a:pP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Mintacím szerkesztése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913794" y="609600"/>
            <a:ext cx="3706890" cy="182191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Mintacím szerkesztése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4855633" y="609600"/>
            <a:ext cx="6411925" cy="5181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Mintaszöveg szerkesztése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76" name="Shape 76"/>
          <p:cNvSpPr/>
          <p:nvPr>
            <p:ph type="body" sz="quarter" idx="13"/>
          </p:nvPr>
        </p:nvSpPr>
        <p:spPr>
          <a:xfrm>
            <a:off x="913794" y="2431518"/>
            <a:ext cx="3706890" cy="3359682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3.png" descr="Slate-V2-HD-vertPhotoIn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3664" y="609600"/>
            <a:ext cx="3584167" cy="5204832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title"/>
          </p:nvPr>
        </p:nvSpPr>
        <p:spPr>
          <a:xfrm>
            <a:off x="913794" y="609922"/>
            <a:ext cx="5934950" cy="182933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Mintacím szerkesztése</a:t>
            </a:r>
          </a:p>
        </p:txBody>
      </p:sp>
      <p:sp>
        <p:nvSpPr>
          <p:cNvPr id="86" name="Shape 86"/>
          <p:cNvSpPr/>
          <p:nvPr>
            <p:ph type="pic" sz="quarter" idx="13"/>
          </p:nvPr>
        </p:nvSpPr>
        <p:spPr>
          <a:xfrm>
            <a:off x="7442551" y="763701"/>
            <a:ext cx="3275751" cy="4912823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body" sz="half" idx="1"/>
          </p:nvPr>
        </p:nvSpPr>
        <p:spPr>
          <a:xfrm>
            <a:off x="913794" y="2439260"/>
            <a:ext cx="5934950" cy="33761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</a:lstStyle>
          <a:p>
            <a:pPr/>
            <a:r>
              <a:t>Mintaszöveg szerkesztése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Mintacím szerkesztése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</p:spPr>
        <p:txBody>
          <a:bodyPr lIns="45719" rIns="45719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36415" y="5937567"/>
            <a:ext cx="231141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2F2F2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9pPr>
    </p:titleStyle>
    <p:bodyStyle>
      <a:lvl1pPr marL="342900" marR="0" indent="-30599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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1pPr>
      <a:lvl2pPr marL="749999" marR="0" indent="-29999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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2pPr>
      <a:lvl3pPr marL="1079999" marR="0" indent="-26999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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3pPr>
      <a:lvl4pPr marL="1478571" marR="0" indent="-308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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4pPr>
      <a:lvl5pPr marL="1766571" marR="0" indent="-308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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5pPr>
      <a:lvl6pPr marL="21125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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6pPr>
      <a:lvl7pPr marL="24997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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7pPr>
      <a:lvl8pPr marL="28869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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8pPr>
      <a:lvl9pPr marL="32041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ADADA"/>
        </a:buClr>
        <a:buSzPct val="70000"/>
        <a:buFont typeface="Wingdings 2"/>
        <a:buChar char=""/>
        <a:tabLst/>
        <a:defRPr b="0" baseline="0" cap="none" i="0" spc="0" strike="noStrike" sz="2000" u="none">
          <a:ln w="9525">
            <a:solidFill>
              <a:srgbClr val="404040">
                <a:alpha val="10000"/>
              </a:srgbClr>
            </a:solidFill>
          </a:ln>
          <a:solidFill>
            <a:srgbClr val="DADADA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ctrTitle"/>
          </p:nvPr>
        </p:nvSpPr>
        <p:spPr>
          <a:xfrm>
            <a:off x="1518710" y="1989310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 b="1" sz="7200">
                <a:latin typeface="AR BLANCA"/>
                <a:ea typeface="AR BLANCA"/>
                <a:cs typeface="AR BLANCA"/>
                <a:sym typeface="AR BLANCA"/>
              </a:defRPr>
            </a:lvl1pPr>
          </a:lstStyle>
          <a:p>
            <a:pPr/>
            <a:r>
              <a:t>Madách Imre: Útravaló verseimmel</a:t>
            </a:r>
          </a:p>
        </p:txBody>
      </p:sp>
      <p:sp>
        <p:nvSpPr>
          <p:cNvPr id="191" name="Shape 191"/>
          <p:cNvSpPr/>
          <p:nvPr>
            <p:ph type="subTitle" sz="quarter" idx="1"/>
          </p:nvPr>
        </p:nvSpPr>
        <p:spPr>
          <a:xfrm>
            <a:off x="1222676" y="4751277"/>
            <a:ext cx="9440034" cy="104986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964" r="2807" b="1446"/>
          <a:stretch>
            <a:fillRect/>
          </a:stretch>
        </p:blipFill>
        <p:spPr>
          <a:xfrm>
            <a:off x="7232905" y="0"/>
            <a:ext cx="4959095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6.jpg" descr="Képtalálat a következőre: „Madách imre”"/>
          <p:cNvPicPr>
            <a:picLocks noChangeAspect="1"/>
          </p:cNvPicPr>
          <p:nvPr/>
        </p:nvPicPr>
        <p:blipFill>
          <a:blip r:embed="rId3">
            <a:extLst/>
          </a:blip>
          <a:srcRect l="0" t="0" r="8537" b="0"/>
          <a:stretch>
            <a:fillRect/>
          </a:stretch>
        </p:blipFill>
        <p:spPr>
          <a:xfrm>
            <a:off x="7552945" y="643465"/>
            <a:ext cx="3995593" cy="510327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>
            <p:ph type="title"/>
          </p:nvPr>
        </p:nvSpPr>
        <p:spPr>
          <a:xfrm>
            <a:off x="0" y="158240"/>
            <a:ext cx="5978072" cy="970450"/>
          </a:xfrm>
          <a:prstGeom prst="rect">
            <a:avLst/>
          </a:prstGeom>
        </p:spPr>
        <p:txBody>
          <a:bodyPr/>
          <a:lstStyle>
            <a:lvl1pPr>
              <a:defRPr b="1" sz="3000"/>
            </a:lvl1pPr>
          </a:lstStyle>
          <a:p>
            <a:pPr/>
            <a:r>
              <a:t>Az utolsónak szánt költeménye</a:t>
            </a:r>
          </a:p>
        </p:txBody>
      </p:sp>
      <p:sp>
        <p:nvSpPr>
          <p:cNvPr id="196" name="Shape 196"/>
          <p:cNvSpPr/>
          <p:nvPr>
            <p:ph type="body" sz="half" idx="1"/>
          </p:nvPr>
        </p:nvSpPr>
        <p:spPr>
          <a:xfrm>
            <a:off x="293317" y="1495976"/>
            <a:ext cx="5978072" cy="3866050"/>
          </a:xfrm>
          <a:prstGeom prst="rect">
            <a:avLst/>
          </a:prstGeom>
        </p:spPr>
        <p:txBody>
          <a:bodyPr anchor="ctr"/>
          <a:lstStyle/>
          <a:p>
            <a:pPr>
              <a:defRPr sz="2300"/>
            </a:pPr>
            <a:r>
              <a:t>A mű az 1860-as első harmadában keletkezett, egy kötet záró verseként, a válogatás szándékának, megvalósulásának jelenében.</a:t>
            </a:r>
          </a:p>
          <a:p>
            <a:pPr>
              <a:defRPr sz="2300"/>
            </a:pPr>
            <a:r>
              <a:t>Madách Imre lírai költeményeinek tervezett gyűjteményes kiadása elé írta ezt a művet. Bár a kötet sohasem jelent meg, de a vers fennmaradt</a:t>
            </a:r>
            <a:r>
              <a:rPr sz="2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p" bldLvl="1" animBg="1" rev="0" advAuto="0" spid="196" grpId="3"/>
      <p:bldP build="whole" bldLvl="1" animBg="1" rev="0" advAuto="0" spid="1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964" r="2807" b="1446"/>
          <a:stretch>
            <a:fillRect/>
          </a:stretch>
        </p:blipFill>
        <p:spPr>
          <a:xfrm>
            <a:off x="7232905" y="0"/>
            <a:ext cx="495909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>
            <p:ph type="body" sz="half" idx="1"/>
          </p:nvPr>
        </p:nvSpPr>
        <p:spPr>
          <a:xfrm>
            <a:off x="222848" y="1262126"/>
            <a:ext cx="5978072" cy="3866050"/>
          </a:xfrm>
          <a:prstGeom prst="rect">
            <a:avLst/>
          </a:prstGeom>
        </p:spPr>
        <p:txBody>
          <a:bodyPr anchor="ctr"/>
          <a:lstStyle/>
          <a:p>
            <a:pPr>
              <a:defRPr sz="2400"/>
            </a:pPr>
            <a:r>
              <a:t>A kötetzáró Útravaló verseimmel a búcsúzkodás tónusát veszi fel. </a:t>
            </a:r>
          </a:p>
          <a:p>
            <a:pPr>
              <a:defRPr sz="2400"/>
            </a:pPr>
            <a:r>
              <a:t>Életrajzi ihletettség jellemzi.</a:t>
            </a:r>
          </a:p>
          <a:p>
            <a:pPr>
              <a:defRPr sz="2400"/>
            </a:pPr>
            <a:r>
              <a:t>Létösszegző, életútösszegző versfajtának tartható, de nem pusztán az életútra tekint vissza, hanem sokkal inkább dominál az ars poetica.</a:t>
            </a:r>
          </a:p>
        </p:txBody>
      </p:sp>
      <p:pic>
        <p:nvPicPr>
          <p:cNvPr id="200" name="image6.jpg" descr="Képtalálat a következőre: „Madách imre”"/>
          <p:cNvPicPr>
            <a:picLocks noChangeAspect="1"/>
          </p:cNvPicPr>
          <p:nvPr/>
        </p:nvPicPr>
        <p:blipFill>
          <a:blip r:embed="rId3">
            <a:extLst/>
          </a:blip>
          <a:srcRect l="0" t="0" r="8537" b="0"/>
          <a:stretch>
            <a:fillRect/>
          </a:stretch>
        </p:blipFill>
        <p:spPr>
          <a:xfrm>
            <a:off x="7552945" y="643465"/>
            <a:ext cx="3995593" cy="5103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p" bldLvl="1" animBg="1" rev="0" advAuto="0" spid="19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964" r="2807" b="1446"/>
          <a:stretch>
            <a:fillRect/>
          </a:stretch>
        </p:blipFill>
        <p:spPr>
          <a:xfrm>
            <a:off x="7232905" y="0"/>
            <a:ext cx="4959095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6.jpg" descr="Képtalálat a következőre: „Madách imre”"/>
          <p:cNvPicPr>
            <a:picLocks noChangeAspect="1"/>
          </p:cNvPicPr>
          <p:nvPr/>
        </p:nvPicPr>
        <p:blipFill>
          <a:blip r:embed="rId3">
            <a:extLst/>
          </a:blip>
          <a:srcRect l="0" t="0" r="8537" b="0"/>
          <a:stretch>
            <a:fillRect/>
          </a:stretch>
        </p:blipFill>
        <p:spPr>
          <a:xfrm>
            <a:off x="7552945" y="643465"/>
            <a:ext cx="3995593" cy="510327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>
            <p:ph type="title"/>
          </p:nvPr>
        </p:nvSpPr>
        <p:spPr>
          <a:xfrm>
            <a:off x="913795" y="609600"/>
            <a:ext cx="5978072" cy="970450"/>
          </a:xfrm>
          <a:prstGeom prst="rect">
            <a:avLst/>
          </a:prstGeom>
        </p:spPr>
        <p:txBody>
          <a:bodyPr/>
          <a:lstStyle/>
          <a:p>
            <a:pPr defTabSz="374904">
              <a:defRPr sz="3280">
                <a:ln w="6404">
                  <a:solidFill>
                    <a:srgbClr val="404040">
                      <a:alpha val="10000"/>
                    </a:srgbClr>
                  </a:solidFill>
                </a:ln>
                <a:effectLst>
                  <a:outerShdw sx="100000" sy="100000" kx="0" ky="0" algn="b" rotWithShape="0" blurRad="10414" dist="20828" dir="14640000">
                    <a:srgbClr val="000000">
                      <a:alpha val="30000"/>
                    </a:srgbClr>
                  </a:outerShdw>
                </a:effectLst>
              </a:defRPr>
            </a:pPr>
          </a:p>
        </p:txBody>
      </p:sp>
      <p:sp>
        <p:nvSpPr>
          <p:cNvPr id="205" name="Shape 205"/>
          <p:cNvSpPr/>
          <p:nvPr>
            <p:ph type="body" sz="half" idx="1"/>
          </p:nvPr>
        </p:nvSpPr>
        <p:spPr>
          <a:xfrm>
            <a:off x="913795" y="1828800"/>
            <a:ext cx="5978072" cy="3866050"/>
          </a:xfrm>
          <a:prstGeom prst="rect">
            <a:avLst/>
          </a:prstGeom>
        </p:spPr>
        <p:txBody>
          <a:bodyPr anchor="ctr"/>
          <a:lstStyle/>
          <a:p>
            <a:pPr marL="0" indent="36900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t>,,Mert ha újat mondol, ér szívhez a dal,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179999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t>Csak hogyha azt, mi benne szúnyadoz,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179999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t>Életre költi, vágyainkkal átkat,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179999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t>Mosolyt a kedvnek, búnak könnyt ha hoz.”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179999">
              <a:lnSpc>
                <a:spcPct val="80000"/>
              </a:lnSpc>
              <a:spcBef>
                <a:spcPts val="400"/>
              </a:spcBef>
              <a:buSzTx/>
              <a:buNone/>
              <a:defRPr sz="2500"/>
            </a:pPr>
          </a:p>
          <a:p>
            <a:pPr marL="0" indent="36000">
              <a:lnSpc>
                <a:spcPct val="80000"/>
              </a:lnSpc>
              <a:spcBef>
                <a:spcPts val="500"/>
              </a:spcBef>
              <a:buSzTx/>
              <a:buNone/>
              <a:defRPr sz="2300">
                <a:effectLst/>
              </a:defRPr>
            </a:pPr>
            <a:r>
              <a:t>,,E dőre könyvből is csak úgy Iesz ének. –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179999">
              <a:lnSpc>
                <a:spcPct val="80000"/>
              </a:lnSpc>
              <a:spcBef>
                <a:spcPts val="500"/>
              </a:spcBef>
              <a:buSzTx/>
              <a:buNone/>
              <a:defRPr sz="2300">
                <a:effectLst/>
              </a:defRPr>
            </a:pPr>
            <a:r>
              <a:t>Vegyen hát minden ami illeti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179999">
              <a:lnSpc>
                <a:spcPct val="80000"/>
              </a:lnSpc>
              <a:spcBef>
                <a:spcPts val="500"/>
              </a:spcBef>
              <a:buSzTx/>
              <a:buNone/>
              <a:defRPr sz="2300">
                <a:effectLst/>
              </a:defRPr>
            </a:pPr>
            <a:r>
              <a:t>Borágot, rózsát vagy ciprust füzérnek,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179999">
              <a:lnSpc>
                <a:spcPct val="80000"/>
              </a:lnSpc>
              <a:spcBef>
                <a:spcPts val="500"/>
              </a:spcBef>
              <a:buSzTx/>
              <a:buNone/>
              <a:defRPr sz="2300">
                <a:effectLst/>
              </a:defRPr>
            </a:pPr>
            <a:r>
              <a:t>Vegyen ha szíve dallal van teli.</a:t>
            </a:r>
            <a:endParaRPr sz="1800">
              <a:ln w="9524"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  <p:bldP build="whole" bldLvl="1" animBg="1" rev="0" advAuto="0" spid="20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964" r="2807" b="1446"/>
          <a:stretch>
            <a:fillRect/>
          </a:stretch>
        </p:blipFill>
        <p:spPr>
          <a:xfrm>
            <a:off x="7232905" y="0"/>
            <a:ext cx="4959095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6.jpg" descr="Képtalálat a következőre: „Madách imre”"/>
          <p:cNvPicPr>
            <a:picLocks noChangeAspect="1"/>
          </p:cNvPicPr>
          <p:nvPr/>
        </p:nvPicPr>
        <p:blipFill>
          <a:blip r:embed="rId3">
            <a:extLst/>
          </a:blip>
          <a:srcRect l="0" t="0" r="8537" b="0"/>
          <a:stretch>
            <a:fillRect/>
          </a:stretch>
        </p:blipFill>
        <p:spPr>
          <a:xfrm>
            <a:off x="7552945" y="643465"/>
            <a:ext cx="3995593" cy="510327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>
            <p:ph type="title"/>
          </p:nvPr>
        </p:nvSpPr>
        <p:spPr>
          <a:xfrm>
            <a:off x="913795" y="609600"/>
            <a:ext cx="5978072" cy="970450"/>
          </a:xfrm>
          <a:prstGeom prst="rect">
            <a:avLst/>
          </a:prstGeom>
        </p:spPr>
        <p:txBody>
          <a:bodyPr/>
          <a:lstStyle/>
          <a:p>
            <a:pPr defTabSz="374904">
              <a:defRPr sz="3280">
                <a:ln w="6404">
                  <a:solidFill>
                    <a:srgbClr val="404040">
                      <a:alpha val="10000"/>
                    </a:srgbClr>
                  </a:solidFill>
                </a:ln>
                <a:effectLst>
                  <a:outerShdw sx="100000" sy="100000" kx="0" ky="0" algn="b" rotWithShape="0" blurRad="10414" dist="20828" dir="14640000">
                    <a:srgbClr val="000000">
                      <a:alpha val="30000"/>
                    </a:srgbClr>
                  </a:outerShdw>
                </a:effectLst>
              </a:defRPr>
            </a:pPr>
          </a:p>
        </p:txBody>
      </p:sp>
      <p:sp>
        <p:nvSpPr>
          <p:cNvPr id="210" name="Shape 210"/>
          <p:cNvSpPr/>
          <p:nvPr>
            <p:ph type="body" sz="half" idx="1"/>
          </p:nvPr>
        </p:nvSpPr>
        <p:spPr>
          <a:xfrm>
            <a:off x="913795" y="1495976"/>
            <a:ext cx="5978072" cy="3866050"/>
          </a:xfrm>
          <a:prstGeom prst="rect">
            <a:avLst/>
          </a:prstGeom>
        </p:spPr>
        <p:txBody>
          <a:bodyPr anchor="ctr"/>
          <a:lstStyle/>
          <a:p>
            <a:pPr>
              <a:defRPr sz="2300"/>
            </a:pPr>
            <a:r>
              <a:t>A versben Madách Imre életigazságot mond el az embereknek a 19. századról, erről a korról.</a:t>
            </a:r>
          </a:p>
          <a:p>
            <a:pPr>
              <a:defRPr sz="2300"/>
            </a:pPr>
            <a:r>
              <a:t>Az ember tragédiáját is összegzi, ugyanazokat az értékeket fogalmazza meg versében. </a:t>
            </a:r>
          </a:p>
          <a:p>
            <a:pPr>
              <a:defRPr sz="2300"/>
            </a:pPr>
            <a:r>
              <a:t>Időmértékes verselésű</a:t>
            </a:r>
          </a:p>
          <a:p>
            <a:pPr>
              <a:defRPr sz="2300"/>
            </a:pPr>
            <a:r>
              <a:t>Az értékszembesítő verstípusok közé tartozik.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  <p:bldP build="whole" bldLvl="1" animBg="1" rev="0" advAuto="0" spid="21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Pala">
  <a:themeElements>
    <a:clrScheme name="Pal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0000FF"/>
      </a:hlink>
      <a:folHlink>
        <a:srgbClr val="FF00FF"/>
      </a:folHlink>
    </a:clrScheme>
    <a:fontScheme name="Pala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la">
  <a:themeElements>
    <a:clrScheme name="Pal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0000FF"/>
      </a:hlink>
      <a:folHlink>
        <a:srgbClr val="FF00FF"/>
      </a:folHlink>
    </a:clrScheme>
    <a:fontScheme name="Pala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