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6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12700" cap="flat">
              <a:solidFill>
                <a:srgbClr val="006060"/>
              </a:solidFill>
              <a:prstDash val="solid"/>
              <a:round/>
            </a:ln>
          </a:top>
          <a:bottom>
            <a:ln w="127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rgbClr val="D4DAE0"/>
          </a:solidFill>
        </a:fill>
      </a:tcStyle>
    </a:wholeTbl>
    <a:band2H>
      <a:tcTxStyle b="def" i="def"/>
      <a:tcStyle>
        <a:tcBdr/>
        <a:fill>
          <a:solidFill>
            <a:srgbClr val="EBEDF0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12700" cap="flat">
              <a:solidFill>
                <a:srgbClr val="006060"/>
              </a:solidFill>
              <a:prstDash val="solid"/>
              <a:round/>
            </a:ln>
          </a:top>
          <a:bottom>
            <a:ln w="127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38100" cap="flat">
              <a:solidFill>
                <a:srgbClr val="006060"/>
              </a:solidFill>
              <a:prstDash val="solid"/>
              <a:round/>
            </a:ln>
          </a:top>
          <a:bottom>
            <a:ln w="127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12700" cap="flat">
              <a:solidFill>
                <a:srgbClr val="006060"/>
              </a:solidFill>
              <a:prstDash val="solid"/>
              <a:round/>
            </a:ln>
          </a:top>
          <a:bottom>
            <a:ln w="381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6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12700" cap="flat">
              <a:solidFill>
                <a:srgbClr val="006060"/>
              </a:solidFill>
              <a:prstDash val="solid"/>
              <a:round/>
            </a:ln>
          </a:top>
          <a:bottom>
            <a:ln w="127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rgbClr val="DDE0D3"/>
          </a:solidFill>
        </a:fill>
      </a:tcStyle>
    </a:wholeTbl>
    <a:band2H>
      <a:tcTxStyle b="def" i="def"/>
      <a:tcStyle>
        <a:tcBdr/>
        <a:fill>
          <a:solidFill>
            <a:srgbClr val="EFF0EA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12700" cap="flat">
              <a:solidFill>
                <a:srgbClr val="006060"/>
              </a:solidFill>
              <a:prstDash val="solid"/>
              <a:round/>
            </a:ln>
          </a:top>
          <a:bottom>
            <a:ln w="127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38100" cap="flat">
              <a:solidFill>
                <a:srgbClr val="006060"/>
              </a:solidFill>
              <a:prstDash val="solid"/>
              <a:round/>
            </a:ln>
          </a:top>
          <a:bottom>
            <a:ln w="127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12700" cap="flat">
              <a:solidFill>
                <a:srgbClr val="006060"/>
              </a:solidFill>
              <a:prstDash val="solid"/>
              <a:round/>
            </a:ln>
          </a:top>
          <a:bottom>
            <a:ln w="381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6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12700" cap="flat">
              <a:solidFill>
                <a:srgbClr val="006060"/>
              </a:solidFill>
              <a:prstDash val="solid"/>
              <a:round/>
            </a:ln>
          </a:top>
          <a:bottom>
            <a:ln w="127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rgbClr val="D8D6DD"/>
          </a:solidFill>
        </a:fill>
      </a:tcStyle>
    </a:wholeTbl>
    <a:band2H>
      <a:tcTxStyle b="def" i="def"/>
      <a:tcStyle>
        <a:tcBdr/>
        <a:fill>
          <a:solidFill>
            <a:srgbClr val="ECECEF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12700" cap="flat">
              <a:solidFill>
                <a:srgbClr val="006060"/>
              </a:solidFill>
              <a:prstDash val="solid"/>
              <a:round/>
            </a:ln>
          </a:top>
          <a:bottom>
            <a:ln w="127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38100" cap="flat">
              <a:solidFill>
                <a:srgbClr val="006060"/>
              </a:solidFill>
              <a:prstDash val="solid"/>
              <a:round/>
            </a:ln>
          </a:top>
          <a:bottom>
            <a:ln w="127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12700" cap="flat">
              <a:solidFill>
                <a:srgbClr val="006060"/>
              </a:solidFill>
              <a:prstDash val="solid"/>
              <a:round/>
            </a:ln>
          </a:top>
          <a:bottom>
            <a:ln w="381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006060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606060"/>
              </a:solidFill>
              <a:prstDash val="solid"/>
              <a:round/>
            </a:ln>
          </a:top>
          <a:bottom>
            <a:ln w="25400" cap="flat">
              <a:solidFill>
                <a:srgbClr val="60606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6060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round/>
            </a:ln>
          </a:top>
          <a:bottom>
            <a:ln w="25400" cap="flat">
              <a:solidFill>
                <a:srgbClr val="60606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6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12700" cap="flat">
              <a:solidFill>
                <a:srgbClr val="006060"/>
              </a:solidFill>
              <a:prstDash val="solid"/>
              <a:round/>
            </a:ln>
          </a:top>
          <a:bottom>
            <a:ln w="127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12700" cap="flat">
              <a:solidFill>
                <a:srgbClr val="006060"/>
              </a:solidFill>
              <a:prstDash val="solid"/>
              <a:round/>
            </a:ln>
          </a:top>
          <a:bottom>
            <a:ln w="127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rgbClr val="606060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38100" cap="flat">
              <a:solidFill>
                <a:srgbClr val="006060"/>
              </a:solidFill>
              <a:prstDash val="solid"/>
              <a:round/>
            </a:ln>
          </a:top>
          <a:bottom>
            <a:ln w="127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rgbClr val="606060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12700" cap="flat">
              <a:solidFill>
                <a:srgbClr val="006060"/>
              </a:solidFill>
              <a:prstDash val="solid"/>
              <a:round/>
            </a:ln>
          </a:top>
          <a:bottom>
            <a:ln w="381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rgbClr val="60606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606060"/>
      </a:tcTxStyle>
      <a:tcStyle>
        <a:tcBdr>
          <a:left>
            <a:ln w="12700" cap="flat">
              <a:solidFill>
                <a:srgbClr val="606060"/>
              </a:solidFill>
              <a:prstDash val="solid"/>
              <a:round/>
            </a:ln>
          </a:left>
          <a:right>
            <a:ln w="12700" cap="flat">
              <a:solidFill>
                <a:srgbClr val="606060"/>
              </a:solidFill>
              <a:prstDash val="solid"/>
              <a:round/>
            </a:ln>
          </a:right>
          <a:top>
            <a:ln w="12700" cap="flat">
              <a:solidFill>
                <a:srgbClr val="606060"/>
              </a:solidFill>
              <a:prstDash val="solid"/>
              <a:round/>
            </a:ln>
          </a:top>
          <a:bottom>
            <a:ln w="12700" cap="flat">
              <a:solidFill>
                <a:srgbClr val="606060"/>
              </a:solidFill>
              <a:prstDash val="solid"/>
              <a:round/>
            </a:ln>
          </a:bottom>
          <a:insideH>
            <a:ln w="12700" cap="flat">
              <a:solidFill>
                <a:srgbClr val="606060"/>
              </a:solidFill>
              <a:prstDash val="solid"/>
              <a:round/>
            </a:ln>
          </a:insideH>
          <a:insideV>
            <a:ln w="12700" cap="flat">
              <a:solidFill>
                <a:srgbClr val="606060"/>
              </a:solidFill>
              <a:prstDash val="solid"/>
              <a:round/>
            </a:ln>
          </a:insideV>
        </a:tcBdr>
        <a:fill>
          <a:solidFill>
            <a:srgbClr val="60606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606060"/>
      </a:tcTxStyle>
      <a:tcStyle>
        <a:tcBdr>
          <a:left>
            <a:ln w="12700" cap="flat">
              <a:solidFill>
                <a:srgbClr val="606060"/>
              </a:solidFill>
              <a:prstDash val="solid"/>
              <a:round/>
            </a:ln>
          </a:left>
          <a:right>
            <a:ln w="12700" cap="flat">
              <a:solidFill>
                <a:srgbClr val="606060"/>
              </a:solidFill>
              <a:prstDash val="solid"/>
              <a:round/>
            </a:ln>
          </a:right>
          <a:top>
            <a:ln w="12700" cap="flat">
              <a:solidFill>
                <a:srgbClr val="606060"/>
              </a:solidFill>
              <a:prstDash val="solid"/>
              <a:round/>
            </a:ln>
          </a:top>
          <a:bottom>
            <a:ln w="12700" cap="flat">
              <a:solidFill>
                <a:srgbClr val="606060"/>
              </a:solidFill>
              <a:prstDash val="solid"/>
              <a:round/>
            </a:ln>
          </a:bottom>
          <a:insideH>
            <a:ln w="12700" cap="flat">
              <a:solidFill>
                <a:srgbClr val="606060"/>
              </a:solidFill>
              <a:prstDash val="solid"/>
              <a:round/>
            </a:ln>
          </a:insideH>
          <a:insideV>
            <a:ln w="12700" cap="flat">
              <a:solidFill>
                <a:srgbClr val="606060"/>
              </a:solidFill>
              <a:prstDash val="solid"/>
              <a:round/>
            </a:ln>
          </a:insideV>
        </a:tcBdr>
        <a:fill>
          <a:solidFill>
            <a:srgbClr val="606060">
              <a:alpha val="2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606060"/>
      </a:tcTxStyle>
      <a:tcStyle>
        <a:tcBdr>
          <a:left>
            <a:ln w="12700" cap="flat">
              <a:solidFill>
                <a:srgbClr val="606060"/>
              </a:solidFill>
              <a:prstDash val="solid"/>
              <a:round/>
            </a:ln>
          </a:left>
          <a:right>
            <a:ln w="12700" cap="flat">
              <a:solidFill>
                <a:srgbClr val="606060"/>
              </a:solidFill>
              <a:prstDash val="solid"/>
              <a:round/>
            </a:ln>
          </a:right>
          <a:top>
            <a:ln w="50800" cap="flat">
              <a:solidFill>
                <a:srgbClr val="606060"/>
              </a:solidFill>
              <a:prstDash val="solid"/>
              <a:round/>
            </a:ln>
          </a:top>
          <a:bottom>
            <a:ln w="12700" cap="flat">
              <a:solidFill>
                <a:srgbClr val="606060"/>
              </a:solidFill>
              <a:prstDash val="solid"/>
              <a:round/>
            </a:ln>
          </a:bottom>
          <a:insideH>
            <a:ln w="12700" cap="flat">
              <a:solidFill>
                <a:srgbClr val="606060"/>
              </a:solidFill>
              <a:prstDash val="solid"/>
              <a:round/>
            </a:ln>
          </a:insideH>
          <a:insideV>
            <a:ln w="12700" cap="flat">
              <a:solidFill>
                <a:srgbClr val="60606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606060"/>
      </a:tcTxStyle>
      <a:tcStyle>
        <a:tcBdr>
          <a:left>
            <a:ln w="12700" cap="flat">
              <a:solidFill>
                <a:srgbClr val="606060"/>
              </a:solidFill>
              <a:prstDash val="solid"/>
              <a:round/>
            </a:ln>
          </a:left>
          <a:right>
            <a:ln w="12700" cap="flat">
              <a:solidFill>
                <a:srgbClr val="606060"/>
              </a:solidFill>
              <a:prstDash val="solid"/>
              <a:round/>
            </a:ln>
          </a:right>
          <a:top>
            <a:ln w="12700" cap="flat">
              <a:solidFill>
                <a:srgbClr val="606060"/>
              </a:solidFill>
              <a:prstDash val="solid"/>
              <a:round/>
            </a:ln>
          </a:top>
          <a:bottom>
            <a:ln w="25400" cap="flat">
              <a:solidFill>
                <a:srgbClr val="606060"/>
              </a:solidFill>
              <a:prstDash val="solid"/>
              <a:round/>
            </a:ln>
          </a:bottom>
          <a:insideH>
            <a:ln w="12700" cap="flat">
              <a:solidFill>
                <a:srgbClr val="606060"/>
              </a:solidFill>
              <a:prstDash val="solid"/>
              <a:round/>
            </a:ln>
          </a:insideH>
          <a:insideV>
            <a:ln w="12700" cap="flat">
              <a:solidFill>
                <a:srgbClr val="60606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Cím és feli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51816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" name="Shape 14"/>
          <p:cNvSpPr/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pPr/>
            <a:r>
              <a:t>Címszöveg</a:t>
            </a:r>
          </a:p>
        </p:txBody>
      </p:sp>
      <p:sp>
        <p:nvSpPr>
          <p:cNvPr id="15" name="Shape 15"/>
          <p:cNvSpPr/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xfrm>
            <a:off x="12132284" y="8763000"/>
            <a:ext cx="386335" cy="4191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déz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body" sz="quarter" idx="1"/>
          </p:nvPr>
        </p:nvSpPr>
        <p:spPr>
          <a:xfrm>
            <a:off x="508000" y="5918200"/>
            <a:ext cx="11988800" cy="6223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i="1" sz="3000">
                <a:solidFill>
                  <a:srgbClr val="9D9D9D"/>
                </a:solidFill>
              </a:defRPr>
            </a:lvl1pPr>
            <a:lvl2pPr marL="788894" indent="-369794" algn="ctr">
              <a:lnSpc>
                <a:spcPct val="140000"/>
              </a:lnSpc>
              <a:spcBef>
                <a:spcPts val="0"/>
              </a:spcBef>
              <a:buBlip>
                <a:blip r:embed="rId2"/>
              </a:buBlip>
              <a:defRPr i="1" sz="3000">
                <a:solidFill>
                  <a:srgbClr val="9D9D9D"/>
                </a:solidFill>
              </a:defRPr>
            </a:lvl2pPr>
            <a:lvl3pPr marL="1207994" indent="-369794" algn="ctr">
              <a:lnSpc>
                <a:spcPct val="140000"/>
              </a:lnSpc>
              <a:spcBef>
                <a:spcPts val="0"/>
              </a:spcBef>
              <a:buBlip>
                <a:blip r:embed="rId2"/>
              </a:buBlip>
              <a:defRPr i="1" sz="3000">
                <a:solidFill>
                  <a:srgbClr val="9D9D9D"/>
                </a:solidFill>
              </a:defRPr>
            </a:lvl3pPr>
            <a:lvl4pPr marL="1627094" indent="-369794" algn="ctr">
              <a:lnSpc>
                <a:spcPct val="140000"/>
              </a:lnSpc>
              <a:spcBef>
                <a:spcPts val="0"/>
              </a:spcBef>
              <a:buBlip>
                <a:blip r:embed="rId2"/>
              </a:buBlip>
              <a:defRPr i="1" sz="3000">
                <a:solidFill>
                  <a:srgbClr val="9D9D9D"/>
                </a:solidFill>
              </a:defRPr>
            </a:lvl4pPr>
            <a:lvl5pPr marL="2046194" indent="-369794" algn="ctr">
              <a:lnSpc>
                <a:spcPct val="140000"/>
              </a:lnSpc>
              <a:spcBef>
                <a:spcPts val="0"/>
              </a:spcBef>
              <a:buBlip>
                <a:blip r:embed="rId2"/>
              </a:buBlip>
              <a:defRPr i="1" sz="3000">
                <a:solidFill>
                  <a:srgbClr val="9D9D9D"/>
                </a:solidFill>
              </a:defRPr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06" name="Shape 106"/>
          <p:cNvSpPr/>
          <p:nvPr>
            <p:ph type="body" sz="quarter" idx="13"/>
          </p:nvPr>
        </p:nvSpPr>
        <p:spPr>
          <a:xfrm>
            <a:off x="1270000" y="4248148"/>
            <a:ext cx="10464800" cy="723902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/>
            </a:pPr>
          </a:p>
        </p:txBody>
      </p:sp>
      <p:sp>
        <p:nvSpPr>
          <p:cNvPr id="107" name="Shape 10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ény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Shape 1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énykép - vízszin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pic" idx="13"/>
          </p:nvPr>
        </p:nvSpPr>
        <p:spPr>
          <a:xfrm>
            <a:off x="622300" y="1181100"/>
            <a:ext cx="11760200" cy="567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pPr/>
            <a:r>
              <a:t>Címszöveg</a:t>
            </a:r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ím – középre igazít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pPr/>
            <a:r>
              <a:t>Címszöveg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ó - függőle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pic" sz="half" idx="13"/>
          </p:nvPr>
        </p:nvSpPr>
        <p:spPr>
          <a:xfrm>
            <a:off x="6805518" y="981848"/>
            <a:ext cx="5575302" cy="75311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2" name="Shape 42"/>
          <p:cNvSpPr/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pPr/>
            <a:r>
              <a:t>Címszöveg</a:t>
            </a:r>
          </a:p>
        </p:txBody>
      </p:sp>
      <p:sp>
        <p:nvSpPr>
          <p:cNvPr id="43" name="Shape 43"/>
          <p:cNvSpPr/>
          <p:nvPr>
            <p:ph type="body" sz="quarter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4" name="Shape 4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ím - felü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507999" y="2578100"/>
            <a:ext cx="1199729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2" name="Shape 52"/>
          <p:cNvSpPr/>
          <p:nvPr/>
        </p:nvSpPr>
        <p:spPr>
          <a:xfrm flipV="1">
            <a:off x="508000" y="9245596"/>
            <a:ext cx="11988800" cy="4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3" name="Shape 53"/>
          <p:cNvSpPr/>
          <p:nvPr/>
        </p:nvSpPr>
        <p:spPr>
          <a:xfrm flipV="1">
            <a:off x="508000" y="507999"/>
            <a:ext cx="11988800" cy="2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4" name="Shape 54"/>
          <p:cNvSpPr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</p:spPr>
        <p:txBody>
          <a:bodyPr/>
          <a:lstStyle/>
          <a:p>
            <a:pPr/>
            <a:r>
              <a:t>Címszöveg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ím és listaje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3" name="Shape 63"/>
          <p:cNvSpPr/>
          <p:nvPr/>
        </p:nvSpPr>
        <p:spPr>
          <a:xfrm flipV="1">
            <a:off x="508000" y="9245596"/>
            <a:ext cx="11988800" cy="4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4" name="Shape 64"/>
          <p:cNvSpPr/>
          <p:nvPr/>
        </p:nvSpPr>
        <p:spPr>
          <a:xfrm flipV="1">
            <a:off x="508000" y="507999"/>
            <a:ext cx="11988800" cy="2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5" name="Shape 65"/>
          <p:cNvSpPr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</p:spPr>
        <p:txBody>
          <a:bodyPr/>
          <a:lstStyle/>
          <a:p>
            <a:pPr/>
            <a:r>
              <a:t>Címszöveg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7" name="Shape 6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ím, listajelek és fény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5" name="Shape 75"/>
          <p:cNvSpPr/>
          <p:nvPr/>
        </p:nvSpPr>
        <p:spPr>
          <a:xfrm flipV="1">
            <a:off x="508000" y="9245596"/>
            <a:ext cx="11988800" cy="4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6" name="Shape 76"/>
          <p:cNvSpPr/>
          <p:nvPr/>
        </p:nvSpPr>
        <p:spPr>
          <a:xfrm flipV="1">
            <a:off x="508000" y="507999"/>
            <a:ext cx="11988800" cy="2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7" name="Shape 77"/>
          <p:cNvSpPr/>
          <p:nvPr>
            <p:ph type="pic" sz="half" idx="13"/>
          </p:nvPr>
        </p:nvSpPr>
        <p:spPr>
          <a:xfrm>
            <a:off x="620618" y="2994798"/>
            <a:ext cx="5524503" cy="55245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8" name="Shape 78"/>
          <p:cNvSpPr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</p:spPr>
        <p:txBody>
          <a:bodyPr/>
          <a:lstStyle/>
          <a:p>
            <a:pPr/>
            <a:r>
              <a:t>Címszöveg</a:t>
            </a:r>
          </a:p>
        </p:txBody>
      </p:sp>
      <p:sp>
        <p:nvSpPr>
          <p:cNvPr id="79" name="Shape 79"/>
          <p:cNvSpPr/>
          <p:nvPr>
            <p:ph type="body" sz="half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istaje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88" name="Shape 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énykép - hár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pic" sz="quarter" idx="13"/>
          </p:nvPr>
        </p:nvSpPr>
        <p:spPr>
          <a:xfrm>
            <a:off x="6654800" y="977900"/>
            <a:ext cx="5727700" cy="3606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hape 96"/>
          <p:cNvSpPr/>
          <p:nvPr>
            <p:ph type="pic" sz="quarter" idx="14"/>
          </p:nvPr>
        </p:nvSpPr>
        <p:spPr>
          <a:xfrm>
            <a:off x="6654800" y="5003800"/>
            <a:ext cx="5727700" cy="364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7" name="Shape 97"/>
          <p:cNvSpPr/>
          <p:nvPr>
            <p:ph type="pic" sz="half" idx="15"/>
          </p:nvPr>
        </p:nvSpPr>
        <p:spPr>
          <a:xfrm>
            <a:off x="620618" y="975498"/>
            <a:ext cx="5575303" cy="76708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508000" y="9245596"/>
            <a:ext cx="11988800" cy="4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" name="Shape 3"/>
          <p:cNvSpPr/>
          <p:nvPr/>
        </p:nvSpPr>
        <p:spPr>
          <a:xfrm flipV="1">
            <a:off x="508000" y="507999"/>
            <a:ext cx="11988800" cy="2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Címszöveg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12144984" y="8763000"/>
            <a:ext cx="386335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382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2573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6764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0955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5146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29337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3528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37719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jpeg"/><Relationship Id="rId4" Type="http://schemas.openxmlformats.org/officeDocument/2006/relationships/image" Target="../media/image8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jpeg"/><Relationship Id="rId4" Type="http://schemas.openxmlformats.org/officeDocument/2006/relationships/image" Target="../media/image10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Paulay Ede Tragédiája</a:t>
            </a:r>
          </a:p>
        </p:txBody>
      </p:sp>
      <p:sp>
        <p:nvSpPr>
          <p:cNvPr id="132" name="Shape 132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Bemutató: Budapest; Nemzeti Színház, 1883. szeptember 21.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1"/>
      <p:bldP build="whole" bldLvl="1" animBg="1" rev="0" advAuto="0" spid="13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 rendezőről</a:t>
            </a:r>
          </a:p>
        </p:txBody>
      </p:sp>
      <p:sp>
        <p:nvSpPr>
          <p:cNvPr id="135" name="Shape 135"/>
          <p:cNvSpPr/>
          <p:nvPr>
            <p:ph type="body" sz="half" idx="1"/>
          </p:nvPr>
        </p:nvSpPr>
        <p:spPr>
          <a:xfrm>
            <a:off x="5604171" y="2908300"/>
            <a:ext cx="6841829" cy="5524500"/>
          </a:xfrm>
          <a:prstGeom prst="rect">
            <a:avLst/>
          </a:prstGeom>
        </p:spPr>
        <p:txBody>
          <a:bodyPr/>
          <a:lstStyle/>
          <a:p>
            <a:pPr marL="150136" indent="-150136" defTabSz="397763">
              <a:lnSpc>
                <a:spcPct val="150000"/>
              </a:lnSpc>
              <a:spcBef>
                <a:spcPts val="0"/>
              </a:spcBef>
              <a:buClr>
                <a:srgbClr val="BEBEBE"/>
              </a:buClr>
              <a:buSzPct val="125000"/>
              <a:buChar char="•"/>
              <a:defRPr cap="small" sz="1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Paulay Ede</a:t>
            </a:r>
            <a:r>
              <a:rPr cap="none"/>
              <a:t> 1836. március 12-én született Tokajban.</a:t>
            </a:r>
          </a:p>
          <a:p>
            <a:pPr marL="150136" indent="-150136" defTabSz="397763">
              <a:lnSpc>
                <a:spcPct val="150000"/>
              </a:lnSpc>
              <a:spcBef>
                <a:spcPts val="0"/>
              </a:spcBef>
              <a:buClr>
                <a:srgbClr val="BEBEBE"/>
              </a:buClr>
              <a:buSzPct val="125000"/>
              <a:buChar char="•"/>
              <a:defRPr sz="1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Életét a színészetnek szentelnte, fiatalon több színész-társulatban is játszott (pl. Havi-Hegedüs társulat, Láng Boldizsár által vezetett társulat, Latabár Endre társulat, Follinus János-féle tásulat)</a:t>
            </a:r>
          </a:p>
          <a:p>
            <a:pPr marL="150136" indent="-150136" defTabSz="397763">
              <a:lnSpc>
                <a:spcPct val="150000"/>
              </a:lnSpc>
              <a:spcBef>
                <a:spcPts val="0"/>
              </a:spcBef>
              <a:buClr>
                <a:srgbClr val="BEBEBE"/>
              </a:buClr>
              <a:buSzPct val="125000"/>
              <a:buChar char="•"/>
              <a:defRPr sz="1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1863-tól a Nemzeti Színházban játszott, nagyobb szerepei a Hamletben, Bánk bánban, Seneterre marquisban és a Rang és módban voltak. </a:t>
            </a:r>
          </a:p>
          <a:p>
            <a:pPr marL="150136" indent="-150136" defTabSz="397763">
              <a:lnSpc>
                <a:spcPct val="150000"/>
              </a:lnSpc>
              <a:spcBef>
                <a:spcPts val="0"/>
              </a:spcBef>
              <a:buClr>
                <a:srgbClr val="BEBEBE"/>
              </a:buClr>
              <a:buSzPct val="125000"/>
              <a:buChar char="•"/>
              <a:defRPr sz="1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Paulay tagja a Kisfaludy társaságnak, a Drámabíráló Bizottságnak és a Nemzeti Színház főigazgatója volt. </a:t>
            </a:r>
          </a:p>
          <a:p>
            <a:pPr marL="150136" indent="-150136" defTabSz="397763">
              <a:lnSpc>
                <a:spcPct val="150000"/>
              </a:lnSpc>
              <a:spcBef>
                <a:spcPts val="0"/>
              </a:spcBef>
              <a:buClr>
                <a:srgbClr val="BEBEBE"/>
              </a:buClr>
              <a:buSzPct val="125000"/>
              <a:buChar char="•"/>
              <a:defRPr sz="1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Műveket írt, illetve fordított: köztük több vígjátékot, életrajzot és felvonást (pl. Figaro házassága 5. felvonás).</a:t>
            </a:r>
          </a:p>
          <a:p>
            <a:pPr marL="150136" indent="-150136" defTabSz="397763">
              <a:lnSpc>
                <a:spcPct val="150000"/>
              </a:lnSpc>
              <a:spcBef>
                <a:spcPts val="0"/>
              </a:spcBef>
              <a:buClr>
                <a:srgbClr val="BEBEBE"/>
              </a:buClr>
              <a:buSzPct val="125000"/>
              <a:buChar char="•"/>
              <a:defRPr sz="1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Élete legjelentőseb művének Madách: Az ember tragédiája című színházi átdolgozást tartják, ami a tragédia első előadása is volt. </a:t>
            </a:r>
          </a:p>
          <a:p>
            <a:pPr marL="150136" indent="-150136" defTabSz="397763">
              <a:lnSpc>
                <a:spcPct val="150000"/>
              </a:lnSpc>
              <a:spcBef>
                <a:spcPts val="0"/>
              </a:spcBef>
              <a:buClr>
                <a:srgbClr val="BEBEBE"/>
              </a:buClr>
              <a:buSzPct val="125000"/>
              <a:buChar char="•"/>
              <a:defRPr sz="1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Budapesten hunyt el, 1894. márciusában.</a:t>
            </a:r>
          </a:p>
        </p:txBody>
      </p:sp>
      <p:pic>
        <p:nvPicPr>
          <p:cNvPr id="136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7199" y="2908300"/>
            <a:ext cx="4219501" cy="552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99280" y="537103"/>
            <a:ext cx="3162177" cy="20245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1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1" dur="1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nodeType="with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4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8" dur="1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3" dur="1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8" dur="1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3" dur="10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8" dur="1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53" dur="10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3"/>
      <p:bldP build="whole" bldLvl="1" animBg="1" rev="0" advAuto="0" spid="137" grpId="2"/>
      <p:bldP build="whole" bldLvl="1" animBg="1" rev="0" advAuto="0" spid="134" grpId="1"/>
      <p:bldP build="p" bldLvl="5" animBg="1" rev="0" advAuto="0" spid="135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 tragédia Ádámja</a:t>
            </a:r>
          </a:p>
        </p:txBody>
      </p:sp>
      <p:sp>
        <p:nvSpPr>
          <p:cNvPr id="140" name="Shape 140"/>
          <p:cNvSpPr/>
          <p:nvPr>
            <p:ph type="body" sz="half" idx="1"/>
          </p:nvPr>
        </p:nvSpPr>
        <p:spPr>
          <a:xfrm>
            <a:off x="5904210" y="2971800"/>
            <a:ext cx="6605290" cy="5524500"/>
          </a:xfrm>
          <a:prstGeom prst="rect">
            <a:avLst/>
          </a:prstGeom>
        </p:spPr>
        <p:txBody>
          <a:bodyPr/>
          <a:lstStyle/>
          <a:p>
            <a:pPr marL="241597" indent="-241597" defTabSz="572516">
              <a:lnSpc>
                <a:spcPct val="150000"/>
              </a:lnSpc>
              <a:spcBef>
                <a:spcPts val="3100"/>
              </a:spcBef>
              <a:buClr>
                <a:srgbClr val="BEBEBE"/>
              </a:buClr>
              <a:buSzPct val="125000"/>
              <a:buChar char="•"/>
              <a:defRPr cap="small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Nagy Imre</a:t>
            </a:r>
            <a:r>
              <a:rPr cap="none"/>
              <a:t> 1849. november 1-én született Budapesten. </a:t>
            </a:r>
          </a:p>
          <a:p>
            <a:pPr marL="241597" indent="-241597" defTabSz="572516">
              <a:lnSpc>
                <a:spcPct val="150000"/>
              </a:lnSpc>
              <a:spcBef>
                <a:spcPts val="0"/>
              </a:spcBef>
              <a:buClr>
                <a:srgbClr val="BEBEBE"/>
              </a:buClr>
              <a:buSzPct val="125000"/>
              <a:buChar char="•"/>
              <a:defRPr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Példaképének keresztapját, Kossuth Lajost tartotta. </a:t>
            </a:r>
          </a:p>
          <a:p>
            <a:pPr marL="241597" indent="-241597" defTabSz="572516">
              <a:lnSpc>
                <a:spcPct val="150000"/>
              </a:lnSpc>
              <a:spcBef>
                <a:spcPts val="0"/>
              </a:spcBef>
              <a:buClr>
                <a:srgbClr val="BEBEBE"/>
              </a:buClr>
              <a:buSzPct val="125000"/>
              <a:buChar char="•"/>
              <a:defRPr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Első színészi fellépése Szabadkán volt, majd 1865-től Debrecenben játszott. </a:t>
            </a:r>
          </a:p>
          <a:p>
            <a:pPr marL="241597" indent="-241597" defTabSz="572516">
              <a:lnSpc>
                <a:spcPct val="150000"/>
              </a:lnSpc>
              <a:spcBef>
                <a:spcPts val="0"/>
              </a:spcBef>
              <a:buClr>
                <a:srgbClr val="BEBEBE"/>
              </a:buClr>
              <a:buSzPct val="125000"/>
              <a:buChar char="•"/>
              <a:defRPr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1870-ben a Nemzeti Színház tagja lett, itt első szerepe Álmos volt, a Könyves Kálmán című drámában. Később többnyire főszereplőként jelent meg a darabokban. </a:t>
            </a:r>
          </a:p>
          <a:p>
            <a:pPr marL="241597" indent="-241597" defTabSz="572516">
              <a:lnSpc>
                <a:spcPct val="150000"/>
              </a:lnSpc>
              <a:spcBef>
                <a:spcPts val="0"/>
              </a:spcBef>
              <a:buClr>
                <a:srgbClr val="BEBEBE"/>
              </a:buClr>
              <a:buSzPct val="125000"/>
              <a:buChar char="•"/>
              <a:defRPr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Főbb szerepei pl. Jókai Mór: Aranyember című művében Tímár Mihály, vagy Goethe: Faustjában ő játszotta magát Faustot. </a:t>
            </a:r>
          </a:p>
          <a:p>
            <a:pPr marL="241597" indent="-241597" defTabSz="572516">
              <a:lnSpc>
                <a:spcPct val="150000"/>
              </a:lnSpc>
              <a:spcBef>
                <a:spcPts val="0"/>
              </a:spcBef>
              <a:buClr>
                <a:srgbClr val="BEBEBE"/>
              </a:buClr>
              <a:buSzPct val="125000"/>
              <a:buChar char="•"/>
              <a:defRPr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1890-től a Színakadémia tanáraként is dolgozott. </a:t>
            </a:r>
          </a:p>
          <a:p>
            <a:pPr marL="241597" indent="-241597" defTabSz="572516">
              <a:lnSpc>
                <a:spcPct val="150000"/>
              </a:lnSpc>
              <a:spcBef>
                <a:spcPts val="0"/>
              </a:spcBef>
              <a:buClr>
                <a:srgbClr val="BEBEBE"/>
              </a:buClr>
              <a:buSzPct val="125000"/>
              <a:buChar char="•"/>
              <a:defRPr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1893. szeptember 5-én öngyilkosságot követett el, 43 éves volt.</a:t>
            </a:r>
          </a:p>
        </p:txBody>
      </p:sp>
      <p:pic>
        <p:nvPicPr>
          <p:cNvPr id="141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7553" y="2667000"/>
            <a:ext cx="3641294" cy="58932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16707" y="533400"/>
            <a:ext cx="1322772" cy="203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1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1" dur="2500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nodeType="with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4" dur="2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8" dur="25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3" dur="25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8" dur="25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3" dur="250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8" dur="2500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53" dur="2500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1"/>
      <p:bldP build="p" bldLvl="5" animBg="1" rev="0" advAuto="0" spid="140" grpId="4"/>
      <p:bldP build="whole" bldLvl="1" animBg="1" rev="0" advAuto="0" spid="142" grpId="2"/>
      <p:bldP build="whole" bldLvl="1" animBg="1" rev="0" advAuto="0" spid="141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 tragédia Évája</a:t>
            </a:r>
          </a:p>
        </p:txBody>
      </p:sp>
      <p:sp>
        <p:nvSpPr>
          <p:cNvPr id="145" name="Shape 145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94638" indent="-294638" defTabSz="467359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  <a:defRPr cap="small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Jászai Mari </a:t>
            </a:r>
            <a:r>
              <a:rPr cap="none"/>
              <a:t>1850. február 24-én született Budapesten, születési neve Krippel Mária. </a:t>
            </a:r>
          </a:p>
          <a:p>
            <a:pPr marL="294638" indent="-294638" defTabSz="467359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  <a:def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Kisgyermekkorát rossz körülmények között élte, ötévesen már dolgozott, egyetlen kikapcsolódása az olvasás volt.</a:t>
            </a:r>
          </a:p>
          <a:p>
            <a:pPr marL="294638" indent="-294638" defTabSz="467359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  <a:def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Az első világháborúban ételt és szükséges állományt adott a harcoló katonáknak, ezt a szokását (adományozás formájában) felnőtt korában is folytatta. </a:t>
            </a:r>
          </a:p>
          <a:p>
            <a:pPr marL="294638" indent="-294638" defTabSz="467359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  <a:def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1866-tól színészkedett társulatoknál, majd Kolozsvárra szegődött. </a:t>
            </a:r>
          </a:p>
          <a:p>
            <a:pPr marL="294638" indent="-294638" defTabSz="467359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  <a:def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1872-ben lett tagja a Nemzeti Színháznak, első előadása a Bánk bán volt, amelyben Gertrudist alakította. </a:t>
            </a:r>
          </a:p>
          <a:p>
            <a:pPr marL="294638" indent="-294638" defTabSz="467359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  <a:def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Petőfi társaság tagjává 1908-ban választották.</a:t>
            </a:r>
          </a:p>
          <a:p>
            <a:pPr marL="294638" indent="-294638" defTabSz="467359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  <a:def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Utoljára 1925. december 3-án lépett színpadra Az</a:t>
            </a:r>
            <a:r>
              <a:rPr i="1"/>
              <a:t> </a:t>
            </a:r>
            <a:r>
              <a:t>aranyember című műben, mint Teréza mama. </a:t>
            </a:r>
          </a:p>
          <a:p>
            <a:pPr marL="294638" indent="-294638" defTabSz="467359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  <a:def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1926. október 5-én halt meg Budapesten és egy ország gyászolta őt. Saját készítettésű sírjába temették el.</a:t>
            </a:r>
          </a:p>
        </p:txBody>
      </p:sp>
      <p:pic>
        <p:nvPicPr>
          <p:cNvPr id="146" name="image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4500" y="3163172"/>
            <a:ext cx="3745651" cy="51417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6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73385" y="531123"/>
            <a:ext cx="1319687" cy="20365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1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1" dur="2500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nodeType="with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4" dur="2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8" dur="25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3" dur="25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8" dur="25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3" dur="2500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8" dur="2500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53" dur="2500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58" dur="2500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5" grpId="4"/>
      <p:bldP build="whole" bldLvl="1" animBg="1" rev="0" advAuto="0" spid="146" grpId="3"/>
      <p:bldP build="whole" bldLvl="1" animBg="1" rev="0" advAuto="0" spid="147" grpId="2"/>
      <p:bldP build="whole" bldLvl="1" animBg="1" rev="0" advAuto="0" spid="14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 tragédia Lucifere</a:t>
            </a:r>
          </a:p>
        </p:txBody>
      </p:sp>
      <p:sp>
        <p:nvSpPr>
          <p:cNvPr id="150" name="Shape 150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38835" indent="-338835" defTabSz="537462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  <a:defRPr cap="small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Gyenes László </a:t>
            </a:r>
            <a:r>
              <a:rPr cap="none"/>
              <a:t>1857. március 7-én született Monostorban. </a:t>
            </a:r>
          </a:p>
          <a:p>
            <a:pPr marL="338835" indent="-338835" defTabSz="537462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középiskolai tanulmányai után a Színakadémiát végezte el. Szerepléseinek nagy sikere miatt ösztöndíjat kapott, majd 1878-ban Párizsba utazott.</a:t>
            </a:r>
          </a:p>
          <a:p>
            <a:pPr marL="338835" indent="-338835" defTabSz="537462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Hazatérése után Kolozsvárott színészkedett, majd 1882-ben a Nemzeti Színház tagja lett.</a:t>
            </a:r>
          </a:p>
          <a:p>
            <a:pPr marL="338835" indent="-338835" defTabSz="537462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Elsősorban intrikus szerepeket formált meg. A sátáni természetet nagy drámai erővel tette hitelessé. </a:t>
            </a:r>
          </a:p>
          <a:p>
            <a:pPr marL="338835" indent="-338835" defTabSz="537462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Jelentősebb szerepei közül kiemelésre méltó a Bánk bán műben Biberách, és a Hamletben Tybalt alakítása.</a:t>
            </a:r>
          </a:p>
          <a:p>
            <a:pPr marL="338835" indent="-338835" defTabSz="537462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1920 és 1924 között drámai gyakorlatot és beszédet oktatott a Színiakadémián.</a:t>
            </a:r>
          </a:p>
          <a:p>
            <a:pPr marL="338835" indent="-338835" defTabSz="537462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1924. november 7-én tüdőbetegségben hunyt el. </a:t>
            </a:r>
          </a:p>
        </p:txBody>
      </p:sp>
      <p:pic>
        <p:nvPicPr>
          <p:cNvPr id="151" name="image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06550" y="2959132"/>
            <a:ext cx="3965146" cy="58736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8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2478" y="539750"/>
            <a:ext cx="1392623" cy="2019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1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1" dur="2500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nodeType="with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4" dur="2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8" dur="25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3" dur="25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8" dur="25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3" dur="25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8" dur="2500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53" dur="2500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1"/>
      <p:bldP build="p" bldLvl="5" animBg="1" rev="0" advAuto="0" spid="150" grpId="4"/>
      <p:bldP build="whole" bldLvl="1" animBg="1" rev="0" advAuto="0" spid="151" grpId="3"/>
      <p:bldP build="whole" bldLvl="1" animBg="1" rev="0" advAuto="0" spid="15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xfrm>
            <a:off x="635000" y="596900"/>
            <a:ext cx="11988800" cy="190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 tragédia premiere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xfrm>
            <a:off x="495298" y="2971800"/>
            <a:ext cx="12014203" cy="5524500"/>
          </a:xfrm>
          <a:prstGeom prst="rect">
            <a:avLst/>
          </a:prstGeom>
        </p:spPr>
        <p:txBody>
          <a:bodyPr numCol="2" spcCol="600709" anchor="t"/>
          <a:lstStyle/>
          <a:p>
            <a:pPr marL="368299" indent="-368299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  <a:def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bemutató helyszíne a Nemzeti Színház volt. </a:t>
            </a:r>
          </a:p>
          <a:p>
            <a:pPr marL="368299" indent="-368299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  <a:def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magyar színház épületét Pest vármegye alispánja, Földváry Gábor által határozott intézkedésének köszönhetően a Grassalkovich Antal által adományozott Kerepesi úti telken kezdték építeni 1835-ben, és 1837. augusztus 22-én nyitották meg Pesti Magyar Színház néven. </a:t>
            </a:r>
          </a:p>
          <a:p>
            <a:pPr marL="368299" indent="-368299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  <a:def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1840-ben a Pest vármegye által fenntartott színház országos intézmény lett, és Nemzeti Színház néven működött tovább. </a:t>
            </a:r>
          </a:p>
          <a:p>
            <a:pPr marL="368299" indent="-368299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  <a:def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1875-ben a színházépületet átalakították, és kibővítették.</a:t>
            </a:r>
          </a:p>
          <a:p>
            <a:pPr marL="368299" indent="-368299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  <a:def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Első előadása Madách Imre: Az ember tragédiája című mű volt 1883-ban. A darab szerzője nem élte meg a bemutatót, mivel 1864-ben szívelégedettlenségben elhunyt. </a:t>
            </a:r>
          </a:p>
          <a:p>
            <a:pPr marL="368299" indent="-368299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  <a:def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Az ember tragédiája egyáltalán nem a színpad számára írott drámai költemény, Paulay Ede igazgató dramaturg átdolgozásában emelkedik a magyar színház világának legjelentősebb művévé. </a:t>
            </a:r>
          </a:p>
          <a:p>
            <a:pPr marL="368299" indent="-368299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  <a:def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mű rendkívüli sikert ért el, Paulay haláláig 97 előadáson játszották.</a:t>
            </a:r>
          </a:p>
        </p:txBody>
      </p:sp>
      <p:pic>
        <p:nvPicPr>
          <p:cNvPr id="156" name="jaszai_mint_ev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8319" y="1971009"/>
            <a:ext cx="5918281" cy="7526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nagy-imre-ádám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92260" y="2000250"/>
            <a:ext cx="3764790" cy="73059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2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10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0" dur="10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5" dur="1000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0" dur="1000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5" dur="1000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1"/>
      <p:bldP build="p" bldLvl="5" animBg="1" rev="0" advAuto="0" spid="155" grpId="2"/>
      <p:bldP build="whole" bldLvl="1" animBg="1" rev="0" advAuto="0" spid="156" grpId="4"/>
      <p:bldP build="whole" bldLvl="1" animBg="1" rev="0" advAuto="0" spid="157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 tragédia utóélete</a:t>
            </a:r>
          </a:p>
        </p:txBody>
      </p:sp>
      <p:sp>
        <p:nvSpPr>
          <p:cNvPr id="160" name="Shape 160"/>
          <p:cNvSpPr/>
          <p:nvPr>
            <p:ph type="body" sz="half" idx="1"/>
          </p:nvPr>
        </p:nvSpPr>
        <p:spPr>
          <a:xfrm>
            <a:off x="933450" y="2990850"/>
            <a:ext cx="5727700" cy="5524500"/>
          </a:xfrm>
          <a:prstGeom prst="rect">
            <a:avLst/>
          </a:prstGeom>
        </p:spPr>
        <p:txBody>
          <a:bodyPr/>
          <a:lstStyle/>
          <a:p>
            <a:pPr marL="338835" indent="-338835" defTabSz="537462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Madách Imre: Az ember tragédiája című műve 1862. január 12-én jelent meg először a Kisfaludy Társaságban. </a:t>
            </a:r>
          </a:p>
          <a:p>
            <a:pPr marL="338835" indent="-338835" defTabSz="537462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Első színházi bemutatója 1883. szeptember 21-én volt a Nemzeti Színházban, Paulay Ede írta színpadra a művet. 1984-től a Magyar Írók Szövetsége áltat e nap évfordulóján tartjuk a magyar dráma napját. </a:t>
            </a:r>
          </a:p>
          <a:p>
            <a:pPr marL="338835" indent="-338835" defTabSz="537462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dráma 500. előadását Horváth Árpád, az ezrediket Major Tamás rendezte. A 2000. április 7-i előadást Iglódi István vitte színre. </a:t>
            </a:r>
          </a:p>
          <a:p>
            <a:pPr marL="338835" indent="-338835" defTabSz="537462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dráma minden egyes színpadi előadását nagy siker zárja, az idei évben táncelőadás is készül belőle. </a:t>
            </a:r>
          </a:p>
          <a:p>
            <a:pPr marL="338835" indent="-338835" defTabSz="537462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Az ember tragédiája a legtöbbször színpadra állított magyar drámák közé tartozik.</a:t>
            </a:r>
          </a:p>
        </p:txBody>
      </p:sp>
      <p:pic>
        <p:nvPicPr>
          <p:cNvPr id="161" name="image1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8391" y="2882900"/>
            <a:ext cx="3810002" cy="5740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2500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Class="entr" nodeType="with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2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4" dur="25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9" dur="25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4" dur="25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9" dur="2500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2"/>
      <p:bldP build="p" bldLvl="5" animBg="1" rev="0" advAuto="0" spid="160" grpId="3"/>
      <p:bldP build="whole" bldLvl="1" animBg="1" rev="0" advAuto="0" spid="15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500" y="749300"/>
            <a:ext cx="11760200" cy="78867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>
            <p:ph type="body" sz="quarter" idx="1"/>
          </p:nvPr>
        </p:nvSpPr>
        <p:spPr>
          <a:xfrm>
            <a:off x="508000" y="3835400"/>
            <a:ext cx="11988800" cy="53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–József Attila</a:t>
            </a:r>
          </a:p>
        </p:txBody>
      </p:sp>
      <p:sp>
        <p:nvSpPr>
          <p:cNvPr id="165" name="Shape 165"/>
          <p:cNvSpPr/>
          <p:nvPr>
            <p:ph type="body" idx="13"/>
          </p:nvPr>
        </p:nvSpPr>
        <p:spPr>
          <a:xfrm>
            <a:off x="1270000" y="1163616"/>
            <a:ext cx="10464800" cy="25241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„Van egy színház, végtelen és mibennünk lakik,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Világtalan angyalaink játszogatnak itt,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Nyugtalanok, szerepük egy megfojtott ima.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És a drama mindig csak tragédia.”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606060"/>
      </a:dk1>
      <a:lt1>
        <a:srgbClr val="FFFFFF"/>
      </a:lt1>
      <a:dk2>
        <a:srgbClr val="A7A7A7"/>
      </a:dk2>
      <a:lt2>
        <a:srgbClr val="535353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606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606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