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88" y="-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097" y="3721473"/>
            <a:ext cx="682752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2016.03.31.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</p:spPr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86528" y="1417320"/>
            <a:ext cx="682752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7319512" y="0"/>
            <a:ext cx="4525024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4DDAE5B-B07C-441A-8026-C23A427A74DC}" type="datetime1">
              <a:rPr lang="en-US" smtClean="0"/>
              <a:pPr/>
              <a:t>2016.03.31.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991099" y="1400175"/>
            <a:ext cx="682752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45720" y="136642"/>
            <a:ext cx="4434865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78401" y="2895600"/>
            <a:ext cx="6839391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0" y="1298449"/>
            <a:ext cx="566420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54420" y="1298449"/>
            <a:ext cx="566420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377952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5034580" y="533400"/>
            <a:ext cx="6751021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99" y="1539240"/>
            <a:ext cx="377952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600" y="0"/>
            <a:ext cx="764540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68299" y="228600"/>
            <a:ext cx="377952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65760" y="1536192"/>
            <a:ext cx="377952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295401"/>
            <a:ext cx="1145540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6429375"/>
            <a:ext cx="2844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AAFC106D-3889-43F7-8FB5-1EE0FA607999}" type="datetimeFigureOut">
              <a:rPr lang="hu-HU" smtClean="0"/>
              <a:t>2016.03.31.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1099" y="6429375"/>
            <a:ext cx="5448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E89F06-B323-4167-848C-145872E3B2E9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2800" b="1" i="1" dirty="0" smtClean="0"/>
              <a:t>Készítette: A </a:t>
            </a:r>
            <a:r>
              <a:rPr lang="hu-HU" sz="2800" b="1" i="1" dirty="0" err="1" smtClean="0"/>
              <a:t>Szentivánéj</a:t>
            </a:r>
            <a:r>
              <a:rPr lang="hu-HU" sz="2800" b="1" i="1" dirty="0" smtClean="0"/>
              <a:t> Társulata csapat</a:t>
            </a:r>
          </a:p>
          <a:p>
            <a:pPr algn="ctr"/>
            <a:r>
              <a:rPr lang="hu-HU" sz="2100" dirty="0" smtClean="0"/>
              <a:t>Árkos Borbála</a:t>
            </a:r>
          </a:p>
          <a:p>
            <a:pPr algn="ctr"/>
            <a:r>
              <a:rPr lang="hu-HU" sz="2100" dirty="0" smtClean="0"/>
              <a:t>Csíki Kata</a:t>
            </a:r>
          </a:p>
          <a:p>
            <a:pPr algn="ctr"/>
            <a:r>
              <a:rPr lang="hu-HU" sz="2100" dirty="0" smtClean="0"/>
              <a:t>Mohácsi Orsolya</a:t>
            </a:r>
          </a:p>
          <a:p>
            <a:pPr algn="ctr"/>
            <a:r>
              <a:rPr lang="hu-HU" sz="2100" dirty="0" smtClean="0"/>
              <a:t>Rozgonyi Anna</a:t>
            </a:r>
            <a:endParaRPr lang="hu-HU" sz="21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8835" y="1066800"/>
            <a:ext cx="5280098" cy="1616532"/>
          </a:xfrm>
        </p:spPr>
        <p:txBody>
          <a:bodyPr>
            <a:noAutofit/>
          </a:bodyPr>
          <a:lstStyle/>
          <a:p>
            <a:r>
              <a:rPr lang="hu-HU" sz="4400" cap="none" dirty="0" smtClean="0">
                <a:solidFill>
                  <a:schemeClr val="tx1"/>
                </a:solidFill>
                <a:latin typeface="Apple Chancery"/>
                <a:cs typeface="Apple Chancery"/>
              </a:rPr>
              <a:t>Csongor és </a:t>
            </a:r>
            <a:r>
              <a:rPr lang="hu-HU" sz="4400" cap="none" dirty="0" smtClean="0">
                <a:solidFill>
                  <a:schemeClr val="tx1"/>
                </a:solidFill>
                <a:latin typeface="Apple Chancery"/>
                <a:cs typeface="Apple Chancery"/>
              </a:rPr>
              <a:t>Tünde /     A </a:t>
            </a:r>
            <a:r>
              <a:rPr lang="hu-HU" sz="4400" cap="none" dirty="0" smtClean="0">
                <a:solidFill>
                  <a:schemeClr val="tx1"/>
                </a:solidFill>
                <a:latin typeface="Apple Chancery"/>
                <a:cs typeface="Apple Chancery"/>
              </a:rPr>
              <a:t>varázsfuvola</a:t>
            </a:r>
            <a:endParaRPr lang="hu-HU" sz="4400" cap="none" dirty="0">
              <a:solidFill>
                <a:schemeClr val="tx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3869828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pple Chancery"/>
                <a:cs typeface="Apple Chancery"/>
              </a:rPr>
              <a:t>Csongor és Tünde</a:t>
            </a:r>
            <a:endParaRPr lang="hu-HU" dirty="0"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Vörösmarty Mihály-1830</a:t>
            </a:r>
          </a:p>
          <a:p>
            <a:r>
              <a:rPr lang="hu-HU" dirty="0" smtClean="0"/>
              <a:t>Drámai </a:t>
            </a:r>
            <a:r>
              <a:rPr lang="hu-HU" dirty="0" smtClean="0"/>
              <a:t>költemény</a:t>
            </a:r>
          </a:p>
          <a:p>
            <a:r>
              <a:rPr lang="hu-HU" b="1" i="1" dirty="0" smtClean="0"/>
              <a:t>Bánk</a:t>
            </a:r>
            <a:r>
              <a:rPr lang="hu-HU" dirty="0" smtClean="0"/>
              <a:t> </a:t>
            </a:r>
            <a:r>
              <a:rPr lang="hu-HU" b="1" i="1" dirty="0" smtClean="0"/>
              <a:t>Bán</a:t>
            </a:r>
            <a:r>
              <a:rPr lang="hu-HU" dirty="0" smtClean="0"/>
              <a:t>nal és </a:t>
            </a:r>
            <a:r>
              <a:rPr lang="hu-HU" b="1" i="1" dirty="0" smtClean="0"/>
              <a:t>Az ember tragédiájá</a:t>
            </a:r>
            <a:r>
              <a:rPr lang="hu-HU" dirty="0" smtClean="0"/>
              <a:t>val alkotja a klasszikus magyar triászt</a:t>
            </a:r>
            <a:endParaRPr lang="hu-HU" dirty="0" smtClean="0"/>
          </a:p>
          <a:p>
            <a:r>
              <a:rPr lang="hu-HU" dirty="0" smtClean="0"/>
              <a:t>Érdekesség: Tünde keresztnevet Vörösmarty alkotta meg a tündér szóból.</a:t>
            </a:r>
            <a:endParaRPr lang="hu-HU" dirty="0" smtClean="0"/>
          </a:p>
          <a:p>
            <a:r>
              <a:rPr lang="hu-HU" dirty="0" smtClean="0"/>
              <a:t>Forrás:</a:t>
            </a:r>
          </a:p>
          <a:p>
            <a:pPr lvl="2"/>
            <a:r>
              <a:rPr lang="hu-HU" dirty="0" err="1" smtClean="0"/>
              <a:t>Gergei</a:t>
            </a:r>
            <a:r>
              <a:rPr lang="hu-HU" dirty="0" smtClean="0"/>
              <a:t> Albert: História egy </a:t>
            </a:r>
            <a:r>
              <a:rPr lang="hu-HU" dirty="0" err="1" smtClean="0"/>
              <a:t>Árgirus</a:t>
            </a:r>
            <a:r>
              <a:rPr lang="hu-HU" dirty="0" smtClean="0"/>
              <a:t> nevű királyfiról és egy tündér szűzleányról, </a:t>
            </a:r>
          </a:p>
          <a:p>
            <a:pPr lvl="2"/>
            <a:r>
              <a:rPr lang="hu-HU" dirty="0" smtClean="0"/>
              <a:t>Shakespeare: Szentivánéji álom </a:t>
            </a:r>
          </a:p>
          <a:p>
            <a:pPr lvl="2"/>
            <a:r>
              <a:rPr lang="hu-HU" dirty="0" smtClean="0"/>
              <a:t>Goethe</a:t>
            </a:r>
            <a:r>
              <a:rPr lang="hu-HU" dirty="0"/>
              <a:t>: Faust </a:t>
            </a:r>
            <a:endParaRPr lang="hu-HU" dirty="0" smtClean="0"/>
          </a:p>
          <a:p>
            <a:pPr lvl="2"/>
            <a:r>
              <a:rPr lang="hu-HU" dirty="0" smtClean="0"/>
              <a:t>Calderón: Az élet álom </a:t>
            </a:r>
            <a:endParaRPr lang="hu-HU" dirty="0" smtClean="0"/>
          </a:p>
          <a:p>
            <a:pPr marL="914400" lvl="2" indent="0">
              <a:buNone/>
            </a:pP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90" y="3894667"/>
            <a:ext cx="4073312" cy="296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232" y="3776133"/>
            <a:ext cx="4526968" cy="323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79045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pple Chancery"/>
                <a:cs typeface="Apple Chancery"/>
              </a:rPr>
              <a:t>A varázsfuvola</a:t>
            </a:r>
            <a:endParaRPr lang="hu-HU" dirty="0"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Schikaneder-szöveg</a:t>
            </a:r>
          </a:p>
          <a:p>
            <a:r>
              <a:rPr lang="hu-HU" dirty="0" smtClean="0"/>
              <a:t>Mozart-zene-</a:t>
            </a:r>
            <a:r>
              <a:rPr lang="hu-HU" dirty="0" smtClean="0"/>
              <a:t>1791</a:t>
            </a:r>
          </a:p>
          <a:p>
            <a:r>
              <a:rPr lang="hu-HU" dirty="0" smtClean="0"/>
              <a:t>Mozart utolsó operája</a:t>
            </a:r>
            <a:endParaRPr lang="hu-HU" dirty="0" smtClean="0"/>
          </a:p>
          <a:p>
            <a:r>
              <a:rPr lang="hu-HU" dirty="0" smtClean="0"/>
              <a:t>Nagyopera</a:t>
            </a:r>
          </a:p>
          <a:p>
            <a:r>
              <a:rPr lang="hu-HU" dirty="0" smtClean="0"/>
              <a:t>Forrás: Lulu avagy a </a:t>
            </a:r>
            <a:r>
              <a:rPr lang="hu-HU" dirty="0" smtClean="0"/>
              <a:t>varázsfuvola</a:t>
            </a:r>
          </a:p>
          <a:p>
            <a:r>
              <a:rPr lang="hu-HU" dirty="0" smtClean="0"/>
              <a:t>Első magyar fordítása: Csokonai Vitéz Mihály: Boszorkánysíp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6269">
            <a:off x="8651334" y="302589"/>
            <a:ext cx="3238077" cy="323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48" y="3979331"/>
            <a:ext cx="4328160" cy="270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80934"/>
            <a:ext cx="3928534" cy="250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96361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pple Chancery"/>
                <a:cs typeface="Apple Chancery"/>
              </a:rPr>
              <a:t>Szereplők közti hasonlóság</a:t>
            </a:r>
            <a:endParaRPr lang="hu-HU" dirty="0"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 err="1" smtClean="0"/>
              <a:t>Tamino</a:t>
            </a:r>
            <a:r>
              <a:rPr lang="hu-HU" dirty="0" smtClean="0"/>
              <a:t> és </a:t>
            </a:r>
            <a:r>
              <a:rPr lang="hu-HU" dirty="0" err="1" smtClean="0"/>
              <a:t>Pamina-Csongor</a:t>
            </a:r>
            <a:r>
              <a:rPr lang="hu-HU" dirty="0" smtClean="0"/>
              <a:t> és </a:t>
            </a:r>
            <a:r>
              <a:rPr lang="hu-HU" dirty="0" smtClean="0"/>
              <a:t>Tünde</a:t>
            </a:r>
            <a:r>
              <a:rPr lang="hu-HU" dirty="0" smtClean="0"/>
              <a:t>-eszményi </a:t>
            </a:r>
            <a:r>
              <a:rPr lang="hu-HU" dirty="0" smtClean="0"/>
              <a:t>szerelem</a:t>
            </a:r>
            <a:endParaRPr lang="hu-HU" dirty="0" smtClean="0"/>
          </a:p>
          <a:p>
            <a:r>
              <a:rPr lang="hu-HU" dirty="0" smtClean="0"/>
              <a:t>Papageno és </a:t>
            </a:r>
            <a:r>
              <a:rPr lang="hu-HU" dirty="0" err="1" smtClean="0"/>
              <a:t>Papagena-Balga</a:t>
            </a:r>
            <a:r>
              <a:rPr lang="hu-HU" dirty="0" smtClean="0"/>
              <a:t> </a:t>
            </a:r>
            <a:r>
              <a:rPr lang="hu-HU" dirty="0" err="1" smtClean="0"/>
              <a:t>és</a:t>
            </a:r>
            <a:r>
              <a:rPr lang="hu-HU" dirty="0" smtClean="0"/>
              <a:t> Ilma-földi szerelem</a:t>
            </a:r>
          </a:p>
          <a:p>
            <a:r>
              <a:rPr lang="hu-HU" dirty="0" smtClean="0"/>
              <a:t>Éj </a:t>
            </a:r>
            <a:r>
              <a:rPr lang="hu-HU" dirty="0" err="1" smtClean="0"/>
              <a:t>királynője-Éj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866" y="2627308"/>
            <a:ext cx="3962400" cy="263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33" y="3616538"/>
            <a:ext cx="3687232" cy="258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4268674"/>
            <a:ext cx="3887788" cy="258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333" y="0"/>
            <a:ext cx="3132667" cy="2083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617" y="1930399"/>
            <a:ext cx="338185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5149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pple Chancery"/>
                <a:cs typeface="Apple Chancery"/>
              </a:rPr>
              <a:t>Párhuzam a történetben</a:t>
            </a:r>
            <a:endParaRPr lang="hu-HU" dirty="0">
              <a:latin typeface="Apple Chancery"/>
              <a:cs typeface="Apple Chancery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 smtClean="0"/>
              <a:t>Ahogy </a:t>
            </a:r>
            <a:r>
              <a:rPr lang="hu-HU" dirty="0" err="1"/>
              <a:t>T</a:t>
            </a:r>
            <a:r>
              <a:rPr lang="hu-HU" dirty="0" err="1" smtClean="0"/>
              <a:t>amino</a:t>
            </a:r>
            <a:r>
              <a:rPr lang="hu-HU" dirty="0" smtClean="0"/>
              <a:t> és </a:t>
            </a:r>
            <a:r>
              <a:rPr lang="hu-HU" dirty="0" err="1" smtClean="0"/>
              <a:t>Pamina</a:t>
            </a:r>
            <a:r>
              <a:rPr lang="hu-HU" dirty="0" smtClean="0"/>
              <a:t> vándorol a szerelmet keresve, úgy vándorol Csongor is Tünde után.</a:t>
            </a:r>
          </a:p>
          <a:p>
            <a:r>
              <a:rPr lang="hu-HU" dirty="0" smtClean="0"/>
              <a:t>Az utazás során mindkét történet szereplői egyre inkább megtisztulnak.</a:t>
            </a:r>
          </a:p>
          <a:p>
            <a:r>
              <a:rPr lang="hu-HU" dirty="0" smtClean="0"/>
              <a:t>Külsőségekben hasonló, de a Varázsfuvola magasztosabb, míg a Csongor és Tünde realisztikusabb.</a:t>
            </a:r>
          </a:p>
          <a:p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68" y="4334934"/>
            <a:ext cx="3973333" cy="25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58" y="2743200"/>
            <a:ext cx="1964642" cy="284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1" y="2982129"/>
            <a:ext cx="3505198" cy="250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334932"/>
            <a:ext cx="3784601" cy="252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39588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pple Chancery"/>
                <a:cs typeface="Apple Chancery"/>
              </a:rPr>
              <a:t>Korabeli fogadtatásuk:</a:t>
            </a:r>
            <a:endParaRPr lang="hu-HU" dirty="0">
              <a:latin typeface="Apple Chancery"/>
              <a:cs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6780107" cy="4949952"/>
          </a:xfrm>
        </p:spPr>
        <p:txBody>
          <a:bodyPr/>
          <a:lstStyle/>
          <a:p>
            <a:r>
              <a:rPr lang="hu-HU" dirty="0" smtClean="0"/>
              <a:t>A Varázsfuvolát kitörő lelkesedéssel fogadták, kb. egy év múlva már elő is adták a századik előadást</a:t>
            </a:r>
          </a:p>
          <a:p>
            <a:r>
              <a:rPr lang="hu-HU" dirty="0" smtClean="0"/>
              <a:t>A Csongor és Tünde, bár Vörösmarty színpadra szánta, nem igazán felelt meg a korabeli színdarabok szintjének</a:t>
            </a:r>
          </a:p>
          <a:p>
            <a:r>
              <a:rPr lang="hu-HU" dirty="0" smtClean="0"/>
              <a:t>A Csongor és Tünde első előadására csak 1879-ben került sor, 49 évvel később.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467" y="2771913"/>
            <a:ext cx="2819400" cy="4086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877733"/>
            <a:ext cx="2799322" cy="2980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41" y="0"/>
            <a:ext cx="2578359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3729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056" y="0"/>
            <a:ext cx="13299440" cy="7010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567" y="2861733"/>
            <a:ext cx="11455400" cy="922868"/>
          </a:xfrm>
        </p:spPr>
        <p:txBody>
          <a:bodyPr>
            <a:noAutofit/>
          </a:bodyPr>
          <a:lstStyle/>
          <a:p>
            <a:pPr algn="ctr"/>
            <a:r>
              <a:rPr lang="hu-HU" sz="6000" dirty="0" smtClean="0">
                <a:solidFill>
                  <a:schemeClr val="bg1">
                    <a:lumMod val="95000"/>
                  </a:schemeClr>
                </a:solidFill>
                <a:latin typeface="Apple Chancery"/>
                <a:cs typeface="Apple Chancery"/>
              </a:rPr>
              <a:t>Köszönjük a figyelmet!</a:t>
            </a:r>
            <a:endParaRPr lang="hu-HU" sz="6000" dirty="0">
              <a:solidFill>
                <a:schemeClr val="bg1">
                  <a:lumMod val="95000"/>
                </a:schemeClr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70491700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127</TotalTime>
  <Words>227</Words>
  <Application>Microsoft Macintosh PowerPoint</Application>
  <PresentationFormat>Custom</PresentationFormat>
  <Paragraphs>36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Soho</vt:lpstr>
      <vt:lpstr>Csongor és Tünde /     A varázsfuvola</vt:lpstr>
      <vt:lpstr>Csongor és Tünde</vt:lpstr>
      <vt:lpstr>A varázsfuvola</vt:lpstr>
      <vt:lpstr>Szereplők közti hasonlóság</vt:lpstr>
      <vt:lpstr>Párhuzam a történetben</vt:lpstr>
      <vt:lpstr>Korabeli fogadtatásuk:</vt:lpstr>
      <vt:lpstr>Köszönjük a figyelmet!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Csongor és Tünde/  A varázsfuvola</dc:title>
  <dc:creator>moni</dc:creator>
  <cp:lastModifiedBy>Szalay Csilla</cp:lastModifiedBy>
  <cp:revision>15</cp:revision>
  <dcterms:created xsi:type="dcterms:W3CDTF">2016-03-31T09:12:06Z</dcterms:created>
  <dcterms:modified xsi:type="dcterms:W3CDTF">2016-03-31T11:22:30Z</dcterms:modified>
</cp:coreProperties>
</file>