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7" d="100"/>
          <a:sy n="87" d="100"/>
        </p:scale>
        <p:origin x="22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11B9-AA53-41BF-8584-3EA20D7AB380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FC43-3988-453A-897B-F21987D7C7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889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11B9-AA53-41BF-8584-3EA20D7AB380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FC43-3988-453A-897B-F21987D7C7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395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11B9-AA53-41BF-8584-3EA20D7AB380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FC43-3988-453A-897B-F21987D7C7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108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11B9-AA53-41BF-8584-3EA20D7AB380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FC43-3988-453A-897B-F21987D7C7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151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11B9-AA53-41BF-8584-3EA20D7AB380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FC43-3988-453A-897B-F21987D7C7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26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11B9-AA53-41BF-8584-3EA20D7AB380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FC43-3988-453A-897B-F21987D7C7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1790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11B9-AA53-41BF-8584-3EA20D7AB380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FC43-3988-453A-897B-F21987D7C7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0119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11B9-AA53-41BF-8584-3EA20D7AB380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FC43-3988-453A-897B-F21987D7C7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0307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11B9-AA53-41BF-8584-3EA20D7AB380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FC43-3988-453A-897B-F21987D7C7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6475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11B9-AA53-41BF-8584-3EA20D7AB380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FC43-3988-453A-897B-F21987D7C7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0495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E11B9-AA53-41BF-8584-3EA20D7AB380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FC43-3988-453A-897B-F21987D7C7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6294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E11B9-AA53-41BF-8584-3EA20D7AB380}" type="datetimeFigureOut">
              <a:rPr lang="hu-HU" smtClean="0"/>
              <a:t>2018. 03. 11.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3FC43-3988-453A-897B-F21987D7C7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68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8000" b="1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Útravaló verseimmel</a:t>
            </a:r>
            <a:endParaRPr lang="hu-HU" sz="8000" b="1" i="1" dirty="0">
              <a:solidFill>
                <a:schemeClr val="accent4">
                  <a:lumMod val="40000"/>
                  <a:lumOff val="60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Gabriola" panose="04040605051002020D02" pitchFamily="82" charset="0"/>
              </a:rPr>
              <a:t>Versterv</a:t>
            </a:r>
            <a:endParaRPr lang="hu-HU" sz="3600" b="1" dirty="0">
              <a:solidFill>
                <a:schemeClr val="accent4">
                  <a:lumMod val="40000"/>
                  <a:lumOff val="60000"/>
                </a:schemeClr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06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 vers témája</a:t>
            </a:r>
            <a:endParaRPr lang="hu-HU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hu-HU" sz="36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Az életben ért örömök, csalódások s érzelmek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hu-HU" sz="36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Az út melyen Madách járt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hu-HU" sz="36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A művei elemzése s egy afféle útmutató hozzájuk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hu-HU" sz="36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Művei s olvasói értékelése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hu-HU" sz="36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Az ember tragédiájának összegzése</a:t>
            </a:r>
            <a:endParaRPr lang="hu-HU" sz="3600" i="1" dirty="0">
              <a:solidFill>
                <a:schemeClr val="accent4">
                  <a:lumMod val="40000"/>
                  <a:lumOff val="60000"/>
                </a:schemeClr>
              </a:solidFill>
              <a:latin typeface="Agency FB" panose="020B0503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063" y="114300"/>
            <a:ext cx="2058737" cy="2548689"/>
          </a:xfrm>
          <a:prstGeom prst="ellipse">
            <a:avLst/>
          </a:prstGeom>
          <a:pattFill prst="pct60">
            <a:fgClr>
              <a:schemeClr val="accent1"/>
            </a:fgClr>
            <a:bgClr>
              <a:schemeClr val="bg1"/>
            </a:bgClr>
          </a:patt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4603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 vers címe</a:t>
            </a:r>
            <a:endParaRPr lang="hu-HU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u-HU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Lehet egy útmutatóra utal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                                                        Az életéhez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u-HU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Egy használati utasítást jelent</a:t>
            </a:r>
          </a:p>
          <a:p>
            <a:pPr marL="0" indent="0">
              <a:buNone/>
            </a:pPr>
            <a:r>
              <a:rPr lang="hu-HU" dirty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hu-HU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                                                       A verseihez </a:t>
            </a:r>
          </a:p>
          <a:p>
            <a:pPr marL="0" indent="0">
              <a:buNone/>
            </a:pPr>
            <a:r>
              <a:rPr lang="hu-HU" dirty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hu-HU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                                                       Csak a válogatott verseihez</a:t>
            </a:r>
          </a:p>
          <a:p>
            <a:pPr marL="0" indent="0">
              <a:buNone/>
            </a:pPr>
            <a:r>
              <a:rPr lang="hu-HU" dirty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hu-HU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                                                       Vagy az összes költeményéhez</a:t>
            </a:r>
            <a:r>
              <a:rPr lang="hu-HU" dirty="0" smtClean="0">
                <a:latin typeface="Agency FB" panose="020B0503020202020204" pitchFamily="34" charset="0"/>
              </a:rPr>
              <a:t>                                    </a:t>
            </a:r>
            <a:endParaRPr lang="hu-HU" dirty="0">
              <a:latin typeface="Agency FB" panose="020B0503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300" y="77788"/>
            <a:ext cx="2247900" cy="2451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3020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Megjelenése</a:t>
            </a:r>
            <a:endParaRPr lang="hu-HU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1860-as évek </a:t>
            </a:r>
            <a:r>
              <a:rPr lang="hu-HU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elsõ</a:t>
            </a:r>
            <a:r>
              <a:rPr lang="hu-HU" dirty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hu-HU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harmadában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hu-HU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Utolsónak </a:t>
            </a:r>
            <a:r>
              <a:rPr lang="hu-HU" dirty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szánt </a:t>
            </a:r>
            <a:r>
              <a:rPr lang="hu-HU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vers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hu-HU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Értékszembesítõ</a:t>
            </a:r>
            <a:r>
              <a:rPr lang="hu-HU" dirty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hu-HU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böl­cselõ</a:t>
            </a:r>
            <a:r>
              <a:rPr lang="hu-HU" dirty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 ódában megfogalmazott ars </a:t>
            </a:r>
            <a:r>
              <a:rPr lang="hu-HU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poétikának tekinthető</a:t>
            </a:r>
          </a:p>
          <a:p>
            <a:pPr algn="ctr">
              <a:buFont typeface="Wingdings" panose="05000000000000000000" pitchFamily="2" charset="2"/>
              <a:buChar char="v"/>
            </a:pPr>
            <a:endParaRPr lang="hu-HU" dirty="0">
              <a:solidFill>
                <a:schemeClr val="accent4">
                  <a:lumMod val="40000"/>
                  <a:lumOff val="60000"/>
                </a:schemeClr>
              </a:solidFill>
              <a:latin typeface="Agency FB" panose="020B0503020202020204" pitchFamily="34" charset="0"/>
            </a:endParaRPr>
          </a:p>
          <a:p>
            <a:pPr marL="0" indent="0" algn="ctr">
              <a:buNone/>
            </a:pPr>
            <a:r>
              <a:rPr lang="hu-HU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Megformáltsága</a:t>
            </a:r>
          </a:p>
          <a:p>
            <a:pPr marL="0" indent="0" algn="ctr">
              <a:buNone/>
            </a:pPr>
            <a:r>
              <a:rPr lang="hu-HU" dirty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A </a:t>
            </a:r>
            <a:r>
              <a:rPr lang="hu-HU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szerzõ</a:t>
            </a:r>
            <a:r>
              <a:rPr lang="hu-HU" dirty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 a többi </a:t>
            </a:r>
            <a:r>
              <a:rPr lang="hu-HU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mûalkotásától</a:t>
            </a:r>
            <a:r>
              <a:rPr lang="hu-HU" dirty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 is </a:t>
            </a:r>
            <a:r>
              <a:rPr lang="hu-HU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eltérõ</a:t>
            </a:r>
            <a:r>
              <a:rPr lang="hu-HU" dirty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 gondossággal teremti meg a vers ritmikai világát. Az </a:t>
            </a:r>
            <a:r>
              <a:rPr lang="hu-HU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egyértelmû</a:t>
            </a:r>
            <a:r>
              <a:rPr lang="hu-HU" dirty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, hogy a kortársak között a </a:t>
            </a:r>
            <a:r>
              <a:rPr lang="hu-HU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par­la­gi­asság</a:t>
            </a:r>
            <a:r>
              <a:rPr lang="hu-HU" dirty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/</a:t>
            </a:r>
            <a:r>
              <a:rPr lang="hu-HU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mûveletlenség</a:t>
            </a:r>
            <a:r>
              <a:rPr lang="hu-HU" dirty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 vádját sokszor </a:t>
            </a:r>
            <a:r>
              <a:rPr lang="hu-HU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fölkeltõ</a:t>
            </a:r>
            <a:r>
              <a:rPr lang="hu-HU" dirty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 magyaros verselés he­lyett a nyugat-európai, rímes-</a:t>
            </a:r>
            <a:r>
              <a:rPr lang="hu-HU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idõmértékest</a:t>
            </a:r>
            <a:r>
              <a:rPr lang="hu-HU" dirty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 választotta. Azt azonban csak a figyelmes olvasó veszi csak észre, hogy a 10–11 szótagos jam­bi­kus lejtés csupán két ízben sérül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0"/>
            <a:ext cx="1930400" cy="26474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5932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A vers </a:t>
            </a:r>
            <a:r>
              <a:rPr lang="hu-HU" b="1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típus,műfaja</a:t>
            </a:r>
            <a:endParaRPr lang="hu-HU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Ha az </a:t>
            </a:r>
            <a:r>
              <a:rPr lang="hu-HU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értékszembesítõ</a:t>
            </a:r>
            <a:r>
              <a:rPr lang="hu-HU" dirty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 verstípus ismérveit </a:t>
            </a:r>
            <a:r>
              <a:rPr lang="hu-HU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leszûkítjük</a:t>
            </a:r>
            <a:r>
              <a:rPr lang="hu-HU" dirty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 a </a:t>
            </a:r>
            <a:r>
              <a:rPr lang="hu-HU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szerzõ</a:t>
            </a:r>
            <a:r>
              <a:rPr lang="hu-HU" dirty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hu-HU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me­ta­forizált</a:t>
            </a:r>
            <a:r>
              <a:rPr lang="hu-HU" dirty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 esztétikai, </a:t>
            </a:r>
            <a:r>
              <a:rPr lang="hu-HU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mûvészetfilozófiai</a:t>
            </a:r>
            <a:r>
              <a:rPr lang="hu-HU" dirty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 ötleteire, akkor elfogadhatjuk meg­határozó verstípusnak</a:t>
            </a:r>
            <a:r>
              <a:rPr lang="hu-HU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Az a szöveg </a:t>
            </a:r>
            <a:r>
              <a:rPr lang="hu-HU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jelentésébõl</a:t>
            </a:r>
            <a:r>
              <a:rPr lang="hu-HU" dirty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 és eszközhasználatából kiderül, hogy sem dal­nak, sem a dal és </a:t>
            </a:r>
            <a:r>
              <a:rPr lang="hu-HU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bölcselõ</a:t>
            </a:r>
            <a:r>
              <a:rPr lang="hu-HU" dirty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 óda keverékének nem </a:t>
            </a:r>
            <a:r>
              <a:rPr lang="hu-HU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tekinthetõ</a:t>
            </a:r>
            <a:r>
              <a:rPr lang="hu-HU" dirty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> a köl­te­mény.</a:t>
            </a:r>
            <a:r>
              <a:rPr lang="hu-HU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hu-HU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gency FB" panose="020B0503020202020204" pitchFamily="34" charset="0"/>
              </a:rPr>
            </a:br>
            <a:endParaRPr lang="hu-HU" dirty="0">
              <a:solidFill>
                <a:schemeClr val="accent4">
                  <a:lumMod val="40000"/>
                  <a:lumOff val="60000"/>
                </a:schemeClr>
              </a:solidFill>
              <a:latin typeface="Agency FB" panose="020B0503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00" y="3687762"/>
            <a:ext cx="4025900" cy="30178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3348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157</Words>
  <Application>Microsoft Office PowerPoint</Application>
  <PresentationFormat>Szélesvásznú</PresentationFormat>
  <Paragraphs>25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2" baseType="lpstr">
      <vt:lpstr>Agency FB</vt:lpstr>
      <vt:lpstr>Arial</vt:lpstr>
      <vt:lpstr>Calibri</vt:lpstr>
      <vt:lpstr>Calibri Light</vt:lpstr>
      <vt:lpstr>Gabriola</vt:lpstr>
      <vt:lpstr>Wingdings</vt:lpstr>
      <vt:lpstr>Office-téma</vt:lpstr>
      <vt:lpstr>Útravaló verseimmel</vt:lpstr>
      <vt:lpstr>A vers témája</vt:lpstr>
      <vt:lpstr>A vers címe</vt:lpstr>
      <vt:lpstr>Megjelenése</vt:lpstr>
      <vt:lpstr>A vers típus,műfaja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Útravaló verseimmel</dc:title>
  <dc:creator>Besi Tanuló</dc:creator>
  <cp:lastModifiedBy>Schneider Pn</cp:lastModifiedBy>
  <cp:revision>5</cp:revision>
  <dcterms:created xsi:type="dcterms:W3CDTF">2018-03-11T18:16:48Z</dcterms:created>
  <dcterms:modified xsi:type="dcterms:W3CDTF">2018-03-11T22:26:30Z</dcterms:modified>
</cp:coreProperties>
</file>