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>
            <a:extLst>
              <a:ext uri="{FF2B5EF4-FFF2-40B4-BE49-F238E27FC236}">
                <a16:creationId xmlns:a16="http://schemas.microsoft.com/office/drawing/2014/main" id="{9CF49DD8-2B52-4115-BEF5-A57B74B7A2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C60DD364-05B5-4DAB-9BB1-B885F00266D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17C40-E94A-4FF4-9E3E-8992D45FDF61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2B159EC-0F23-4FB4-B2FD-766C46BCA74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B3E88148-0B7D-49E2-AB12-51AE0B6E869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924C8-9CE2-4A52-92F9-04FAC98165F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505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BD2F00-250D-45A7-8898-D75C12D02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664B39BA-3E9C-42FC-A05F-2F9409EA0A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896DB81-7C6B-40B7-9DD1-4500BA91E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E1DD1A7-41AB-4E91-AE0F-A42D5F1E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A74251B-3C6A-45A5-8FFD-A00ED3BE4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8118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B9C9CCD-9888-4317-8D94-BEB02288E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9FD7891A-7686-462A-B3A2-D506F564AA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27F4CC5-D6D5-4F96-AD88-1B5CD550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04049AB-759C-40CD-A63D-A89A2A63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203E1F2-3900-48DA-8E33-D08DEE043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7224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D7CEAEE9-B75B-4897-B225-8E25834665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2A7869D-6294-4E12-A11B-B17FBBC94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B1B84F-0EEB-4E62-97EB-284EA30D9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0C73F6-4977-4A9E-9B35-9729933C7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26C39FB-CF51-433E-87A5-96EE602B1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61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42090A-F676-41F1-96BA-90243E2C3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3FC0BAC-9BF0-4B3B-A79F-AD0CA1A8A4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C236340-FB3B-4E08-BFE8-33B9A2945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13934D-665D-49EF-8F81-3D3391A45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9BA47AF-9CBF-4CDF-905F-34C558428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350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8A39A9D-C74F-4891-A927-7AE814D64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1D87842-FE6A-4B85-A96A-D1E0B1A28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4FF029D-9B3E-4AF7-B188-E1A968CAF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EA4AE5A-4ECC-400A-A896-D8FE333B3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74D6A96-ECC5-486A-9A93-7241FED1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401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8D0DBA0-B308-421E-8E92-5F21BA918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E3330D-36D8-463A-905E-8B445839F3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CAA1343-0C28-4628-BDE4-B7007CE5F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E1E0D03-E76D-4DC9-A74A-F5E0E3552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1027DC5-85C7-4427-8BAD-85D7C3188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2E215BB-16E4-4365-AEC1-8BF85775E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071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F4E1ABB-E520-420C-B259-2A4996076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4CB9AB00-BC8D-4C87-9660-4ED1470F6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31073C5-1492-4918-AF7F-26CE0E02D7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84B98291-6AED-410E-96BD-2959EC85B3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5DA2029C-4275-444D-8DCA-BE4D76365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0515E75-CA35-4E3A-9178-09FF6046E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03E72609-1B36-4400-9E13-F51FAECFC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02958BD0-6D3B-4470-9B2F-0925941F5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0893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9F9FCD-C10D-4283-8F3C-4DFFD8471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E3B1E122-D392-43FA-AD84-08CD01BEF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C8961D0-E263-4211-898F-BDC1CAF3D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9F245223-E60D-4BFE-8408-A413EAF30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50548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899AC9D-A3DD-4119-8642-EC7769F0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6451B9B-6796-4668-8F1A-B937C1225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278CFA1C-BA92-4DB8-A903-3572E1F4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13675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5F512F1-41AB-4BBD-B6F9-5D2F377F5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1D671F-88C5-4B6A-AD8D-F8C192D28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B47CA472-3ADA-428D-9792-4E4B0CFD0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06DB95E-1C52-4C78-ACDA-10515586C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7009E3-2AD9-4A7F-81D0-99EF4DDC8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E8A470E-0A4D-4A74-9F4B-20625660D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410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C50D2A-B8A9-4CB5-A8F8-4EC6F7658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1FF9F48F-8904-4C97-8CC7-80C24204D9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1A88B272-43B6-439D-919E-D16413883F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E1444AC-7D43-45AB-B676-1C8C5D71F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CA381B20-017A-47D0-AAC7-A58F1A233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7B09D000-633D-4CD6-B50C-DEF8B6879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2706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3C873E27-D811-41A7-A452-14BF58996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A9EEDF6-6DA1-48A0-939F-9932297395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C8DF36-F540-4F88-958E-3B3F28501F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30DE3-1D51-4F34-867A-FAFBBDBD154C}" type="datetimeFigureOut">
              <a:rPr lang="hu-HU" smtClean="0"/>
              <a:t>2021. 03. 21.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CFD1680-F46F-470C-AB7C-8C5E886582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76B3F79-AA0D-42CA-AF7D-6119BF2200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B117E-AA66-45D5-B72D-891F56AEDD4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4051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mic Sans MS" panose="030F0702030302020204" pitchFamily="66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g"/><Relationship Id="rId7" Type="http://schemas.openxmlformats.org/officeDocument/2006/relationships/image" Target="../media/image13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4608AD-4EC5-4828-9D75-190D2C0B10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00200"/>
            <a:ext cx="9144000" cy="968829"/>
          </a:xfrm>
        </p:spPr>
        <p:txBody>
          <a:bodyPr/>
          <a:lstStyle/>
          <a:p>
            <a:r>
              <a:rPr lang="hu-HU" dirty="0">
                <a:latin typeface="Algerian" panose="04020705040A02060702" pitchFamily="82" charset="0"/>
              </a:rPr>
              <a:t>Nemzeti Színház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605" y="3171822"/>
            <a:ext cx="2586446" cy="217019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2757" y="4275832"/>
            <a:ext cx="3459455" cy="206875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24" y="4339437"/>
            <a:ext cx="3012475" cy="2005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676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2C0B56-36BA-4254-B5A3-7FEBFA2F6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A mai Nemzeti Színház építésének eseménynaptára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E50220A-9C5A-4C5D-865E-E588AF124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6000" y="1812875"/>
            <a:ext cx="10980000" cy="4680000"/>
          </a:xfrm>
        </p:spPr>
        <p:txBody>
          <a:bodyPr numCol="2" spcCol="180000">
            <a:noAutofit/>
          </a:bodyPr>
          <a:lstStyle/>
          <a:p>
            <a:r>
              <a:rPr lang="hu-HU" sz="1800" dirty="0">
                <a:solidFill>
                  <a:schemeClr val="bg1"/>
                </a:solidFill>
                <a:latin typeface="Bell MT" panose="02020503060305020303" pitchFamily="18" charset="0"/>
              </a:rPr>
              <a:t>1965. Pályázat a Városligetben építendő új Nemzeti Színházra. (Dózsa György úti dísztribün.)</a:t>
            </a:r>
          </a:p>
          <a:p>
            <a:r>
              <a:rPr lang="hu-HU" sz="1800" dirty="0">
                <a:solidFill>
                  <a:schemeClr val="bg1"/>
                </a:solidFill>
                <a:latin typeface="Bell MT" panose="02020503060305020303" pitchFamily="18" charset="0"/>
              </a:rPr>
              <a:t>1983. </a:t>
            </a:r>
            <a:r>
              <a:rPr lang="hu-HU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Gobbi</a:t>
            </a:r>
            <a:r>
              <a:rPr lang="hu-HU" sz="1800" dirty="0">
                <a:solidFill>
                  <a:schemeClr val="bg1"/>
                </a:solidFill>
                <a:latin typeface="Bell MT" panose="02020503060305020303" pitchFamily="18" charset="0"/>
              </a:rPr>
              <a:t> Hilda a 70. születésnapjára kapott takarékbetétkönyvet a Nemzeti Színház felépítésére ajánlotta fel. Kezdeményezése felszólítás volt a közadakozásra. Társadalmi gyűjtés indul (felajánlások, téglajegy, extra lottó stb.). </a:t>
            </a:r>
          </a:p>
          <a:p>
            <a:r>
              <a:rPr lang="hu-HU" sz="1800" dirty="0">
                <a:solidFill>
                  <a:schemeClr val="bg1"/>
                </a:solidFill>
                <a:latin typeface="Bell MT" panose="02020503060305020303" pitchFamily="18" charset="0"/>
              </a:rPr>
              <a:t>1988. Az újabb helykiválasztási pályázat eredményeként az új Nemzeti Színházat az Engels (ma Erzsébet) téren kívánják felépíteni. </a:t>
            </a:r>
          </a:p>
          <a:p>
            <a:r>
              <a:rPr lang="hu-HU" sz="1800" dirty="0">
                <a:solidFill>
                  <a:schemeClr val="bg1"/>
                </a:solidFill>
                <a:latin typeface="Bell MT" panose="02020503060305020303" pitchFamily="18" charset="0"/>
              </a:rPr>
              <a:t>1995. A Postabank kezdeményezésére </a:t>
            </a:r>
            <a:r>
              <a:rPr lang="hu-HU" sz="1800" dirty="0" err="1">
                <a:solidFill>
                  <a:schemeClr val="bg1"/>
                </a:solidFill>
                <a:latin typeface="Bell MT" panose="02020503060305020303" pitchFamily="18" charset="0"/>
              </a:rPr>
              <a:t>megfogalmazódik</a:t>
            </a:r>
            <a:r>
              <a:rPr lang="hu-HU" sz="1800" dirty="0">
                <a:solidFill>
                  <a:schemeClr val="bg1"/>
                </a:solidFill>
                <a:latin typeface="Bell MT" panose="02020503060305020303" pitchFamily="18" charset="0"/>
              </a:rPr>
              <a:t>, hogy a New York Palota épületét alakítsák át Nemzeti Színháznak. A tervet elvetették. 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chemeClr val="bg1"/>
                </a:solidFill>
                <a:effectLst/>
                <a:latin typeface="LatoWeb"/>
              </a:rPr>
              <a:t>1997. Az Erzsébet térre tervezett új Nemzeti Színház építészeti kialakítására kiírt tervpályázat nyertese Bán Ferenc építész.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chemeClr val="bg1"/>
                </a:solidFill>
                <a:effectLst/>
                <a:latin typeface="LatoWeb"/>
              </a:rPr>
              <a:t>1998. március 28-án az Erzsébet téren elhelyezik a színház alapkövét.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chemeClr val="bg1"/>
                </a:solidFill>
                <a:effectLst/>
                <a:latin typeface="LatoWeb"/>
              </a:rPr>
              <a:t>- Szeptemberben az Erzsébet téren leáll az építkezés.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chemeClr val="bg1"/>
                </a:solidFill>
                <a:effectLst/>
                <a:latin typeface="LatoWeb"/>
              </a:rPr>
              <a:t>1999. márciusban a színházépítés kormánybiztosává Schwajda Györgyöt nevezik ki, aki Siklós Mária építészt bízza meg az új épület tervezésével.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chemeClr val="bg1"/>
                </a:solidFill>
                <a:effectLst/>
                <a:latin typeface="LatoWeb"/>
              </a:rPr>
              <a:t>1999 június végén kormányhatározat mondja ki, hogy az új Nemzeti Színház a Városliget területén épül fel.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chemeClr val="bg1"/>
                </a:solidFill>
                <a:effectLst/>
                <a:latin typeface="LatoWeb"/>
              </a:rPr>
              <a:t>A Fővárosi Önkormányzat Közgyűlése az új helyszínhez nem járul hozzá. 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hu-HU" sz="1800" b="0" i="0" dirty="0">
                <a:solidFill>
                  <a:schemeClr val="bg1"/>
                </a:solidFill>
                <a:effectLst/>
                <a:latin typeface="LatoWeb"/>
              </a:rPr>
              <a:t>A Kormány augusztusi döntése értelmében a Nemzeti Színház a ferencvárosi expóterületen épül fel. </a:t>
            </a:r>
          </a:p>
        </p:txBody>
      </p:sp>
    </p:spTree>
    <p:extLst>
      <p:ext uri="{BB962C8B-B14F-4D97-AF65-F5344CB8AC3E}">
        <p14:creationId xmlns:p14="http://schemas.microsoft.com/office/powerpoint/2010/main" val="3449509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 descr="A képen fekete, régi, fehér, oszlopsor látható&#10;&#10;Automatikusan generált leírás">
            <a:extLst>
              <a:ext uri="{FF2B5EF4-FFF2-40B4-BE49-F238E27FC236}">
                <a16:creationId xmlns:a16="http://schemas.microsoft.com/office/drawing/2014/main" id="{BA8D2E81-5F10-424B-8AEE-9C1103977FA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00" b="838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02D2D8CA-A9E6-4EF0-8AB4-5A23B59A5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Építése</a:t>
            </a:r>
            <a:r>
              <a:rPr lang="hu-HU" sz="4000" dirty="0">
                <a:solidFill>
                  <a:srgbClr val="FFFFFF"/>
                </a:solidFill>
              </a:rPr>
              <a:t/>
            </a:r>
            <a:br>
              <a:rPr lang="hu-HU" sz="4000" dirty="0">
                <a:solidFill>
                  <a:srgbClr val="FFFFFF"/>
                </a:solidFill>
              </a:rPr>
            </a:br>
            <a:r>
              <a:rPr lang="hu-HU" sz="4000" dirty="0">
                <a:solidFill>
                  <a:srgbClr val="FFFFFF"/>
                </a:solidFill>
              </a:rPr>
              <a:t>1837-1908.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268CBD-2600-4283-AA6D-13C295092D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89547" y="901148"/>
            <a:ext cx="5910518" cy="4890990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indent="0">
              <a:buNone/>
            </a:pPr>
            <a:r>
              <a:rPr lang="hu-HU" sz="24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Legyen pompás, legyen állandó, legyen magyar!</a:t>
            </a:r>
            <a:endParaRPr lang="hu-HU" sz="2400" i="1" dirty="0"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hu-HU" sz="2000" dirty="0" smtClean="0"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hu-HU" sz="2000" dirty="0" smtClean="0">
                <a:latin typeface="Bell MT" panose="02020503060305020303" pitchFamily="18" charset="0"/>
              </a:rPr>
              <a:t>Gróf </a:t>
            </a:r>
            <a:r>
              <a:rPr lang="hu-HU" sz="2000" dirty="0">
                <a:latin typeface="Bell MT" panose="02020503060305020303" pitchFamily="18" charset="0"/>
              </a:rPr>
              <a:t>Széchenyi István volt a tervezője a színháznak, melyet ma Pesti Magyar Színház néven ismerünk. Magyarországon a negyedik színház volt, befogadóképessége pedig 3200 fős. 1840-ben országos intézménnyé válik, majd Nemzeti Színház néven működik tovább. </a:t>
            </a:r>
          </a:p>
          <a:p>
            <a:pPr marL="0" indent="0">
              <a:buNone/>
            </a:pPr>
            <a:r>
              <a:rPr lang="hu-HU" sz="2000" dirty="0">
                <a:latin typeface="Bell MT" panose="02020503060305020303" pitchFamily="18" charset="0"/>
              </a:rPr>
              <a:t>1860.-ban végeztek felújításokat rajta.</a:t>
            </a:r>
          </a:p>
          <a:p>
            <a:pPr marL="0" indent="0">
              <a:buNone/>
            </a:pPr>
            <a:r>
              <a:rPr lang="hu-HU" sz="2000" dirty="0">
                <a:latin typeface="Bell MT" panose="02020503060305020303" pitchFamily="18" charset="0"/>
              </a:rPr>
              <a:t>1875.-ben megnagyobbítják a színházat- egy emeletet építenek rá.</a:t>
            </a:r>
          </a:p>
          <a:p>
            <a:pPr marL="0" indent="0">
              <a:buNone/>
            </a:pPr>
            <a:r>
              <a:rPr lang="hu-HU" sz="1800" dirty="0">
                <a:latin typeface="Bell MT" panose="02020503060305020303" pitchFamily="18" charset="0"/>
              </a:rPr>
              <a:t>1908 nyarán életveszélyessé lett nyilvánítva, így bezárták. A két határozat a lebontásról és az új felépítéséről egy évben jelent meg. </a:t>
            </a:r>
          </a:p>
          <a:p>
            <a:pPr marL="0" indent="0">
              <a:buNone/>
            </a:pPr>
            <a:r>
              <a:rPr lang="hu-HU" sz="1800" b="0" i="0" dirty="0">
                <a:effectLst/>
                <a:latin typeface="Bell MT" panose="02020503060305020303" pitchFamily="18" charset="0"/>
              </a:rPr>
              <a:t>1913 októbere és 1914 márciusa között az első Nemzeti Színház épületét lebontották. </a:t>
            </a:r>
          </a:p>
          <a:p>
            <a:pPr marL="0" indent="0">
              <a:buNone/>
            </a:pPr>
            <a:endParaRPr lang="hu-HU" sz="18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2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Hosszú</a:t>
            </a:r>
            <a:r>
              <a:rPr lang="hu-HU" sz="26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rögös út a mai Nemzeti Színház </a:t>
            </a:r>
            <a:r>
              <a:rPr lang="hu-HU" sz="2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felépítéséig</a:t>
            </a:r>
            <a:endParaRPr lang="hu-HU" sz="2600" b="0" i="1" dirty="0">
              <a:effectLst/>
              <a:latin typeface="Bell MT" panose="02020503060305020303" pitchFamily="18" charset="0"/>
            </a:endParaRPr>
          </a:p>
          <a:p>
            <a:pPr marL="0" indent="0">
              <a:buNone/>
            </a:pPr>
            <a:endParaRPr lang="en-US" sz="1800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203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 descr="A képen szöveg, régi látható&#10;&#10;Automatikusan generált leírás">
            <a:extLst>
              <a:ext uri="{FF2B5EF4-FFF2-40B4-BE49-F238E27FC236}">
                <a16:creationId xmlns:a16="http://schemas.microsoft.com/office/drawing/2014/main" id="{9BFADD25-9655-430E-A7CE-D66855A427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84" b="13852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1FBD848-EDB6-446F-836C-C79D9639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1908-1964.</a:t>
            </a:r>
            <a:r>
              <a:rPr lang="hu-HU" sz="4000" dirty="0">
                <a:solidFill>
                  <a:srgbClr val="FFFFFF"/>
                </a:solidFill>
              </a:rPr>
              <a:t/>
            </a:r>
            <a:br>
              <a:rPr lang="hu-HU" sz="4000" dirty="0">
                <a:solidFill>
                  <a:srgbClr val="FFFFFF"/>
                </a:solidFill>
              </a:rPr>
            </a:br>
            <a:r>
              <a:rPr lang="hu-HU" sz="1600" b="1" i="0" dirty="0">
                <a:effectLst/>
                <a:latin typeface="Bell MT" panose="02020503060305020303" pitchFamily="18" charset="0"/>
              </a:rPr>
              <a:t>II. Nemzeti Színház- Blaha Lujza tér.</a:t>
            </a:r>
            <a:r>
              <a:rPr lang="hu-HU" sz="1600" b="1" i="0" dirty="0">
                <a:solidFill>
                  <a:srgbClr val="BC9137"/>
                </a:solidFill>
                <a:effectLst/>
                <a:latin typeface="LatoWeb"/>
              </a:rPr>
              <a:t/>
            </a:r>
            <a:br>
              <a:rPr lang="hu-HU" sz="1600" b="1" i="0" dirty="0">
                <a:solidFill>
                  <a:srgbClr val="BC9137"/>
                </a:solidFill>
                <a:effectLst/>
                <a:latin typeface="LatoWeb"/>
              </a:rPr>
            </a:b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6D65906-1F84-46C6-A720-E0F78E8311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1065862"/>
            <a:ext cx="5744685" cy="4726276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l" fontAlgn="base"/>
            <a:r>
              <a:rPr lang="hu-HU" sz="1800" b="0" i="0" dirty="0">
                <a:effectLst/>
                <a:latin typeface="Bell MT" panose="02020503060305020303" pitchFamily="18" charset="0"/>
              </a:rPr>
              <a:t>1908 augusztusától átköltözött a Nemzeti épületébe. A bérleti szerződést 9 évre kötötték meg, a Nemzeti Színház új épületének átadásáig.</a:t>
            </a:r>
          </a:p>
          <a:p>
            <a:pPr algn="l" fontAlgn="base"/>
            <a:r>
              <a:rPr lang="hu-HU" sz="1800" b="0" i="0" dirty="0">
                <a:effectLst/>
                <a:latin typeface="Bell MT" panose="02020503060305020303" pitchFamily="18" charset="0"/>
              </a:rPr>
              <a:t>1912-ben elkészültek a tervek, rendben voltak a jóváhagyások, mindenki boldogan vette tudomásul, hogy felépül az új Nemzeti Színház, a régi helyén, a </a:t>
            </a:r>
            <a:r>
              <a:rPr lang="hu-HU" sz="1800" b="0" i="0" dirty="0" err="1">
                <a:effectLst/>
                <a:latin typeface="Bell MT" panose="02020503060305020303" pitchFamily="18" charset="0"/>
              </a:rPr>
              <a:t>Grassalkovich</a:t>
            </a:r>
            <a:r>
              <a:rPr lang="hu-HU" sz="1800" b="0" i="0" dirty="0">
                <a:effectLst/>
                <a:latin typeface="Bell MT" panose="02020503060305020303" pitchFamily="18" charset="0"/>
              </a:rPr>
              <a:t>-féle telken. De 1914 júliusában az új Nemzeti Színház felépítéséről szóló törvényjavaslatot már nem lehetett beiktatni az országgyűlés napirendjébe, mert kitört az első világháború.</a:t>
            </a:r>
          </a:p>
          <a:p>
            <a:pPr algn="l" fontAlgn="base"/>
            <a:r>
              <a:rPr lang="hu-HU" sz="1800" b="0" i="0" dirty="0">
                <a:effectLst/>
                <a:latin typeface="Bell MT" panose="02020503060305020303" pitchFamily="18" charset="0"/>
              </a:rPr>
              <a:t>1920 márciusában a Népszínház előtti teret Blaha Lujza térnek nevezték el. A Nemzeti Színház társulata 56 évig játszott a Blaha Lujza téri épületben.</a:t>
            </a:r>
          </a:p>
          <a:p>
            <a:pPr algn="l" fontAlgn="base"/>
            <a:r>
              <a:rPr lang="hu-HU" sz="1800" b="0" i="0" dirty="0">
                <a:effectLst/>
                <a:latin typeface="Bell MT" panose="02020503060305020303" pitchFamily="18" charset="0"/>
              </a:rPr>
              <a:t>1964. február 13-án jelentették be a televízióban, hogy metróépítés miatt lebontják a Nemzeti Színházat. Az utolsó előadást 1964. június 28-án tartották. 1965. január 15-én elkezdték a színházépület bontását. </a:t>
            </a:r>
          </a:p>
          <a:p>
            <a:pPr algn="l" fontAlgn="base"/>
            <a:r>
              <a:rPr lang="hu-HU" sz="1800" b="0" i="0" dirty="0">
                <a:effectLst/>
                <a:latin typeface="Bell MT" panose="02020503060305020303" pitchFamily="18" charset="0"/>
              </a:rPr>
              <a:t>1965. március 15-én felrobbantották a színház pincéjét és </a:t>
            </a:r>
            <a:r>
              <a:rPr lang="hu-HU" sz="1800" b="0" i="0" dirty="0" err="1">
                <a:effectLst/>
                <a:latin typeface="Bell MT" panose="02020503060305020303" pitchFamily="18" charset="0"/>
              </a:rPr>
              <a:t>tartófödémeit</a:t>
            </a:r>
            <a:r>
              <a:rPr lang="hu-HU" sz="1800" b="0" i="0" dirty="0">
                <a:effectLst/>
                <a:latin typeface="Bell MT" panose="02020503060305020303" pitchFamily="18" charset="0"/>
              </a:rPr>
              <a:t> (l. robbantás). </a:t>
            </a:r>
          </a:p>
          <a:p>
            <a:pPr algn="l" fontAlgn="base"/>
            <a:r>
              <a:rPr lang="hu-HU" sz="1800" b="0" i="0" dirty="0">
                <a:effectLst/>
                <a:latin typeface="Bell MT" panose="02020503060305020303" pitchFamily="18" charset="0"/>
              </a:rPr>
              <a:t>1965. április 23-án a színház utolsó falszakasza is leomlott (4., utolsó robbantás). </a:t>
            </a:r>
          </a:p>
        </p:txBody>
      </p:sp>
    </p:spTree>
    <p:extLst>
      <p:ext uri="{BB962C8B-B14F-4D97-AF65-F5344CB8AC3E}">
        <p14:creationId xmlns:p14="http://schemas.microsoft.com/office/powerpoint/2010/main" val="662745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9F8D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Tartalom helye 4" descr="A képen szöveg, régi látható&#10;&#10;Automatikusan generált leírás">
            <a:extLst>
              <a:ext uri="{FF2B5EF4-FFF2-40B4-BE49-F238E27FC236}">
                <a16:creationId xmlns:a16="http://schemas.microsoft.com/office/drawing/2014/main" id="{A6146A52-566C-4F1F-9DDF-D05EC54AFF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43687" y="1176793"/>
            <a:ext cx="2847534" cy="4548146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9A1EDBF9-5457-47F6-B946-90E70107E716}"/>
              </a:ext>
            </a:extLst>
          </p:cNvPr>
          <p:cNvSpPr txBox="1"/>
          <p:nvPr/>
        </p:nvSpPr>
        <p:spPr>
          <a:xfrm>
            <a:off x="7620000" y="861391"/>
            <a:ext cx="4412974" cy="5966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/>
              <a:t>1832 Széchenyi röpirata: Magyar játékszínről.</a:t>
            </a:r>
          </a:p>
          <a:p>
            <a:endParaRPr lang="hu-HU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„Magyarországban egyetlenegy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szinházat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alapítni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egyetlenegy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szinész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társaságot dotálni ’s az egész 10 milliói népesedést örökkön örökké csak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illy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nyomorult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kapcs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által kötni össze mind azzal, a’ mi szép és nemes szokott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Muzsák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és Bájak közt fakadni, valóban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olly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egy törpe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kivánat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hogy annak kielégítése végett – én legalább – éltemnek egy napját sem akarnám felszentelni, ha t. i. „Minden fáradozásnak lehető vég sikere csak egy álló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szinházra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csak egy társaságra </a:t>
            </a:r>
            <a:r>
              <a:rPr lang="hu-HU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szoríttatnék</a:t>
            </a:r>
            <a:r>
              <a:rPr lang="hu-HU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.”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fontAlgn="base">
              <a:lnSpc>
                <a:spcPts val="1800"/>
              </a:lnSpc>
            </a:pPr>
            <a:r>
              <a:rPr lang="hu-HU" sz="1800" b="1" i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Magyar </a:t>
            </a:r>
            <a:r>
              <a:rPr lang="hu-HU" sz="1800" b="1" i="1" dirty="0" err="1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játékszínrül</a:t>
            </a:r>
            <a:r>
              <a:rPr lang="hu-HU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, 1832</a:t>
            </a:r>
            <a:endParaRPr lang="hu-H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 fontAlgn="base">
              <a:lnSpc>
                <a:spcPts val="1800"/>
              </a:lnSpc>
              <a:spcAft>
                <a:spcPts val="600"/>
              </a:spcAft>
            </a:pPr>
            <a:r>
              <a:rPr lang="hu-HU" sz="1800" b="1" dirty="0"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Széchenyi István (1791–1860), politikus, színházszervező, mecénás, szakíró</a:t>
            </a:r>
            <a:endParaRPr lang="hu-HU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793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Tartalom helye 5" descr="A képen égbolt, épület, kültéri, kormányzati épület látható&#10;&#10;Automatikusan generált leírás">
            <a:extLst>
              <a:ext uri="{FF2B5EF4-FFF2-40B4-BE49-F238E27FC236}">
                <a16:creationId xmlns:a16="http://schemas.microsoft.com/office/drawing/2014/main" id="{586A42A9-21A2-4E60-9716-DB4C0C9ABF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566949B-9E87-44D3-A1DD-B3A900797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dirty="0" err="1">
                <a:solidFill>
                  <a:srgbClr val="FFFFFF"/>
                </a:solidFill>
              </a:rPr>
              <a:t>Aranykor</a:t>
            </a:r>
            <a:endParaRPr lang="en-US" sz="4000" dirty="0">
              <a:solidFill>
                <a:srgbClr val="FFFFFF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32688AD-3AD3-44AF-B70F-D309EA87B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5379" y="269965"/>
            <a:ext cx="5744685" cy="6479177"/>
          </a:xfr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indent="0">
              <a:buNone/>
            </a:pPr>
            <a:r>
              <a:rPr lang="hu-HU" sz="3100" b="1" dirty="0" smtClean="0">
                <a:solidFill>
                  <a:srgbClr val="FFFFFF"/>
                </a:solidFill>
              </a:rPr>
              <a:t>             Az </a:t>
            </a:r>
            <a:r>
              <a:rPr lang="hu-HU" sz="3100" b="1" dirty="0">
                <a:solidFill>
                  <a:srgbClr val="FFFFFF"/>
                </a:solidFill>
              </a:rPr>
              <a:t>új színházirányítási </a:t>
            </a:r>
            <a:r>
              <a:rPr lang="hu-HU" sz="3100" b="1" dirty="0" smtClean="0">
                <a:solidFill>
                  <a:srgbClr val="FFFFFF"/>
                </a:solidFill>
              </a:rPr>
              <a:t>modell</a:t>
            </a:r>
          </a:p>
          <a:p>
            <a:pPr marL="0" indent="0">
              <a:buNone/>
            </a:pPr>
            <a:r>
              <a:rPr lang="hu-HU" sz="2100" b="1" dirty="0" err="1" smtClean="0">
                <a:solidFill>
                  <a:srgbClr val="FFFFFF"/>
                </a:solidFill>
              </a:rPr>
              <a:t>Meiningenizmus</a:t>
            </a:r>
            <a:r>
              <a:rPr lang="hu-HU" sz="2100" b="1" dirty="0" smtClean="0">
                <a:solidFill>
                  <a:srgbClr val="FFFFFF"/>
                </a:solidFill>
              </a:rPr>
              <a:t> - színpadi historizmus - romantikus realizmus</a:t>
            </a:r>
          </a:p>
          <a:p>
            <a:endParaRPr lang="hu-HU" sz="2100" i="1" dirty="0" smtClean="0"/>
          </a:p>
          <a:p>
            <a:r>
              <a:rPr lang="hu-HU" sz="2100" i="1" dirty="0" smtClean="0"/>
              <a:t>Szigligeti </a:t>
            </a:r>
            <a:r>
              <a:rPr lang="hu-HU" sz="2100" i="1" dirty="0"/>
              <a:t>Ede </a:t>
            </a:r>
            <a:r>
              <a:rPr lang="hu-HU" sz="2100" b="1" dirty="0"/>
              <a:t>– </a:t>
            </a:r>
            <a:r>
              <a:rPr lang="hu-HU" sz="2100" dirty="0"/>
              <a:t>színész, drámaszerző, fordító, színházi</a:t>
            </a:r>
            <a:r>
              <a:rPr lang="hu-HU" sz="2300" dirty="0"/>
              <a:t> </a:t>
            </a:r>
            <a:r>
              <a:rPr lang="hu-HU" sz="2300" b="1" dirty="0"/>
              <a:t>titoknok, rendező</a:t>
            </a:r>
            <a:r>
              <a:rPr lang="hu-HU" sz="2300" dirty="0"/>
              <a:t> (</a:t>
            </a:r>
            <a:r>
              <a:rPr lang="hu-HU" sz="2300" dirty="0" smtClean="0"/>
              <a:t>1814–1878),1873-tól </a:t>
            </a:r>
            <a:r>
              <a:rPr lang="hu-HU" sz="2300" dirty="0"/>
              <a:t>a </a:t>
            </a:r>
            <a:r>
              <a:rPr lang="hu-HU" sz="2300" dirty="0" smtClean="0"/>
              <a:t>Nemzeti Színház </a:t>
            </a:r>
            <a:r>
              <a:rPr lang="hu-HU" sz="2300" dirty="0"/>
              <a:t>drámai igazgatója</a:t>
            </a:r>
          </a:p>
          <a:p>
            <a:r>
              <a:rPr lang="hu-HU" b="1" dirty="0" smtClean="0"/>
              <a:t> </a:t>
            </a:r>
            <a:r>
              <a:rPr lang="hu-HU" sz="2100" i="1" dirty="0" smtClean="0"/>
              <a:t>Lehmann Mór,</a:t>
            </a:r>
            <a:r>
              <a:rPr lang="hu-HU" sz="2100" i="1" dirty="0"/>
              <a:t> </a:t>
            </a:r>
            <a:r>
              <a:rPr lang="hu-HU" sz="2100" i="1" dirty="0" err="1"/>
              <a:t>Spannraft</a:t>
            </a:r>
            <a:r>
              <a:rPr lang="hu-HU" sz="2100" i="1" dirty="0"/>
              <a:t> Ármin </a:t>
            </a:r>
            <a:r>
              <a:rPr lang="hu-HU" sz="2100" i="1" dirty="0" smtClean="0"/>
              <a:t>Ágoston</a:t>
            </a:r>
            <a:r>
              <a:rPr lang="hu-HU" sz="2100" dirty="0" smtClean="0"/>
              <a:t>(díszletfestő, tervező)  </a:t>
            </a:r>
            <a:endParaRPr lang="hu-HU" sz="2100" dirty="0">
              <a:solidFill>
                <a:srgbClr val="FFFFFF"/>
              </a:solidFill>
            </a:endParaRPr>
          </a:p>
          <a:p>
            <a:r>
              <a:rPr lang="hu-HU" sz="2100" b="1" dirty="0" smtClean="0">
                <a:solidFill>
                  <a:srgbClr val="FFFFFF"/>
                </a:solidFill>
              </a:rPr>
              <a:t> </a:t>
            </a:r>
            <a:r>
              <a:rPr lang="hu-HU" sz="2100" b="1" dirty="0">
                <a:solidFill>
                  <a:srgbClr val="FFFFFF"/>
                </a:solidFill>
              </a:rPr>
              <a:t>1875 Népszínház megnyílt (önálló magánszínház)</a:t>
            </a:r>
          </a:p>
          <a:p>
            <a:r>
              <a:rPr lang="hu-HU" sz="2100" b="1" dirty="0">
                <a:solidFill>
                  <a:srgbClr val="FFFFFF"/>
                </a:solidFill>
              </a:rPr>
              <a:t>- Nemzeti Színház irányításának, finanszírozásának megoldása (1869-1873)</a:t>
            </a:r>
          </a:p>
          <a:p>
            <a:r>
              <a:rPr lang="hu-HU" sz="2100" b="1" dirty="0">
                <a:solidFill>
                  <a:srgbClr val="FFFFFF"/>
                </a:solidFill>
              </a:rPr>
              <a:t>60, majd 100 ezer Ft-os támogatás nem országgyűlési feladat</a:t>
            </a:r>
          </a:p>
          <a:p>
            <a:r>
              <a:rPr lang="hu-HU" sz="2100" b="1" dirty="0">
                <a:solidFill>
                  <a:srgbClr val="FFFFFF"/>
                </a:solidFill>
              </a:rPr>
              <a:t>intendáns kinevezése (a kormány és az intézmény között közvetít</a:t>
            </a:r>
            <a:r>
              <a:rPr lang="hu-HU" sz="2100" b="1" dirty="0" smtClean="0">
                <a:solidFill>
                  <a:srgbClr val="FFFFFF"/>
                </a:solidFill>
              </a:rPr>
              <a:t>)</a:t>
            </a:r>
            <a:r>
              <a:rPr lang="hu-HU" dirty="0"/>
              <a:t> 1875- 1886-ig: </a:t>
            </a:r>
            <a:endParaRPr lang="hu-HU" dirty="0" smtClean="0"/>
          </a:p>
          <a:p>
            <a:r>
              <a:rPr lang="hu-HU" sz="2300" dirty="0" smtClean="0"/>
              <a:t>báró </a:t>
            </a:r>
            <a:r>
              <a:rPr lang="hu-HU" sz="2300" i="1" dirty="0"/>
              <a:t>Podmaniczky </a:t>
            </a:r>
            <a:r>
              <a:rPr lang="hu-HU" sz="2300" i="1" dirty="0" smtClean="0"/>
              <a:t>Frigyes</a:t>
            </a:r>
            <a:r>
              <a:rPr lang="hu-HU" sz="2300" dirty="0" smtClean="0"/>
              <a:t> </a:t>
            </a:r>
            <a:endParaRPr lang="hu-HU" sz="2300" b="1" dirty="0" smtClean="0">
              <a:solidFill>
                <a:srgbClr val="FFFFFF"/>
              </a:solidFill>
            </a:endParaRPr>
          </a:p>
          <a:p>
            <a:r>
              <a:rPr lang="hu-HU" sz="2300" dirty="0" smtClean="0"/>
              <a:t>1873-tól</a:t>
            </a:r>
            <a:r>
              <a:rPr lang="hu-HU" dirty="0" smtClean="0"/>
              <a:t> </a:t>
            </a:r>
            <a:r>
              <a:rPr lang="hu-HU" sz="2300" i="1" dirty="0"/>
              <a:t>Erkel </a:t>
            </a:r>
            <a:r>
              <a:rPr lang="hu-HU" sz="2300" i="1" dirty="0" smtClean="0"/>
              <a:t>Ferenc</a:t>
            </a:r>
            <a:r>
              <a:rPr lang="hu-HU" dirty="0" smtClean="0"/>
              <a:t> </a:t>
            </a:r>
            <a:r>
              <a:rPr lang="hu-HU" sz="2300" dirty="0" smtClean="0"/>
              <a:t>is művészeti igazgató</a:t>
            </a:r>
          </a:p>
          <a:p>
            <a:r>
              <a:rPr lang="hu-HU" sz="3100" b="1" dirty="0"/>
              <a:t>1873-1894</a:t>
            </a:r>
            <a:r>
              <a:rPr lang="hu-HU" b="1" dirty="0"/>
              <a:t> </a:t>
            </a:r>
            <a:r>
              <a:rPr lang="hu-HU" b="1" dirty="0" smtClean="0"/>
              <a:t> </a:t>
            </a:r>
            <a:r>
              <a:rPr lang="hu-HU" sz="3400" b="1" dirty="0"/>
              <a:t>Az aranykor </a:t>
            </a:r>
            <a:endParaRPr lang="hu-HU" sz="3400" b="1" dirty="0" smtClean="0"/>
          </a:p>
          <a:p>
            <a:pPr marL="0" indent="0">
              <a:buNone/>
            </a:pPr>
            <a:r>
              <a:rPr lang="hu-HU" sz="2300" dirty="0" smtClean="0"/>
              <a:t>           (</a:t>
            </a:r>
            <a:r>
              <a:rPr lang="hu-HU" sz="2300" dirty="0"/>
              <a:t>Podmaniczky szerint)</a:t>
            </a:r>
          </a:p>
          <a:p>
            <a:r>
              <a:rPr lang="hu-HU" sz="2300" dirty="0"/>
              <a:t>1878-1894-ig </a:t>
            </a:r>
            <a:r>
              <a:rPr lang="hu-HU" dirty="0"/>
              <a:t> </a:t>
            </a:r>
            <a:r>
              <a:rPr lang="hu-HU" sz="2300" i="1" dirty="0" err="1"/>
              <a:t>Paulay</a:t>
            </a:r>
            <a:r>
              <a:rPr lang="hu-HU" sz="2300" i="1" dirty="0"/>
              <a:t> Ede </a:t>
            </a:r>
            <a:r>
              <a:rPr lang="hu-HU" sz="2300" dirty="0"/>
              <a:t>(színész, rendező</a:t>
            </a:r>
            <a:r>
              <a:rPr lang="hu-HU" dirty="0"/>
              <a:t>, </a:t>
            </a:r>
            <a:r>
              <a:rPr lang="hu-HU" sz="2300" dirty="0"/>
              <a:t>fordító, dramaturg, színészpedagógus ) a drámai tagozat igazgatója</a:t>
            </a:r>
          </a:p>
          <a:p>
            <a:endParaRPr lang="hu-HU" sz="21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7876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246C6A-1BA5-4CEB-A21F-8E5174FF2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 smtClean="0">
                <a:solidFill>
                  <a:srgbClr val="4E515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B0604020202020204" pitchFamily="2" charset="-79"/>
              </a:rPr>
              <a:t>Az (arany)korszak </a:t>
            </a:r>
            <a:r>
              <a:rPr lang="hu-HU" sz="4400" dirty="0">
                <a:solidFill>
                  <a:srgbClr val="4E5154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haroni" panose="020B0604020202020204" pitchFamily="2" charset="-79"/>
              </a:rPr>
              <a:t>vezető színészei:</a:t>
            </a:r>
            <a:endParaRPr lang="hu-HU" dirty="0">
              <a:latin typeface="Comic Sans MS" panose="030F0702030302020204" pitchFamily="66" charset="0"/>
              <a:cs typeface="Aharoni" panose="020B0604020202020204" pitchFamily="2" charset="-79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32BBEF-23E7-4ED5-8BCD-DF103440C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54330" y="1801813"/>
            <a:ext cx="4352109" cy="4351338"/>
          </a:xfrm>
        </p:spPr>
        <p:txBody>
          <a:bodyPr>
            <a:normAutofit fontScale="25000" lnSpcReduction="20000"/>
          </a:bodyPr>
          <a:lstStyle/>
          <a:p>
            <a:pPr marL="0" indent="0" fontAlgn="base">
              <a:lnSpc>
                <a:spcPct val="100000"/>
              </a:lnSpc>
              <a:buNone/>
            </a:pPr>
            <a:r>
              <a:rPr lang="hu-HU" sz="5600" b="1" i="1" dirty="0" err="1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Prielle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hu-HU" sz="5600" b="1" i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Kornélia</a:t>
            </a:r>
            <a:r>
              <a:rPr lang="hu-HU" sz="5600" b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, </a:t>
            </a:r>
            <a:r>
              <a:rPr lang="hu-HU" sz="5600" b="1" i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Szigeti 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József</a:t>
            </a:r>
            <a:r>
              <a:rPr lang="hu-HU" sz="5600" b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, </a:t>
            </a:r>
            <a:r>
              <a:rPr lang="hu-HU" sz="56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1870 </a:t>
            </a:r>
            <a:r>
              <a:rPr lang="hu-HU" sz="56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után lett </a:t>
            </a:r>
            <a:r>
              <a:rPr lang="hu-HU" sz="56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tag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u-HU" sz="5600" b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Blaha </a:t>
            </a:r>
            <a:r>
              <a:rPr lang="hu-HU" sz="5600" b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Lujza, </a:t>
            </a:r>
            <a:r>
              <a:rPr lang="hu-HU" sz="5600" b="1" i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Jászai 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Mari </a:t>
            </a:r>
            <a:r>
              <a:rPr lang="hu-HU" sz="56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(aki az 1869-ben nyugdíjba vonult </a:t>
            </a:r>
            <a:r>
              <a:rPr lang="hu-HU" sz="5600" dirty="0" err="1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Jókainé</a:t>
            </a:r>
            <a:r>
              <a:rPr lang="hu-HU" sz="56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hu-HU" sz="5600" dirty="0" err="1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Laborfalvi</a:t>
            </a:r>
            <a:r>
              <a:rPr lang="hu-HU" sz="56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Róza feladatait vette át</a:t>
            </a:r>
            <a:r>
              <a:rPr lang="hu-HU" sz="56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) </a:t>
            </a:r>
            <a:r>
              <a:rPr lang="hu-HU" sz="5600" b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 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Tragédiában </a:t>
            </a:r>
            <a:r>
              <a:rPr lang="hu-HU" sz="5600" b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Ádámot elsőként </a:t>
            </a:r>
            <a:r>
              <a:rPr lang="hu-HU" sz="5600" b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alakító </a:t>
            </a:r>
          </a:p>
          <a:p>
            <a:pPr marL="0" indent="0" fontAlgn="base">
              <a:lnSpc>
                <a:spcPct val="100000"/>
              </a:lnSpc>
              <a:buNone/>
            </a:pPr>
            <a:r>
              <a:rPr lang="hu-HU" sz="5600" b="1" i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Nagy Imre </a:t>
            </a:r>
            <a:r>
              <a:rPr lang="hu-HU" sz="56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(</a:t>
            </a:r>
            <a:r>
              <a:rPr lang="hu-HU" sz="5600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Tragédiában </a:t>
            </a:r>
            <a:r>
              <a:rPr lang="hu-HU" sz="56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Ádámot elsőként alakította), </a:t>
            </a:r>
            <a:endParaRPr lang="hu-HU" sz="5600" dirty="0" smtClean="0">
              <a:solidFill>
                <a:srgbClr val="4E5154"/>
              </a:solidFill>
              <a:effectLst/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pPr marL="0" indent="0" fontAlgn="base">
              <a:lnSpc>
                <a:spcPct val="100000"/>
              </a:lnSpc>
              <a:buNone/>
            </a:pPr>
            <a:r>
              <a:rPr lang="hu-HU" sz="5600" b="1" i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Újházi 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Ede</a:t>
            </a:r>
            <a:r>
              <a:rPr lang="hu-HU" sz="5600" b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, 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Vízvári Gyula </a:t>
            </a:r>
            <a:r>
              <a:rPr lang="hu-HU" sz="5600" b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és </a:t>
            </a:r>
            <a:r>
              <a:rPr lang="hu-HU" sz="56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Márkus Emília</a:t>
            </a:r>
            <a:r>
              <a:rPr lang="hu-HU" sz="56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…</a:t>
            </a:r>
          </a:p>
          <a:p>
            <a:pPr fontAlgn="base">
              <a:lnSpc>
                <a:spcPct val="100000"/>
              </a:lnSpc>
            </a:pPr>
            <a:endParaRPr lang="hu-HU" sz="2900" dirty="0" smtClean="0">
              <a:solidFill>
                <a:srgbClr val="4E5154"/>
              </a:solidFill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hu-HU" dirty="0" smtClean="0">
                <a:solidFill>
                  <a:srgbClr val="4E5154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…</a:t>
            </a:r>
            <a:r>
              <a:rPr lang="hu-HU" sz="5600" b="1" dirty="0" smtClean="0">
                <a:solidFill>
                  <a:srgbClr val="4E5154"/>
                </a:solidFill>
                <a:latin typeface="Bell MT" panose="02020503060305020303" pitchFamily="18" charset="0"/>
                <a:ea typeface="Times New Roman" panose="02020603050405020304" pitchFamily="18" charset="0"/>
              </a:rPr>
              <a:t>És ezt játszották: </a:t>
            </a:r>
            <a:r>
              <a:rPr lang="hu-HU" sz="5600" dirty="0">
                <a:latin typeface="Bell MT" panose="02020503060305020303" pitchFamily="18" charset="0"/>
              </a:rPr>
              <a:t>1868 Bánk bánt, Teleki László Kegyencét (1880).  </a:t>
            </a:r>
            <a:r>
              <a:rPr lang="hu-HU" sz="5600" i="1" dirty="0">
                <a:latin typeface="Bell MT" panose="02020503060305020303" pitchFamily="18" charset="0"/>
              </a:rPr>
              <a:t>Filozófust</a:t>
            </a:r>
            <a:r>
              <a:rPr lang="hu-HU" sz="5600" dirty="0">
                <a:latin typeface="Bell MT" panose="02020503060305020303" pitchFamily="18" charset="0"/>
              </a:rPr>
              <a:t> (Bessenyei György), a </a:t>
            </a:r>
            <a:r>
              <a:rPr lang="hu-HU" sz="5600" i="1" dirty="0">
                <a:latin typeface="Bell MT" panose="02020503060305020303" pitchFamily="18" charset="0"/>
              </a:rPr>
              <a:t>Mátyás királyt</a:t>
            </a:r>
            <a:r>
              <a:rPr lang="hu-HU" sz="5600" dirty="0">
                <a:latin typeface="Bell MT" panose="02020503060305020303" pitchFamily="18" charset="0"/>
              </a:rPr>
              <a:t> (Szentjóbi Szabó László), az </a:t>
            </a:r>
            <a:r>
              <a:rPr lang="hu-HU" sz="5600" i="1" dirty="0">
                <a:latin typeface="Bell MT" panose="02020503060305020303" pitchFamily="18" charset="0"/>
              </a:rPr>
              <a:t>Irénét</a:t>
            </a:r>
            <a:r>
              <a:rPr lang="hu-HU" sz="5600" dirty="0">
                <a:latin typeface="Bell MT" panose="02020503060305020303" pitchFamily="18" charset="0"/>
              </a:rPr>
              <a:t> (Kisfaludy Károly),  </a:t>
            </a:r>
            <a:r>
              <a:rPr lang="hu-HU" sz="5600" i="1" dirty="0">
                <a:latin typeface="Bell MT" panose="02020503060305020303" pitchFamily="18" charset="0"/>
              </a:rPr>
              <a:t>Tisztújítást</a:t>
            </a:r>
            <a:r>
              <a:rPr lang="hu-HU" sz="5600" dirty="0">
                <a:latin typeface="Bell MT" panose="02020503060305020303" pitchFamily="18" charset="0"/>
              </a:rPr>
              <a:t> (Nagy Ignác), az </a:t>
            </a:r>
            <a:r>
              <a:rPr lang="hu-HU" sz="5600" i="1" dirty="0">
                <a:latin typeface="Bell MT" panose="02020503060305020303" pitchFamily="18" charset="0"/>
              </a:rPr>
              <a:t>Örökséget</a:t>
            </a:r>
            <a:r>
              <a:rPr lang="hu-HU" sz="5600" dirty="0">
                <a:latin typeface="Bell MT" panose="02020503060305020303" pitchFamily="18" charset="0"/>
              </a:rPr>
              <a:t> (</a:t>
            </a:r>
            <a:r>
              <a:rPr lang="hu-HU" sz="5600" dirty="0" err="1">
                <a:latin typeface="Bell MT" panose="02020503060305020303" pitchFamily="18" charset="0"/>
              </a:rPr>
              <a:t>Obernyik</a:t>
            </a:r>
            <a:r>
              <a:rPr lang="hu-HU" sz="5600" dirty="0">
                <a:latin typeface="Bell MT" panose="02020503060305020303" pitchFamily="18" charset="0"/>
              </a:rPr>
              <a:t> Károly), a </a:t>
            </a:r>
            <a:r>
              <a:rPr lang="hu-HU" sz="5600" i="1" dirty="0">
                <a:latin typeface="Bell MT" panose="02020503060305020303" pitchFamily="18" charset="0"/>
              </a:rPr>
              <a:t>Kalmár és tengerészt</a:t>
            </a:r>
            <a:r>
              <a:rPr lang="hu-HU" sz="5600" dirty="0">
                <a:latin typeface="Bell MT" panose="02020503060305020303" pitchFamily="18" charset="0"/>
              </a:rPr>
              <a:t> (Czakó Zsigmond).  Csiky Gergely, </a:t>
            </a:r>
            <a:r>
              <a:rPr lang="hu-HU" sz="5600" i="1" dirty="0">
                <a:latin typeface="Bell MT" panose="02020503060305020303" pitchFamily="18" charset="0"/>
              </a:rPr>
              <a:t>A proletárok</a:t>
            </a:r>
            <a:r>
              <a:rPr lang="hu-HU" sz="5600" dirty="0">
                <a:latin typeface="Bell MT" panose="02020503060305020303" pitchFamily="18" charset="0"/>
              </a:rPr>
              <a:t> és  </a:t>
            </a:r>
            <a:r>
              <a:rPr lang="hu-HU" sz="5600" i="1" dirty="0">
                <a:latin typeface="Bell MT" panose="02020503060305020303" pitchFamily="18" charset="0"/>
              </a:rPr>
              <a:t>A nagymama</a:t>
            </a:r>
            <a:r>
              <a:rPr lang="hu-HU" sz="5600" dirty="0">
                <a:latin typeface="Bell MT" panose="02020503060305020303" pitchFamily="18" charset="0"/>
              </a:rPr>
              <a:t> című darabjával).   1884-ben el Jókai </a:t>
            </a:r>
            <a:r>
              <a:rPr lang="hu-HU" sz="5600" i="1" dirty="0">
                <a:latin typeface="Bell MT" panose="02020503060305020303" pitchFamily="18" charset="0"/>
              </a:rPr>
              <a:t>Az </a:t>
            </a:r>
            <a:r>
              <a:rPr lang="hu-HU" sz="5600" i="1" dirty="0" smtClean="0">
                <a:latin typeface="Bell MT" panose="02020503060305020303" pitchFamily="18" charset="0"/>
              </a:rPr>
              <a:t>aranyember,</a:t>
            </a:r>
            <a:r>
              <a:rPr lang="hu-HU" sz="5600" dirty="0" smtClean="0">
                <a:latin typeface="Bell MT" panose="02020503060305020303" pitchFamily="18" charset="0"/>
              </a:rPr>
              <a:t> </a:t>
            </a:r>
            <a:r>
              <a:rPr lang="hu-HU" sz="5600" dirty="0">
                <a:latin typeface="Bell MT" panose="02020503060305020303" pitchFamily="18" charset="0"/>
              </a:rPr>
              <a:t>Herczeg Ferencet („házi </a:t>
            </a:r>
            <a:r>
              <a:rPr lang="hu-HU" sz="5600" dirty="0" err="1" smtClean="0">
                <a:latin typeface="Bell MT" panose="02020503060305020303" pitchFamily="18" charset="0"/>
              </a:rPr>
              <a:t>szerző,ek</a:t>
            </a:r>
            <a:r>
              <a:rPr lang="hu-HU" sz="5600" dirty="0">
                <a:latin typeface="Bell MT" panose="02020503060305020303" pitchFamily="18" charset="0"/>
              </a:rPr>
              <a:t>”): A </a:t>
            </a:r>
            <a:r>
              <a:rPr lang="hu-HU" sz="5600" dirty="0" err="1">
                <a:latin typeface="Bell MT" panose="02020503060305020303" pitchFamily="18" charset="0"/>
              </a:rPr>
              <a:t>dolovai</a:t>
            </a:r>
            <a:r>
              <a:rPr lang="hu-HU" sz="5600" dirty="0">
                <a:latin typeface="Bell MT" panose="02020503060305020303" pitchFamily="18" charset="0"/>
              </a:rPr>
              <a:t> nábob lánya, </a:t>
            </a:r>
            <a:r>
              <a:rPr lang="hu-HU" sz="5600" dirty="0" smtClean="0">
                <a:latin typeface="Bell MT" panose="02020503060305020303" pitchFamily="18" charset="0"/>
              </a:rPr>
              <a:t>1891,</a:t>
            </a:r>
            <a:r>
              <a:rPr lang="hu-HU" sz="5600" dirty="0">
                <a:latin typeface="Bell MT" panose="02020503060305020303" pitchFamily="18" charset="0"/>
              </a:rPr>
              <a:t> </a:t>
            </a:r>
            <a:endParaRPr lang="hu-HU" sz="5600" dirty="0" smtClean="0">
              <a:latin typeface="Bell MT" panose="02020503060305020303" pitchFamily="18" charset="0"/>
            </a:endParaRPr>
          </a:p>
          <a:p>
            <a:pPr marL="0" indent="0" algn="ctr" fontAlgn="base">
              <a:lnSpc>
                <a:spcPct val="100000"/>
              </a:lnSpc>
              <a:buNone/>
            </a:pPr>
            <a:r>
              <a:rPr lang="hu-HU" sz="5600" dirty="0" smtClean="0">
                <a:latin typeface="Bell MT" panose="02020503060305020303" pitchFamily="18" charset="0"/>
              </a:rPr>
              <a:t>Szophoklész </a:t>
            </a:r>
            <a:r>
              <a:rPr lang="hu-HU" sz="5600" dirty="0">
                <a:latin typeface="Bell MT" panose="02020503060305020303" pitchFamily="18" charset="0"/>
              </a:rPr>
              <a:t>és Plautus, a francia </a:t>
            </a:r>
            <a:r>
              <a:rPr lang="hu-HU" sz="5600" dirty="0" err="1">
                <a:latin typeface="Bell MT" panose="02020503060305020303" pitchFamily="18" charset="0"/>
              </a:rPr>
              <a:t>Corneille</a:t>
            </a:r>
            <a:r>
              <a:rPr lang="hu-HU" sz="5600" dirty="0">
                <a:latin typeface="Bell MT" panose="02020503060305020303" pitchFamily="18" charset="0"/>
              </a:rPr>
              <a:t>, Racine, </a:t>
            </a:r>
            <a:r>
              <a:rPr lang="hu-HU" sz="5600" dirty="0" err="1">
                <a:latin typeface="Bell MT" panose="02020503060305020303" pitchFamily="18" charset="0"/>
              </a:rPr>
              <a:t>Molière</a:t>
            </a:r>
            <a:r>
              <a:rPr lang="hu-HU" sz="5600" dirty="0">
                <a:latin typeface="Bell MT" panose="02020503060305020303" pitchFamily="18" charset="0"/>
              </a:rPr>
              <a:t> és Beaumarchais, a spanyol Calderón és </a:t>
            </a:r>
            <a:r>
              <a:rPr lang="hu-HU" sz="5600" dirty="0" err="1">
                <a:latin typeface="Bell MT" panose="02020503060305020303" pitchFamily="18" charset="0"/>
              </a:rPr>
              <a:t>Lope</a:t>
            </a:r>
            <a:r>
              <a:rPr lang="hu-HU" sz="5600" dirty="0">
                <a:latin typeface="Bell MT" panose="02020503060305020303" pitchFamily="18" charset="0"/>
              </a:rPr>
              <a:t> de Vega, a német Goethe, Schiller és Grillparzer, Shakespeare,( 15 darabját játszották.) </a:t>
            </a:r>
            <a:r>
              <a:rPr lang="hu-HU" sz="5600" i="1" dirty="0">
                <a:latin typeface="Bell MT" panose="02020503060305020303" pitchFamily="18" charset="0"/>
              </a:rPr>
              <a:t>Faustja</a:t>
            </a:r>
            <a:r>
              <a:rPr lang="hu-HU" sz="5600" dirty="0">
                <a:latin typeface="Bell MT" panose="02020503060305020303" pitchFamily="18" charset="0"/>
              </a:rPr>
              <a:t> a </a:t>
            </a:r>
            <a:r>
              <a:rPr lang="hu-HU" sz="5600" dirty="0" err="1">
                <a:latin typeface="Bell MT" panose="02020503060305020303" pitchFamily="18" charset="0"/>
              </a:rPr>
              <a:t>meiningenizmus</a:t>
            </a:r>
            <a:r>
              <a:rPr lang="hu-HU" sz="5600" dirty="0">
                <a:latin typeface="Bell MT" panose="02020503060305020303" pitchFamily="18" charset="0"/>
              </a:rPr>
              <a:t> emblematikus előadása lett (1887).</a:t>
            </a:r>
          </a:p>
          <a:p>
            <a:pPr algn="ctr" fontAlgn="base">
              <a:lnSpc>
                <a:spcPct val="100000"/>
              </a:lnSpc>
            </a:pPr>
            <a:r>
              <a:rPr lang="hu-HU" sz="5600" dirty="0" smtClean="0">
                <a:latin typeface="Bell MT" panose="02020503060305020303" pitchFamily="18" charset="0"/>
              </a:rPr>
              <a:t> </a:t>
            </a:r>
            <a:endParaRPr lang="hu-HU" sz="5600" dirty="0">
              <a:effectLst/>
              <a:latin typeface="Bell MT" panose="02020503060305020303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ADEB16C7-8D3E-4391-9B17-1A488C80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23314" y="1690688"/>
            <a:ext cx="4430486" cy="19930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sz="14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Az új tagok másik csoportja a vidéki (és kolozsvári) színpadokon sikert aratott színészekből állt</a:t>
            </a:r>
            <a:r>
              <a:rPr lang="hu-HU" sz="14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hu-HU" sz="14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hu-HU" sz="14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Így került Pestre többek </a:t>
            </a:r>
            <a:r>
              <a:rPr lang="hu-HU" sz="14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között:</a:t>
            </a:r>
            <a:r>
              <a:rPr lang="hu-HU" sz="1400" b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hu-HU" sz="1400" b="1" i="1" dirty="0" err="1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Latabár</a:t>
            </a:r>
            <a:r>
              <a:rPr lang="hu-HU" sz="1400" b="1" i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hu-HU" sz="14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Kálmán Árpád </a:t>
            </a:r>
            <a:r>
              <a:rPr lang="hu-HU" sz="14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(a színészdinasztiát alapító Endre fia</a:t>
            </a:r>
            <a:r>
              <a:rPr lang="hu-HU" sz="14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hu-HU" sz="1400" b="1" i="1" dirty="0" err="1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Szacsvay</a:t>
            </a:r>
            <a:r>
              <a:rPr lang="hu-HU" sz="1400" b="1" i="1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hu-HU" sz="14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Imre </a:t>
            </a:r>
            <a:endParaRPr lang="hu-HU" sz="1400" b="1" i="1" dirty="0">
              <a:solidFill>
                <a:srgbClr val="4E5154"/>
              </a:solidFill>
              <a:latin typeface="Bell MT" panose="02020503060305020303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1400" dirty="0" smtClean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 </a:t>
            </a:r>
            <a:r>
              <a:rPr lang="hu-HU" sz="1400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a később a Nemzeti főrendezőségéig jutó </a:t>
            </a:r>
            <a:r>
              <a:rPr lang="hu-HU" sz="1400" b="1" i="1" dirty="0">
                <a:solidFill>
                  <a:srgbClr val="4E5154"/>
                </a:solidFill>
                <a:effectLst/>
                <a:latin typeface="Bell MT" panose="02020503060305020303" pitchFamily="18" charset="0"/>
                <a:ea typeface="Times New Roman" panose="02020603050405020304" pitchFamily="18" charset="0"/>
              </a:rPr>
              <a:t>Ivánfi Jenő </a:t>
            </a:r>
            <a:endParaRPr lang="hu-HU" sz="1400" b="1" dirty="0">
              <a:effectLst/>
              <a:latin typeface="Bell MT" panose="02020503060305020303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0792" y="5248511"/>
            <a:ext cx="904905" cy="1339260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463" y="4857435"/>
            <a:ext cx="943691" cy="1644060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9296" y="3900714"/>
            <a:ext cx="1488741" cy="837061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8478" y="3882883"/>
            <a:ext cx="1235532" cy="159121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71" y="5130008"/>
            <a:ext cx="900165" cy="1340462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492" y="3768285"/>
            <a:ext cx="922380" cy="1232408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352" y="5207112"/>
            <a:ext cx="891782" cy="1263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112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C70D01-8B7F-4266-AAC4-8D97DBA2F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Vetélytársak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94814D-28AA-4985-89D7-C695327017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690688"/>
            <a:ext cx="10373139" cy="4351338"/>
          </a:xfrm>
        </p:spPr>
        <p:txBody>
          <a:bodyPr>
            <a:normAutofit fontScale="62500" lnSpcReduction="20000"/>
          </a:bodyPr>
          <a:lstStyle/>
          <a:p>
            <a:r>
              <a:rPr lang="hu-HU" dirty="0">
                <a:latin typeface="Bell MT" panose="02020503060305020303" pitchFamily="18" charset="0"/>
              </a:rPr>
              <a:t>A Nemzeti Színház az új század elején (1894–1922)</a:t>
            </a:r>
          </a:p>
          <a:p>
            <a:r>
              <a:rPr lang="hu-HU" dirty="0">
                <a:latin typeface="Bell MT" panose="02020503060305020303" pitchFamily="18" charset="0"/>
              </a:rPr>
              <a:t>-Molnár György (a Nemzetiben volt színész és rendező) Budán (1861-1864, 1867-1870) még inkább csak a szokott vidéki színvonalat tudta a Nemzeti alternatívájául kínálni, de már ő is újításokkal jelentkezett – korszerű látványosságokkal, népszerű zenés művekkel.</a:t>
            </a:r>
          </a:p>
          <a:p>
            <a:r>
              <a:rPr lang="hu-HU" dirty="0">
                <a:latin typeface="Bell MT" panose="02020503060305020303" pitchFamily="18" charset="0"/>
              </a:rPr>
              <a:t>- mai Erzsébet térre épített </a:t>
            </a:r>
            <a:r>
              <a:rPr lang="hu-HU" dirty="0" err="1">
                <a:latin typeface="Bell MT" panose="02020503060305020303" pitchFamily="18" charset="0"/>
              </a:rPr>
              <a:t>Nottheaterben</a:t>
            </a:r>
            <a:r>
              <a:rPr lang="hu-HU" dirty="0">
                <a:latin typeface="Bell MT" panose="02020503060305020303" pitchFamily="18" charset="0"/>
              </a:rPr>
              <a:t> (szükségszínház) a német teátrum is (zenés műfajok)</a:t>
            </a:r>
          </a:p>
          <a:p>
            <a:r>
              <a:rPr lang="hu-HU" dirty="0">
                <a:latin typeface="Bell MT" panose="02020503060305020303" pitchFamily="18" charset="0"/>
              </a:rPr>
              <a:t>- 1869-tól pedig a Gyapjú utcában volt a Német Színház (Richard Wagner első színpadi műveként a </a:t>
            </a:r>
            <a:r>
              <a:rPr lang="hu-HU" dirty="0" err="1">
                <a:latin typeface="Bell MT" panose="02020503060305020303" pitchFamily="18" charset="0"/>
              </a:rPr>
              <a:t>Nottheaterben</a:t>
            </a:r>
            <a:r>
              <a:rPr lang="hu-HU" dirty="0">
                <a:latin typeface="Bell MT" panose="02020503060305020303" pitchFamily="18" charset="0"/>
              </a:rPr>
              <a:t> 1862-ben színre került </a:t>
            </a:r>
            <a:r>
              <a:rPr lang="hu-HU" dirty="0" err="1">
                <a:latin typeface="Bell MT" panose="02020503060305020303" pitchFamily="18" charset="0"/>
              </a:rPr>
              <a:t>Tannhäuser</a:t>
            </a:r>
            <a:r>
              <a:rPr lang="hu-HU" dirty="0">
                <a:latin typeface="Bell MT" panose="02020503060305020303" pitchFamily="18" charset="0"/>
              </a:rPr>
              <a:t> bemutatója később paródiaváltozatok (Budai Népszínház, Német Színház)</a:t>
            </a:r>
          </a:p>
          <a:p>
            <a:r>
              <a:rPr lang="hu-HU" dirty="0">
                <a:latin typeface="Bell MT" panose="02020503060305020303" pitchFamily="18" charset="0"/>
              </a:rPr>
              <a:t>-1875-1908 Népszínház – a polgári szórakoztatás új fóruma: népszínmű, bohózat, vígopera/operett.</a:t>
            </a:r>
          </a:p>
          <a:p>
            <a:r>
              <a:rPr lang="hu-HU" dirty="0">
                <a:latin typeface="Bell MT" panose="02020503060305020303" pitchFamily="18" charset="0"/>
              </a:rPr>
              <a:t>-Opera</a:t>
            </a:r>
          </a:p>
          <a:p>
            <a:r>
              <a:rPr lang="hu-HU" dirty="0">
                <a:latin typeface="Bell MT" panose="02020503060305020303" pitchFamily="18" charset="0"/>
              </a:rPr>
              <a:t>-1896 Vígszínház</a:t>
            </a:r>
          </a:p>
          <a:p>
            <a:r>
              <a:rPr lang="hu-HU" dirty="0">
                <a:latin typeface="Bell MT" panose="02020503060305020303" pitchFamily="18" charset="0"/>
              </a:rPr>
              <a:t>Magyar Sínház, Király Színház, Operettszínház). A műfaji differenciálódás és a közönség bővülésének hullámait meglovagolva sorra nyíltak szórakoztató intézmények, kabarék, s a paletta másik szélén a művészszínházi típus legelső hazai képviselője, az 1904 és 1908 között működött Thália Társaság (rendezői közt Hevesi Sándorral), majd 1911-ben a Népopera (ma Erkel Színház) hatalmas szecessziós épülete. Mindez megosztotta az egyébként kiszélesedett publikumot, elvonta a nézőket a klasszicizálódott (vagyis gyakran avult műsort régies stílusban adó) Nemzetitől.</a:t>
            </a:r>
          </a:p>
          <a:p>
            <a:endParaRPr lang="hu-HU" dirty="0"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53411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Kép 5" descr="A képen modellt állás, csoport, személy, készítés látható&#10;&#10;Automatikusan generált leírás">
            <a:extLst>
              <a:ext uri="{FF2B5EF4-FFF2-40B4-BE49-F238E27FC236}">
                <a16:creationId xmlns:a16="http://schemas.microsoft.com/office/drawing/2014/main" id="{206B00F8-4916-4E78-8882-3898021A4C7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1"/>
            <a:ext cx="12192000" cy="685801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9579C20A-2506-438F-8E45-8C9685E88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66984"/>
            <a:ext cx="9677400" cy="109839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 err="1">
                <a:solidFill>
                  <a:srgbClr val="FFC000"/>
                </a:solidFill>
                <a:latin typeface="+mj-lt"/>
              </a:rPr>
              <a:t>Klasszikus</a:t>
            </a:r>
            <a:r>
              <a:rPr lang="en-US" sz="6600" b="1" dirty="0">
                <a:solidFill>
                  <a:srgbClr val="FFC000"/>
                </a:solidFill>
                <a:latin typeface="+mj-lt"/>
              </a:rPr>
              <a:t> </a:t>
            </a:r>
            <a:r>
              <a:rPr lang="en-US" sz="6600" b="1" dirty="0" err="1">
                <a:solidFill>
                  <a:srgbClr val="FFC000"/>
                </a:solidFill>
                <a:latin typeface="+mj-lt"/>
              </a:rPr>
              <a:t>repertoár</a:t>
            </a:r>
            <a:endParaRPr lang="en-US" sz="6600" b="1" dirty="0">
              <a:solidFill>
                <a:srgbClr val="FFC000"/>
              </a:solidFill>
              <a:latin typeface="+mj-lt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2169C9C-8AD6-4783-98A7-E9EEF3FB44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4978" y="1427493"/>
            <a:ext cx="9144000" cy="4973307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indent="0">
              <a:buNone/>
            </a:pPr>
            <a:r>
              <a:rPr lang="en-US" b="1" i="1" dirty="0" err="1">
                <a:solidFill>
                  <a:srgbClr val="FFFF00"/>
                </a:solidFill>
                <a:latin typeface="Bell MT" panose="02020503060305020303" pitchFamily="18" charset="0"/>
              </a:rPr>
              <a:t>Hevesi</a:t>
            </a:r>
            <a:r>
              <a:rPr lang="en-US" b="1" i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Bell MT" panose="02020503060305020303" pitchFamily="18" charset="0"/>
              </a:rPr>
              <a:t>Sándor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 a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Nemzeti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élén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(1922-1932)</a:t>
            </a:r>
            <a:endParaRPr lang="hu-HU" b="1" dirty="0">
              <a:solidFill>
                <a:srgbClr val="FFFF00"/>
              </a:solidFill>
              <a:latin typeface="Bell MT" panose="02020503060305020303" pitchFamily="18" charset="0"/>
            </a:endParaRPr>
          </a:p>
          <a:p>
            <a:pPr marL="0" indent="0">
              <a:buNone/>
            </a:pPr>
            <a:r>
              <a:rPr lang="hu-HU" b="1" dirty="0">
                <a:solidFill>
                  <a:srgbClr val="FFFF00"/>
                </a:solidFill>
                <a:latin typeface="Bell MT" panose="02020503060305020303" pitchFamily="18" charset="0"/>
              </a:rPr>
              <a:t>Magas minőség minden területen:</a:t>
            </a:r>
          </a:p>
          <a:p>
            <a:pPr>
              <a:buFontTx/>
              <a:buChar char="-"/>
            </a:pPr>
            <a:r>
              <a:rPr lang="hu-HU" b="1" dirty="0">
                <a:solidFill>
                  <a:srgbClr val="FFFF00"/>
                </a:solidFill>
                <a:latin typeface="Bell MT" panose="02020503060305020303" pitchFamily="18" charset="0"/>
              </a:rPr>
              <a:t>klasszikus és kortárs művek bemutatása.</a:t>
            </a:r>
          </a:p>
          <a:p>
            <a:pPr>
              <a:buFontTx/>
              <a:buChar char="-"/>
            </a:pPr>
            <a:r>
              <a:rPr lang="hu-HU" b="1" dirty="0">
                <a:solidFill>
                  <a:srgbClr val="FFFF00"/>
                </a:solidFill>
                <a:latin typeface="Bell MT" panose="02020503060305020303" pitchFamily="18" charset="0"/>
              </a:rPr>
              <a:t>A magasztos gondolatok mellett a színház </a:t>
            </a:r>
          </a:p>
          <a:p>
            <a:pPr marL="0" indent="0">
              <a:buNone/>
            </a:pPr>
            <a:r>
              <a:rPr lang="hu-HU" b="1" dirty="0">
                <a:solidFill>
                  <a:srgbClr val="FFFF00"/>
                </a:solidFill>
                <a:latin typeface="Bell MT" panose="02020503060305020303" pitchFamily="18" charset="0"/>
              </a:rPr>
              <a:t> -Megnyitotta a Nemzeti Színház Kamaraszínházát előbb (1924) az Andrássy út 69Blaha Lujza Színház (a mai Új Színház) épületében, a Szerecsen utcáról Paulay Ede nevére átkeresztelt utcában 1925. -ben, majd Hevesi az első úgynevezett „író-rendező”, vagyis aki nem a színészetből szerezte tapasztalatait a korszerű színjátékról.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-A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színjáték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középponti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elemei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drámaszöveget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és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színész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így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ezekre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elsődleges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szerző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(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klasszikus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vagy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kortárs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)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irodalmi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invenciójának</a:t>
            </a:r>
            <a:r>
              <a:rPr lang="en-US" b="1" dirty="0">
                <a:solidFill>
                  <a:srgbClr val="FFFF00"/>
                </a:solidFill>
                <a:latin typeface="Bell MT" panose="02020503060305020303" pitchFamily="18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Bell MT" panose="02020503060305020303" pitchFamily="18" charset="0"/>
              </a:rPr>
              <a:t>megjelenítése</a:t>
            </a:r>
            <a:endParaRPr lang="en-US" b="1" dirty="0">
              <a:solidFill>
                <a:srgbClr val="FFFF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0853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artalom helye 8" descr="A képen modellt állás, csoport, személy, készítés látható&#10;&#10;Automatikusan generált leírás">
            <a:extLst>
              <a:ext uri="{FF2B5EF4-FFF2-40B4-BE49-F238E27FC236}">
                <a16:creationId xmlns:a16="http://schemas.microsoft.com/office/drawing/2014/main" id="{F5066197-3971-44CC-B28B-0013E3DF1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alphaModFix amt="6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16"/>
            <a:ext cx="12192000" cy="6847384"/>
          </a:xfr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64957B6-D2EF-40FA-B3DE-E5B6ED1C8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50" y="-21869"/>
            <a:ext cx="10515600" cy="1325563"/>
          </a:xfrm>
        </p:spPr>
        <p:txBody>
          <a:bodyPr/>
          <a:lstStyle/>
          <a:p>
            <a:pPr algn="ctr"/>
            <a:r>
              <a:rPr lang="hu-HU" dirty="0"/>
              <a:t>Színházi illúzió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026507D5-96DE-4CE3-9794-7A08005CBD77}"/>
              </a:ext>
            </a:extLst>
          </p:cNvPr>
          <p:cNvSpPr txBox="1"/>
          <p:nvPr/>
        </p:nvSpPr>
        <p:spPr>
          <a:xfrm>
            <a:off x="209550" y="981175"/>
            <a:ext cx="11982450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i="1" dirty="0"/>
              <a:t>Németh Antal</a:t>
            </a:r>
            <a:r>
              <a:rPr lang="hu-HU" sz="2000" b="1" i="1" dirty="0"/>
              <a:t> </a:t>
            </a:r>
            <a:r>
              <a:rPr lang="hu-HU" sz="2000" b="1" dirty="0"/>
              <a:t>színháza (1935–1944)</a:t>
            </a:r>
          </a:p>
          <a:p>
            <a:endParaRPr lang="hu-HU" sz="2000" b="1" dirty="0"/>
          </a:p>
          <a:p>
            <a:r>
              <a:rPr lang="hu-HU" sz="2000" b="1" dirty="0"/>
              <a:t>-A rendezés művészete: gondosan szervezett munkafolyamatot jelentett. A Nemzeti háború előtti korszakából maradtak fönt a legpontosabb rendezőpéldányok, a végig fényképezett előadásokat megörökítő albumok.</a:t>
            </a:r>
          </a:p>
          <a:p>
            <a:endParaRPr lang="hu-HU" sz="2000" b="1" dirty="0"/>
          </a:p>
          <a:p>
            <a:r>
              <a:rPr lang="hu-HU" sz="2000" b="1" dirty="0"/>
              <a:t>-Irodalom- és színháztörténész, rendező, színigazgató, egyetemi tanár,( tudós igazgató)   reformer, újító, apolitikus, tisztességes, művészeti és színházi kritikus, méltatlan támadások (Hevesi is! - Lengyel György által tavaly megjelentetett Kortársuk voltam című kötet</a:t>
            </a:r>
          </a:p>
          <a:p>
            <a:r>
              <a:rPr lang="hu-HU" sz="2000" b="1" dirty="0"/>
              <a:t>- a magas minőség elve a rendezésben, a színészi játékban és egy mű színrevitelének minden területén (szöveg, díszlet, jelmez, zene) </a:t>
            </a:r>
          </a:p>
          <a:p>
            <a:endParaRPr lang="hu-HU" sz="2000" b="1" dirty="0"/>
          </a:p>
          <a:p>
            <a:r>
              <a:rPr lang="hu-HU" sz="2000" b="1" dirty="0"/>
              <a:t>-A cél pedig a magyar nemzeti színjátszásnak a „világszínház” áramlataiba való egyenrangú bekapcsolása. Új szerzővé például Németh Lászlót, Illyés Gyulát avatta a Nemzeti, de Németh dolgozott Móriczcal</a:t>
            </a:r>
          </a:p>
          <a:p>
            <a:r>
              <a:rPr lang="hu-HU" sz="2000" b="1" dirty="0"/>
              <a:t>- klasszikus drámák bemutatása: A Bánk bán, a Csongor és Tünde, valamint Az ember tragédiája Németh Antal számára ifjúkorától meghatározóan fontos volt. Kutató színházfilológusként dolgozta föl legfőbb klasszikusaink színpadtörténetét</a:t>
            </a:r>
          </a:p>
          <a:p>
            <a:r>
              <a:rPr lang="hu-HU" sz="2000" b="1" dirty="0"/>
              <a:t>-Katona József preromantikus tragédiáját négy ízben (1936-ban, ’38-ban és ’40-ben, majd 1960-ban) állította színre, a Csongor és Tündét háromszor rendezte (1937, 1941, 1956). 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80366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1141</Words>
  <Application>Microsoft Office PowerPoint</Application>
  <PresentationFormat>Szélesvásznú</PresentationFormat>
  <Paragraphs>92</Paragraphs>
  <Slides>10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10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21" baseType="lpstr">
      <vt:lpstr>Aharoni</vt:lpstr>
      <vt:lpstr>Algerian</vt:lpstr>
      <vt:lpstr>Arial</vt:lpstr>
      <vt:lpstr>Bell MT</vt:lpstr>
      <vt:lpstr>Calibri</vt:lpstr>
      <vt:lpstr>Calibri Light</vt:lpstr>
      <vt:lpstr>Comic Sans MS</vt:lpstr>
      <vt:lpstr>Helvetica</vt:lpstr>
      <vt:lpstr>LatoWeb</vt:lpstr>
      <vt:lpstr>Times New Roman</vt:lpstr>
      <vt:lpstr>Office-téma</vt:lpstr>
      <vt:lpstr>Nemzeti Színház</vt:lpstr>
      <vt:lpstr>Építése 1837-1908.</vt:lpstr>
      <vt:lpstr>1908-1964. II. Nemzeti Színház- Blaha Lujza tér. </vt:lpstr>
      <vt:lpstr>PowerPoint-bemutató</vt:lpstr>
      <vt:lpstr>Aranykor</vt:lpstr>
      <vt:lpstr>Az (arany)korszak vezető színészei:</vt:lpstr>
      <vt:lpstr>Vetélytársak</vt:lpstr>
      <vt:lpstr>Klasszikus repertoár</vt:lpstr>
      <vt:lpstr>Színházi illúzió</vt:lpstr>
      <vt:lpstr>A mai Nemzeti Színház építésének eseménynaptára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Nemzeti Színház</dc:title>
  <dc:creator>Ádám</dc:creator>
  <cp:lastModifiedBy>Lukács György</cp:lastModifiedBy>
  <cp:revision>31</cp:revision>
  <dcterms:created xsi:type="dcterms:W3CDTF">2021-03-20T14:57:43Z</dcterms:created>
  <dcterms:modified xsi:type="dcterms:W3CDTF">2021-03-21T22:33:42Z</dcterms:modified>
</cp:coreProperties>
</file>