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D18DB-B159-435A-8489-8AEFF74D784D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3BD66-2608-4FB9-B3D9-C72A876FE8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3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E4EE-4356-4FFE-A239-C7C3DDF01CC0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D845-B1F1-488C-B867-BA266A24D0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10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E4EE-4356-4FFE-A239-C7C3DDF01CC0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D845-B1F1-488C-B867-BA266A24D0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40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E4EE-4356-4FFE-A239-C7C3DDF01CC0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D845-B1F1-488C-B867-BA266A24D0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40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E4EE-4356-4FFE-A239-C7C3DDF01CC0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D845-B1F1-488C-B867-BA266A24D0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40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E4EE-4356-4FFE-A239-C7C3DDF01CC0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D845-B1F1-488C-B867-BA266A24D0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70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E4EE-4356-4FFE-A239-C7C3DDF01CC0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D845-B1F1-488C-B867-BA266A24D0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53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E4EE-4356-4FFE-A239-C7C3DDF01CC0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D845-B1F1-488C-B867-BA266A24D0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114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E4EE-4356-4FFE-A239-C7C3DDF01CC0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D845-B1F1-488C-B867-BA266A24D0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03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E4EE-4356-4FFE-A239-C7C3DDF01CC0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D845-B1F1-488C-B867-BA266A24D0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236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E4EE-4356-4FFE-A239-C7C3DDF01CC0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D845-B1F1-488C-B867-BA266A24D0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7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E4EE-4356-4FFE-A239-C7C3DDF01CC0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D845-B1F1-488C-B867-BA266A24D0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58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BE4EE-4356-4FFE-A239-C7C3DDF01CC0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D845-B1F1-488C-B867-BA266A24D0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323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2949373" y="336882"/>
            <a:ext cx="6120000" cy="612000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37373" y="1714952"/>
            <a:ext cx="9144000" cy="2387600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Klasszikusok története a Nemzetiben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37373" y="4095117"/>
            <a:ext cx="9144000" cy="1655762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 és Bánk Bán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450981" y="6481047"/>
            <a:ext cx="39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Készítették: Melegcsákány-váltó tatuk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7069784" y="1312490"/>
            <a:ext cx="5040000" cy="5040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II. világháború után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816" y="1690688"/>
            <a:ext cx="7073766" cy="5229693"/>
          </a:xfrm>
        </p:spPr>
        <p:txBody>
          <a:bodyPr>
            <a:normAutofit/>
          </a:bodyPr>
          <a:lstStyle/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Bánk Bánt sokkal többet játszották a Nemzeti Színpadán Az ember tragédiájához képest. (Utóbbit inkább jubileumokkor, ünnepélyes alkalmakkor tűzték műsorra, a ritkább bemutatás köszönhető az esetleges politikai „áthallásoknak” is.)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II. világháború utáni kommunista hangulatban az volt a vélekedés a darabról, hogy az eredeti, sallangoktól mentes szövegkönyvvel dolgozzanak a színészek, ez lengte át 50-es évek Bánk Bánjait. Ilyen volt például Major Tamás és Vámos László közös rendezése a Nemzetiben 1951-ben.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60-as évektől kezdve a Bánk Bán állandó szereplője a Nemzeti Színház repertoárjának, kisebb-nagyobb megszakításokkal, de folyamatosan játsszák. Néhány kiemelkedő bemutató: Both Béla 1970-es rendezése, és Marton Endre 1975-ös előadása.</a:t>
            </a:r>
          </a:p>
        </p:txBody>
      </p:sp>
      <p:sp>
        <p:nvSpPr>
          <p:cNvPr id="7" name="Szövegdoboz 6"/>
          <p:cNvSpPr txBox="1"/>
          <p:nvPr/>
        </p:nvSpPr>
        <p:spPr>
          <a:xfrm rot="1406115">
            <a:off x="7332146" y="1771962"/>
            <a:ext cx="4303091" cy="4692287"/>
          </a:xfrm>
          <a:prstGeom prst="rect">
            <a:avLst/>
          </a:prstGeom>
          <a:noFill/>
        </p:spPr>
        <p:txBody>
          <a:bodyPr wrap="square" lIns="90000" rtlCol="0">
            <a:prstTxWarp prst="textArchUp">
              <a:avLst>
                <a:gd name="adj" fmla="val 11382633"/>
              </a:avLst>
            </a:prstTxWarp>
            <a:spAutoFit/>
          </a:bodyPr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képen:</a:t>
            </a:r>
            <a:r>
              <a:rPr lang="hu-HU" dirty="0" smtClean="0"/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Bessenyei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Ferenc mint Tiborc </a:t>
            </a:r>
          </a:p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Őze Lajos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767977" y="-4207"/>
            <a:ext cx="2424023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379" y="423343"/>
            <a:ext cx="10515600" cy="1325563"/>
          </a:xfrm>
        </p:spPr>
        <p:txBody>
          <a:bodyPr/>
          <a:lstStyle/>
          <a:p>
            <a:r>
              <a:rPr lang="hu-HU" cap="small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Tragédia születése</a:t>
            </a:r>
            <a:endParaRPr lang="hu-HU" cap="smal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9793" y="2033423"/>
            <a:ext cx="5650522" cy="4351338"/>
          </a:xfrm>
        </p:spPr>
        <p:txBody>
          <a:bodyPr numCol="1">
            <a:normAutofit/>
          </a:bodyPr>
          <a:lstStyle/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Madách Imre örök klasszikusát</a:t>
            </a:r>
            <a:r>
              <a:rPr lang="hu-HU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Az ember tragédiája </a:t>
            </a:r>
            <a:r>
              <a:rPr lang="hu-H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drámai költeményét 1860-ban fejezte be, saját írásos emlékét idézve: </a:t>
            </a:r>
            <a:r>
              <a:rPr lang="hu-HU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„… végeztem 1860. </a:t>
            </a:r>
            <a:r>
              <a:rPr lang="hu-HU" sz="2000" i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márczius</a:t>
            </a:r>
            <a:r>
              <a:rPr lang="hu-HU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26-án.”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Mivel a művét Madách nem színpadra szánta, illetve a kor színházi trendjei (későromantika), ezért első színházi adaptációjára egészen 1883. szeptember 21-ig kellett várni.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Az írás adaptálása azért volt nehezebb feladat, mint más - eredetileg nem színpadra szánt – művek esetében, mivel az alapvetően filozofikus, irodalmi, nyelvi és poétikai értékei miatt híressé vált Tragédia, már önmagában is egy többszörösen összetett irodalmi csoda.</a:t>
            </a:r>
            <a:endParaRPr lang="hu-H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5730979" y="208718"/>
            <a:ext cx="2520000" cy="25200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1100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Drámai költemény:</a:t>
            </a:r>
          </a:p>
          <a:p>
            <a:r>
              <a:rPr lang="hu-HU" sz="11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hu-HU" sz="11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romantika jellegzetes drámai műfaja. Általában inkább olvasásra, mint színpadi bemutatásra szánt drámai mű. Az emberi lét alapvető kérdéseire keresi a választ, ezért emberiségkölteménynek is nevezzük. </a:t>
            </a:r>
            <a:r>
              <a:rPr lang="hu-HU" sz="11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hu-HU" sz="11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drámaiság mellett fontos a líraiság, a költői nyelvezet.</a:t>
            </a: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6939969" y="1552754"/>
            <a:ext cx="5040000" cy="5040000"/>
            <a:chOff x="6939969" y="1552754"/>
            <a:chExt cx="5040000" cy="5040000"/>
          </a:xfrm>
        </p:grpSpPr>
        <p:sp>
          <p:nvSpPr>
            <p:cNvPr id="8" name="Ellipszis 7"/>
            <p:cNvSpPr/>
            <p:nvPr/>
          </p:nvSpPr>
          <p:spPr>
            <a:xfrm>
              <a:off x="6939969" y="1552754"/>
              <a:ext cx="5040000" cy="504000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 b="-3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övegdoboz 9"/>
            <p:cNvSpPr txBox="1"/>
            <p:nvPr/>
          </p:nvSpPr>
          <p:spPr>
            <a:xfrm rot="18714655">
              <a:off x="6871029" y="2388478"/>
              <a:ext cx="2470887" cy="917134"/>
            </a:xfrm>
            <a:prstGeom prst="rect">
              <a:avLst/>
            </a:prstGeom>
            <a:noFill/>
          </p:spPr>
          <p:txBody>
            <a:bodyPr wrap="square" lIns="90000" rtlCol="0">
              <a:prstTxWarp prst="textArchUp">
                <a:avLst>
                  <a:gd name="adj" fmla="val 9328919"/>
                </a:avLst>
              </a:prstTxWarp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képen: Madách Imre</a:t>
              </a:r>
              <a:endPara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zövegdoboz 12"/>
          <p:cNvSpPr txBox="1"/>
          <p:nvPr/>
        </p:nvSpPr>
        <p:spPr>
          <a:xfrm>
            <a:off x="9767977" y="-4207"/>
            <a:ext cx="2424023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adaptáció</a:t>
            </a:r>
            <a:endParaRPr lang="hu-HU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9792" y="1773867"/>
            <a:ext cx="5700623" cy="4721824"/>
          </a:xfrm>
        </p:spPr>
        <p:txBody>
          <a:bodyPr>
            <a:normAutofit/>
          </a:bodyPr>
          <a:lstStyle/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Paulay Ede 1883. szeptember 23-i ősbemutatójának az akkor 46 éves Nemzeti Színház színpadja adott otthont.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 a rendező is vívódott a mű adoptálásnak helyességén: „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van-e valakinek joga oly költői művet, melyet szerzője nem színpadra szánt, melyet nem is drámának nevezett, melyet az előadás kellékeinek mellőzésével alkotott, színpadra vinni?”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meiningenizmus eszmeiségével átfuttatva Paulay egy koncepciózus és technikailag korszerű (látványelemek, fénytechnika)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összművészeti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történelmi útikalauzt/képeskönyvet hozott létre. 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Paulay rendezése nélkül, a Tragédia történelme és korszakokat átívelő eltérő értelmezései, bizonyára nem így alakultak volna.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939969" y="1552754"/>
            <a:ext cx="5040000" cy="5040000"/>
          </a:xfrm>
          <a:prstGeom prst="ellipse">
            <a:avLst/>
          </a:prstGeom>
          <a:blipFill dpi="0" rotWithShape="1">
            <a:blip r:embed="rId2"/>
            <a:srcRect/>
            <a:stretch>
              <a:fillRect t="-36000" b="-3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 rot="2349216">
            <a:off x="8134723" y="2175076"/>
            <a:ext cx="3553526" cy="2609895"/>
          </a:xfrm>
          <a:prstGeom prst="rect">
            <a:avLst/>
          </a:prstGeom>
          <a:noFill/>
        </p:spPr>
        <p:txBody>
          <a:bodyPr wrap="square" lIns="90000" rtlCol="0">
            <a:prstTxWarp prst="textArchUp">
              <a:avLst>
                <a:gd name="adj" fmla="val 12066022"/>
              </a:avLst>
            </a:prstTxWarp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képen: Jászai Mari az egyiptomi színben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Paulay Ede rendezésében.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9767977" y="-4207"/>
            <a:ext cx="2424023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7152000" y="1446876"/>
            <a:ext cx="5040000" cy="5040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4314" y="278497"/>
            <a:ext cx="10515600" cy="1325563"/>
          </a:xfrm>
        </p:spPr>
        <p:txBody>
          <a:bodyPr>
            <a:normAutofit/>
          </a:bodyPr>
          <a:lstStyle/>
          <a:p>
            <a:r>
              <a:rPr lang="hu-H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Hevesi Sándor </a:t>
            </a:r>
            <a:r>
              <a:rPr lang="hu-HU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Tragédia-rendezései</a:t>
            </a:r>
            <a:endParaRPr lang="hu-HU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4314" y="1690688"/>
            <a:ext cx="7506903" cy="5167312"/>
          </a:xfrm>
        </p:spPr>
        <p:txBody>
          <a:bodyPr>
            <a:normAutofit lnSpcReduction="10000"/>
          </a:bodyPr>
          <a:lstStyle/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Paulay vállalkozása után, a Tragédiára éveken keresztül egy historikus atlaszként tekintettek, kosztümös, díszletes, „színes-szagos” darabként.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a sort Hevesi Sándor törte meg, az akkori európai színházi értékek figyelembevételével elkészített rendezéséiben, amelyek Ádám történelmi korokban betöltött szerepei helyett magára a főszereplő belső értékösszecsapására helyezte a hangsúlyt.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Előbb 1908-ban a Népszínház-Vígoperában, majd – már a Nemzeti igazgatójaként – 1923-ban és ’26-ban dolgozta fel Madách művét.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az 1908-as rendezése is újító volt elődjeihez képest (új dramaturgiai- és zenei elemek), de a Nemzeti színpadán létrejött darabok voltak csak igazán kísérletezők.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’23-as rendezése, amely Madách születésének évfordulójára készült, egy stilizált Tragédia volt, elvetette a történelmi útikalauz szerepet, és sokkal inkább a szöveg líraiságából és filozofikusságából merített. A ’26-os előadás pedig egy misztériumjátékra hasonlító alkotás lett, amely főleg a monumentálisra sikeredett díszletnek volt köszönhető.</a:t>
            </a:r>
          </a:p>
        </p:txBody>
      </p:sp>
      <p:sp>
        <p:nvSpPr>
          <p:cNvPr id="10" name="Szövegdoboz 9"/>
          <p:cNvSpPr txBox="1"/>
          <p:nvPr/>
        </p:nvSpPr>
        <p:spPr>
          <a:xfrm rot="2245875">
            <a:off x="9696321" y="1732238"/>
            <a:ext cx="2470887" cy="917134"/>
          </a:xfrm>
          <a:prstGeom prst="rect">
            <a:avLst/>
          </a:prstGeom>
          <a:noFill/>
        </p:spPr>
        <p:txBody>
          <a:bodyPr wrap="square" lIns="90000" rtlCol="0">
            <a:prstTxWarp prst="textArchUp">
              <a:avLst>
                <a:gd name="adj" fmla="val 9328919"/>
              </a:avLst>
            </a:prstTxWarp>
            <a:spAutoFit/>
          </a:bodyPr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Falanszter jelenetkép az</a:t>
            </a:r>
          </a:p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1908-as előadásból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767977" y="-4207"/>
            <a:ext cx="2424023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995" y="189086"/>
            <a:ext cx="9794908" cy="1325563"/>
          </a:xfrm>
        </p:spPr>
        <p:txBody>
          <a:bodyPr>
            <a:normAutofit/>
          </a:bodyPr>
          <a:lstStyle/>
          <a:p>
            <a:r>
              <a:rPr lang="hu-H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Németh Antal és a Nemzeti centenáriuma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78" y="1557755"/>
            <a:ext cx="6168992" cy="5277819"/>
          </a:xfrm>
        </p:spPr>
        <p:txBody>
          <a:bodyPr>
            <a:normAutofit/>
          </a:bodyPr>
          <a:lstStyle/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Miután 1937-ben Hamburgban megrendezte a tragédiát,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szintén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ebben az évben (az alakulásának 100 éves évfordulója kapcsán) a Nemzeti Színház falain belül is színpadra állította Madách művét.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Németh célja nem a darab újraértelmezése vagy aktualizálása volt, hanem az évfordulós miliőből adódó egyfajta tradicionális tisztelgésnek szánta. Későbbi kamaraszínházi előadása persze már sokkal kísérletezőbb volt.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ünnepi repertoáron Az ember tragédiája mellett szerepelt a Bánk Bán és a Csongor és Tünde is.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Németh Antal szerint a Tragédia azért ennyire zseniális alkotás, mivel magába foglalja a Csongor és Tünde álomszerű líraiságát, és a Bánk Bán realitását is.</a:t>
            </a:r>
          </a:p>
          <a:p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6939969" y="1552754"/>
            <a:ext cx="5040000" cy="5040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 rot="2349216">
            <a:off x="8204119" y="2281611"/>
            <a:ext cx="3553526" cy="2264437"/>
          </a:xfrm>
          <a:prstGeom prst="rect">
            <a:avLst/>
          </a:prstGeom>
          <a:noFill/>
        </p:spPr>
        <p:txBody>
          <a:bodyPr wrap="square" lIns="90000" rtlCol="0">
            <a:prstTxWarp prst="textArchUp">
              <a:avLst>
                <a:gd name="adj" fmla="val 11160232"/>
              </a:avLst>
            </a:prstTxWarp>
            <a:spAutoFit/>
          </a:bodyPr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Díszletterv a XIV. színre (Eszkimó-világ) </a:t>
            </a:r>
          </a:p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1937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9767977" y="-4207"/>
            <a:ext cx="2424023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/>
        </p:nvSpPr>
        <p:spPr>
          <a:xfrm>
            <a:off x="9312000" y="3806552"/>
            <a:ext cx="2880000" cy="2880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9312000" y="824325"/>
            <a:ext cx="2880000" cy="2880000"/>
          </a:xfrm>
          <a:prstGeom prst="ellipse">
            <a:avLst/>
          </a:prstGeom>
          <a:blipFill dpi="0" rotWithShape="1">
            <a:blip r:embed="rId3"/>
            <a:srcRect/>
            <a:stretch>
              <a:fillRect l="-42000" r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388" y="161544"/>
            <a:ext cx="10515600" cy="1325563"/>
          </a:xfrm>
        </p:spPr>
        <p:txBody>
          <a:bodyPr>
            <a:normAutofit/>
          </a:bodyPr>
          <a:lstStyle/>
          <a:p>
            <a:r>
              <a:rPr lang="hu-H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Politikai áthallások (?)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6562" y="1469490"/>
            <a:ext cx="9401415" cy="4351338"/>
          </a:xfrm>
        </p:spPr>
        <p:txBody>
          <a:bodyPr numCol="2">
            <a:noAutofit/>
          </a:bodyPr>
          <a:lstStyle/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Tragédia mondanivalója mindig is összefonódott az adott kor politikai környezetével.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II. világháború után a magyarországi politikai légkör például nem igazán volt kedvező a műnek, ugyanis a bal- és különösen a szélső-baloldali eszmerendszernek erősen kifogásolható volt a XII. szín (falanszter), ami a kommunista működés görbe tükreként is értelmezhető volt.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Nemzeti Színpadán 1947-ben tekinthette meg az előadást a nagyérdemű Both Béla rendezésében, de ezt ’48-ban már el is távolították a repertoárról, és a darabot feketelistára tették.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enyhülni látszó politikai közélet láttán felbátorodva 1955-ben a Nemzeti akkori rendező triumvirátusa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Tamás, Gellért Endre és Marton Endre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színpadra emelte a művet ismét a Nemzeti berkein belül, de sajnálatosan ez ismét nagy politikai visszhangot okozott, így megint pihenni kényszerült Madách műve.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Végül Major Tamás rendezhette elsőként újra szabadon a Tragédiát előbb 1960-ban, majd 1964-ben (Madách 100 éve történt halálának évfordulója alkalmából), mindkétszer a Nemzeti Színház színpadán.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Érdekesség, hogy az 1964-es bemutató próbái még a Blaha Lujza téri épületben kezdődtek meg, de az előadás már a mai Thália Színház épületében (ideiglenes helyszínen) lett megtartva.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2002-ig a Nemzeti Színházban még egyszer volt látható Az ember tragédiája, méghozzá az előadás ősbemutatójának jubileumán Vámos László rendezésében.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0130749" y="6142448"/>
            <a:ext cx="2061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képeken: Sinkovits Imre és Kálmán György, Ádám és Lucifer az 1964-es előadáson 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767977" y="-4207"/>
            <a:ext cx="2424023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Bánk Bán születése</a:t>
            </a:r>
            <a:endParaRPr lang="hu-HU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2322" y="1690688"/>
            <a:ext cx="5803232" cy="4351338"/>
          </a:xfrm>
        </p:spPr>
        <p:txBody>
          <a:bodyPr>
            <a:noAutofit/>
          </a:bodyPr>
          <a:lstStyle/>
          <a:p>
            <a:pPr>
              <a:buSzPct val="60000"/>
              <a:buFontTx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Katona József által írt dráma 1819-ben készült el, és rá egy évvel adták ki nyomtatásban.</a:t>
            </a:r>
          </a:p>
          <a:p>
            <a:pPr>
              <a:buSzPct val="60000"/>
              <a:buFontTx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szerző szerencsétlenségére, haláláig nem igazán örvendett műve nagy népszerűségnek, hiába küldte őket be különböző versenyekre.</a:t>
            </a:r>
          </a:p>
          <a:p>
            <a:pPr>
              <a:buSzPct val="60000"/>
              <a:buFontTx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ősbemutatóra végül Katona halála után 3 évvel, 1833. február 15-én került sor Kassán, azonban fogadtatása nem volt túl rózsás, hiszen annak cselekménye akár Habsburg-ellenesnek is értelmezhető volt. </a:t>
            </a:r>
          </a:p>
          <a:p>
            <a:pPr>
              <a:buSzPct val="60000"/>
              <a:buFontTx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darabot ezek után 1834, 1835 és 1836-ban Kolozsvárott, Budán és Debrecenben is megrendezték, de egyik sem ért el átütő sikert</a:t>
            </a:r>
            <a:r>
              <a:rPr lang="hu-HU" sz="2200" dirty="0" smtClean="0"/>
              <a:t>.</a:t>
            </a:r>
            <a:endParaRPr lang="hu-HU" sz="2200" dirty="0"/>
          </a:p>
        </p:txBody>
      </p:sp>
      <p:sp>
        <p:nvSpPr>
          <p:cNvPr id="8" name="Ellipszis 7"/>
          <p:cNvSpPr/>
          <p:nvPr/>
        </p:nvSpPr>
        <p:spPr>
          <a:xfrm>
            <a:off x="6939969" y="1552754"/>
            <a:ext cx="5040000" cy="5040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 rot="2349216">
            <a:off x="8213490" y="2136575"/>
            <a:ext cx="3553526" cy="2609895"/>
          </a:xfrm>
          <a:prstGeom prst="rect">
            <a:avLst/>
          </a:prstGeom>
          <a:noFill/>
        </p:spPr>
        <p:txBody>
          <a:bodyPr wrap="square" lIns="90000" rtlCol="0">
            <a:prstTxWarp prst="textArchUp">
              <a:avLst>
                <a:gd name="adj" fmla="val 12066022"/>
              </a:avLst>
            </a:prstTxWarp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képen: Déryné Széppataki Róza, az első Melinda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9767977" y="-4207"/>
            <a:ext cx="2424023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Elismerése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9068" y="1618681"/>
            <a:ext cx="6496251" cy="5345197"/>
          </a:xfrm>
        </p:spPr>
        <p:txBody>
          <a:bodyPr>
            <a:normAutofit/>
          </a:bodyPr>
          <a:lstStyle/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Ahhoz, hogy a darab olyan elismert legyen, mint ahogyan ma ismerjük, az első lépcsőfok az 1839. március 23-i Nemzeti Színházi előadás volt, amely kapcsán először írtak róla a színkritikusok pozitívumokat.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Öt éves pihenő után felkerült a darab a Nemzeti Színház repertoárjára az 1845-46-os évadban.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15-én a -mára már kultikussá vált- Bánk Bán előadás helyett eredetileg másik darab volt műsorra tűzve, de lévén, hogy kitört a forradalom, ezt az előadást választották aznap estére a Nemzetiben.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díszelőadás végül nem tartott sokáig, mert a művészek és a nézők közös megegyezése eredményeként inkább egy egyveleget adtak elő a társulat tagjai.</a:t>
            </a:r>
          </a:p>
        </p:txBody>
      </p:sp>
      <p:sp>
        <p:nvSpPr>
          <p:cNvPr id="6" name="Ellipszis 5"/>
          <p:cNvSpPr/>
          <p:nvPr/>
        </p:nvSpPr>
        <p:spPr>
          <a:xfrm>
            <a:off x="6939969" y="1552754"/>
            <a:ext cx="5040000" cy="5040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 rot="2245875">
            <a:off x="8390843" y="1780753"/>
            <a:ext cx="3962802" cy="2088063"/>
          </a:xfrm>
          <a:prstGeom prst="rect">
            <a:avLst/>
          </a:prstGeom>
          <a:noFill/>
        </p:spPr>
        <p:txBody>
          <a:bodyPr wrap="square" lIns="90000" rtlCol="0">
            <a:prstTxWarp prst="textArchUp">
              <a:avLst>
                <a:gd name="adj" fmla="val 11597047"/>
              </a:avLst>
            </a:prstTxWarp>
            <a:spAutoFit/>
          </a:bodyPr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Díszletterv egy Bánk Bán előadásra a 40-es évekből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767977" y="-4207"/>
            <a:ext cx="2424023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folytatás </a:t>
            </a:r>
            <a:endParaRPr lang="hu-HU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99988" y="1690688"/>
            <a:ext cx="4680000" cy="4680000"/>
          </a:xfrm>
        </p:spPr>
        <p:txBody>
          <a:bodyPr>
            <a:normAutofit lnSpcReduction="10000"/>
          </a:bodyPr>
          <a:lstStyle/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Hevesi Sándor kétszer rendezte meg a Bánk Bánt a Nemzetiben. Először 1916-ban egyfajta jutalomjátékként, kisebb módosításokkal, majd 1930-ban, amely sokkal érdekesebb volt, Hevesi ugyanis megkísérelte a művet színpadképesebbé tenni, amit az akkori </a:t>
            </a: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kultúrelit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kifogásolt.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kísérlete nem maradt nyom nélkül: Németh Antal Nemzeti Színházas 1936-os rendezése már ezt az </a:t>
            </a: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újragondolt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kicsit absztrakt Bánk Bánt dolgozta fel. Az előadás díszlete egyébként forgószínpadot használ, ezzel operál végig. 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767977" y="-4207"/>
            <a:ext cx="2424023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781788" y="1687330"/>
            <a:ext cx="4781614" cy="54320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forradalmi időszakban nem igazán volt tanácsos az alapvetően nemzeti érzelemű darabot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játsszatni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így a Nemzeti színpadán csak 1858. március 10-én került sor újabb Bánk Bán bemutatóra Tóth József rendezésében.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Ezen előadás szövegkönyve erősen cenzúrázott volt, nagyok sok szövegrészletet kihúztak belőle. A teljes szövegű drámát ezek után csak 1868-ban tették színpadra a Nemzetiben Paulay Ede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direktálásával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SzPct val="60000"/>
              <a:buFont typeface="Times New Roman" panose="02020603050405020304" pitchFamily="18" charset="0"/>
              <a:buChar char="►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Időközben az alapműből opera is született Erkel Ferenc komponálásával, aminek az ősbemutatója szintén a Nemzeti Színház falain belül volt 1861. március 9-én. Az előadást Szigligeti Ede rendezte.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11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1356</Words>
  <Application>Microsoft Office PowerPoint</Application>
  <PresentationFormat>Szélesvásznú</PresentationFormat>
  <Paragraphs>75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Office-téma</vt:lpstr>
      <vt:lpstr>Klasszikusok története a Nemzetiben</vt:lpstr>
      <vt:lpstr>A Tragédia születése</vt:lpstr>
      <vt:lpstr>Az első adaptáció</vt:lpstr>
      <vt:lpstr>Hevesi Sándor Tragédia-rendezései</vt:lpstr>
      <vt:lpstr>Németh Antal és a Nemzeti centenáriuma</vt:lpstr>
      <vt:lpstr>Politikai áthallások (?)</vt:lpstr>
      <vt:lpstr>A Bánk Bán születése</vt:lpstr>
      <vt:lpstr>Elismerése</vt:lpstr>
      <vt:lpstr>A folytatás </vt:lpstr>
      <vt:lpstr>A II. világháború után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Klasszisok viadala</dc:title>
  <dc:creator>Attila István Agócs</dc:creator>
  <cp:lastModifiedBy>Attila István Agócs</cp:lastModifiedBy>
  <cp:revision>39</cp:revision>
  <dcterms:created xsi:type="dcterms:W3CDTF">2021-04-11T14:13:31Z</dcterms:created>
  <dcterms:modified xsi:type="dcterms:W3CDTF">2021-04-11T19:54:14Z</dcterms:modified>
</cp:coreProperties>
</file>