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AE4CC5EA-9295-4AF7-BBBA-0DF3EC5667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2683EFF4-F287-40A0-ADAF-AD2D19F8A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32389F8D-2F30-4904-BE14-E15471FA6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4B63-5AA9-48F2-AF2A-23A1D75D609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348954FA-09EB-4936-8213-99E988EC0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848AA548-5C6B-4F5C-84C0-008F6A822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58EA-D32B-4694-A12D-EFC5BE2F68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304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FC28652B-F075-4BA7-890E-7DD2C8A99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080B4DA4-EFD0-4CE3-9229-B55FECED9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CA038D1E-CD1D-458D-AA23-80AF97028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4B63-5AA9-48F2-AF2A-23A1D75D609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7D82307D-BA3B-4C00-94BB-07B7A5DC9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6E9BD6A2-6C1F-48A2-8C76-C9C3F2210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58EA-D32B-4694-A12D-EFC5BE2F68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060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xmlns="" id="{6237C86E-D0E1-4F0F-BFFF-BAA0BB52BB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A8F161FD-57B5-486A-BC9B-41E19B010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DA72972D-07C2-4E36-99A4-95ECA858B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4B63-5AA9-48F2-AF2A-23A1D75D609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8CB2D941-32A2-403E-9436-12FF26399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BAA391C6-1575-4AF0-9B98-9647A37B6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58EA-D32B-4694-A12D-EFC5BE2F68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847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12199F86-2776-40B9-A3D5-51622AF66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AAD88AD-1B43-453C-AC7B-C5DE9539C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7C639BCB-2C8A-4F80-9590-70DC8391F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4B63-5AA9-48F2-AF2A-23A1D75D609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6B226741-C7AA-4789-BF2B-40FA53023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6BBAE615-135A-4AD2-8956-E7C16E4F4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58EA-D32B-4694-A12D-EFC5BE2F68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603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4E7422F0-2D8C-4D48-B999-58CCCF3C3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08DF9ED3-0A76-4380-B8CA-961BC2C2C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27DE9D45-B6EB-4672-AA6C-2B755D88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4B63-5AA9-48F2-AF2A-23A1D75D609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AF59D5FB-D7BE-44FF-9AB8-16216156F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D4FEE211-4B21-42E7-8E71-363180BBA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58EA-D32B-4694-A12D-EFC5BE2F68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540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D3200CCA-CCFD-4584-9AEE-4EA33059F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5A5D88C0-2EEC-4856-876A-2A40254E1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E97F7472-6DED-4D1D-9620-256CD1147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64EAF993-3089-443A-9B97-8F1551D1E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4B63-5AA9-48F2-AF2A-23A1D75D609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1ECDC063-E2E0-458F-BAFE-B1ECC2BE0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80992488-8B6F-4717-A8DC-C32DA60F9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58EA-D32B-4694-A12D-EFC5BE2F68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187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03D4F4D2-3917-47FE-8751-59ACFD2D4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8A5A1473-9DB2-41FD-B50B-B4668F01C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4B5FD26B-76B0-483D-A0EE-B0B5B2F4D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xmlns="" id="{31375725-F1A3-43AE-AEAB-C36351C65F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9B374AEE-0D72-4B83-B973-AB02AEC323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xmlns="" id="{00850D8A-4EA6-4657-83F4-2E1322457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4B63-5AA9-48F2-AF2A-23A1D75D609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xmlns="" id="{851FF487-8C9E-45A9-986F-F54B7B421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xmlns="" id="{6041E7E4-35AB-45B2-B2DB-83644D806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58EA-D32B-4694-A12D-EFC5BE2F68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757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8477CDE2-C0CF-40CD-9D94-6917DDA5C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23EA128C-031F-4424-9645-298C334F1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4B63-5AA9-48F2-AF2A-23A1D75D609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xmlns="" id="{2DA65B49-5EB9-4F02-8537-8F7F2E139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2E5288D0-4C15-426F-BFDC-80179AA16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58EA-D32B-4694-A12D-EFC5BE2F68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058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xmlns="" id="{B5A4D88A-9363-4201-87F3-869E07AA7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4B63-5AA9-48F2-AF2A-23A1D75D609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xmlns="" id="{A9B65431-8B2B-4A37-B2ED-76CE6EB0F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99E3EAC9-538E-4FC5-8F04-65CA378F4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58EA-D32B-4694-A12D-EFC5BE2F68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69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B7692957-1EB5-43B6-BFC0-CD7EBE73D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FF577FED-ACEE-458B-925F-B4662DFEF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6485A8BB-7AE8-4056-A98F-0274F9A53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D3E8D8EB-D220-40FC-932D-67ECE7CED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4B63-5AA9-48F2-AF2A-23A1D75D609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722CB74C-7435-4BE1-991B-A6D829FE1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99D3581B-CFA9-4215-808A-F27BD0BE0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58EA-D32B-4694-A12D-EFC5BE2F68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0130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E6432B0D-D6C1-4134-B6BD-4E158FFFB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xmlns="" id="{E3ABD606-A426-49D0-9E3D-654B2EC3CA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366B5472-F3A0-4DB6-8102-20CB71C6E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DBC3F5ED-1E90-46D2-8989-81A0EF883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4B63-5AA9-48F2-AF2A-23A1D75D609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B5F68816-9D89-4610-A76D-24E81A217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4A9AEA20-0356-4C6F-80B5-AFC5657DA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58EA-D32B-4694-A12D-EFC5BE2F68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340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flickr.com/photos/89081019@N00/5476290919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837473B0-CC2E-450A-ABE3-18F120FF3D39}">
                <a1611:picAttrSrcUrl xmlns:a1611="http://schemas.microsoft.com/office/drawing/2016/11/main" xmlns="" r:id="rId14"/>
              </a:ext>
            </a:extLst>
          </a:blip>
          <a:srcRect/>
          <a:stretch>
            <a:fillRect t="-66000" b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xmlns="" id="{319DE000-527E-413A-91CB-49DB7E3D5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A5D8CDD7-B554-404B-95F2-E749635FC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B3A8DCC5-67B4-49F0-B0F7-6C77E3F953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34B63-5AA9-48F2-AF2A-23A1D75D609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7373447A-B245-40DF-8B84-D09F571E04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B394A385-B2DA-427F-8F89-71657FA99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258EA-D32B-4694-A12D-EFC5BE2F68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533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B8BCA1DE-CC05-4D51-B9CA-D385BD3C4A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97426"/>
            <a:ext cx="9144000" cy="1162878"/>
          </a:xfrm>
        </p:spPr>
        <p:txBody>
          <a:bodyPr>
            <a:normAutofit/>
          </a:bodyPr>
          <a:lstStyle/>
          <a:p>
            <a:r>
              <a:rPr lang="hu-HU" sz="7200" b="1" dirty="0" err="1">
                <a:latin typeface="Brush Script MT" panose="03060802040406070304" pitchFamily="66" charset="0"/>
              </a:rPr>
              <a:t>Vojtina</a:t>
            </a:r>
            <a:r>
              <a:rPr lang="hu-HU" sz="7200" b="1" dirty="0">
                <a:latin typeface="Brush Script MT" panose="03060802040406070304" pitchFamily="66" charset="0"/>
              </a:rPr>
              <a:t> Ars </a:t>
            </a:r>
            <a:r>
              <a:rPr lang="hu-HU" sz="7200" b="1" dirty="0" err="1">
                <a:latin typeface="Brush Script MT" panose="03060802040406070304" pitchFamily="66" charset="0"/>
              </a:rPr>
              <a:t>poetikája</a:t>
            </a:r>
            <a:endParaRPr lang="hu-HU" sz="7200" b="1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284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7BD56A5-299F-4902-9B82-BA7BAB47F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Brush Script MT" panose="03060802040406070304" pitchFamily="66" charset="0"/>
              </a:rPr>
              <a:t>Részlet a művemből: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8A1B4C93-A6EE-4D8F-A335-3E40F7749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600" dirty="0">
                <a:latin typeface="French Script MT" panose="03020402040607040605" pitchFamily="66" charset="0"/>
              </a:rPr>
              <a:t>„Tele vagyok, </a:t>
            </a:r>
            <a:r>
              <a:rPr lang="hu-HU" sz="3600" i="1" dirty="0">
                <a:latin typeface="French Script MT" panose="03020402040607040605" pitchFamily="66" charset="0"/>
              </a:rPr>
              <a:t>dallal</a:t>
            </a:r>
            <a:r>
              <a:rPr lang="hu-HU" sz="3600" dirty="0">
                <a:latin typeface="French Script MT" panose="03020402040607040605" pitchFamily="66" charset="0"/>
              </a:rPr>
              <a:t> vagyok tele,</a:t>
            </a:r>
            <a:br>
              <a:rPr lang="hu-HU" sz="3600" dirty="0">
                <a:latin typeface="French Script MT" panose="03020402040607040605" pitchFamily="66" charset="0"/>
              </a:rPr>
            </a:br>
            <a:r>
              <a:rPr lang="hu-HU" sz="3600" dirty="0">
                <a:latin typeface="French Script MT" panose="03020402040607040605" pitchFamily="66" charset="0"/>
              </a:rPr>
              <a:t>Nem, mint virággal a rét </a:t>
            </a:r>
            <a:r>
              <a:rPr lang="hu-HU" sz="3600" dirty="0" err="1">
                <a:latin typeface="French Script MT" panose="03020402040607040605" pitchFamily="66" charset="0"/>
              </a:rPr>
              <a:t>kebele</a:t>
            </a:r>
            <a:r>
              <a:rPr lang="hu-HU" sz="3600" dirty="0">
                <a:latin typeface="French Script MT" panose="03020402040607040605" pitchFamily="66" charset="0"/>
              </a:rPr>
              <a:t>,</a:t>
            </a:r>
            <a:br>
              <a:rPr lang="hu-HU" sz="3600" dirty="0">
                <a:latin typeface="French Script MT" panose="03020402040607040605" pitchFamily="66" charset="0"/>
              </a:rPr>
            </a:br>
            <a:r>
              <a:rPr lang="hu-HU" sz="3600" dirty="0">
                <a:latin typeface="French Script MT" panose="03020402040607040605" pitchFamily="66" charset="0"/>
              </a:rPr>
              <a:t>Nem mint sugárral, csillaggal az ég:</a:t>
            </a:r>
            <a:br>
              <a:rPr lang="hu-HU" sz="3600" dirty="0">
                <a:latin typeface="French Script MT" panose="03020402040607040605" pitchFamily="66" charset="0"/>
              </a:rPr>
            </a:br>
            <a:r>
              <a:rPr lang="hu-HU" sz="3600" dirty="0">
                <a:latin typeface="French Script MT" panose="03020402040607040605" pitchFamily="66" charset="0"/>
              </a:rPr>
              <a:t>De tartalmával a  „poshadt fazék”, </a:t>
            </a:r>
            <a:br>
              <a:rPr lang="hu-HU" sz="3600" dirty="0">
                <a:latin typeface="French Script MT" panose="03020402040607040605" pitchFamily="66" charset="0"/>
              </a:rPr>
            </a:br>
            <a:r>
              <a:rPr lang="hu-HU" sz="3600" dirty="0">
                <a:latin typeface="French Script MT" panose="03020402040607040605" pitchFamily="66" charset="0"/>
              </a:rPr>
              <a:t>Vagy mint csatorna, földalatti árok,</a:t>
            </a:r>
            <a:br>
              <a:rPr lang="hu-HU" sz="3600" dirty="0">
                <a:latin typeface="French Script MT" panose="03020402040607040605" pitchFamily="66" charset="0"/>
              </a:rPr>
            </a:br>
            <a:r>
              <a:rPr lang="hu-HU" sz="3600" dirty="0">
                <a:latin typeface="French Script MT" panose="03020402040607040605" pitchFamily="66" charset="0"/>
              </a:rPr>
              <a:t>Amelybe nem csupán harmat szivárog. -</a:t>
            </a:r>
            <a:br>
              <a:rPr lang="hu-HU" sz="3600" dirty="0">
                <a:latin typeface="French Script MT" panose="03020402040607040605" pitchFamily="66" charset="0"/>
              </a:rPr>
            </a:br>
            <a:r>
              <a:rPr lang="hu-HU" sz="3600" dirty="0">
                <a:latin typeface="French Script MT" panose="03020402040607040605" pitchFamily="66" charset="0"/>
              </a:rPr>
              <a:t>Tele vagyok. Nincs tűrni mód tovább:</a:t>
            </a:r>
            <a:br>
              <a:rPr lang="hu-HU" sz="3600" dirty="0">
                <a:latin typeface="French Script MT" panose="03020402040607040605" pitchFamily="66" charset="0"/>
              </a:rPr>
            </a:br>
            <a:r>
              <a:rPr lang="hu-HU" sz="3600" dirty="0">
                <a:latin typeface="French Script MT" panose="03020402040607040605" pitchFamily="66" charset="0"/>
              </a:rPr>
              <a:t>Feszít a kóranyag, a zagyva táp.”</a:t>
            </a:r>
          </a:p>
        </p:txBody>
      </p:sp>
    </p:spTree>
    <p:extLst>
      <p:ext uri="{BB962C8B-B14F-4D97-AF65-F5344CB8AC3E}">
        <p14:creationId xmlns:p14="http://schemas.microsoft.com/office/powerpoint/2010/main" val="262906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B8E3F2F4-D7EC-4661-B4C7-669021A45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963398"/>
          </a:xfrm>
        </p:spPr>
        <p:txBody>
          <a:bodyPr/>
          <a:lstStyle/>
          <a:p>
            <a:pPr algn="ctr"/>
            <a:r>
              <a:rPr lang="hu-HU" sz="5400" dirty="0">
                <a:latin typeface="Brush Script MT" panose="03060802040406070304" pitchFamily="66" charset="0"/>
              </a:rPr>
              <a:t>Merítéseim: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3D6F2315-6035-4B4E-831B-7EE2FBB80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659" y="2953893"/>
            <a:ext cx="4433027" cy="1313308"/>
          </a:xfrm>
        </p:spPr>
        <p:txBody>
          <a:bodyPr>
            <a:normAutofit/>
          </a:bodyPr>
          <a:lstStyle/>
          <a:p>
            <a:r>
              <a:rPr lang="hu-HU" sz="3600" dirty="0">
                <a:latin typeface="French Script MT" panose="03020402040607040605" pitchFamily="66" charset="0"/>
              </a:rPr>
              <a:t>idealizmus követelése</a:t>
            </a:r>
          </a:p>
          <a:p>
            <a:r>
              <a:rPr lang="hu-HU" sz="3600" dirty="0">
                <a:latin typeface="French Script MT" panose="03020402040607040605" pitchFamily="66" charset="0"/>
              </a:rPr>
              <a:t>a nemzeti jelleg hirdetése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xmlns="" id="{7FF1383A-4A26-4EC4-9F7F-C88C3B1B7BB9}"/>
              </a:ext>
            </a:extLst>
          </p:cNvPr>
          <p:cNvSpPr/>
          <p:nvPr/>
        </p:nvSpPr>
        <p:spPr>
          <a:xfrm>
            <a:off x="838200" y="1969676"/>
            <a:ext cx="2714803" cy="6190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600" dirty="0">
                <a:solidFill>
                  <a:schemeClr val="tx1"/>
                </a:solidFill>
                <a:latin typeface="Brush Script MT" panose="03060802040406070304" pitchFamily="66" charset="0"/>
              </a:rPr>
              <a:t>Schiller</a:t>
            </a:r>
            <a:endParaRPr lang="hu-HU" dirty="0">
              <a:solidFill>
                <a:schemeClr val="tx1"/>
              </a:solidFill>
              <a:latin typeface="Brush Script MT" panose="03060802040406070304" pitchFamily="66" charset="0"/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xmlns="" id="{F1C2D5E5-FE7F-4BAD-8F3F-B26273EFAE54}"/>
              </a:ext>
            </a:extLst>
          </p:cNvPr>
          <p:cNvSpPr/>
          <p:nvPr/>
        </p:nvSpPr>
        <p:spPr>
          <a:xfrm>
            <a:off x="8653800" y="1969676"/>
            <a:ext cx="2700000" cy="6190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600" dirty="0">
                <a:solidFill>
                  <a:schemeClr val="tx1"/>
                </a:solidFill>
                <a:latin typeface="Brush Script MT" panose="03060802040406070304" pitchFamily="66" charset="0"/>
              </a:rPr>
              <a:t>Shakespeare</a:t>
            </a:r>
            <a:endParaRPr lang="hu-HU" sz="2800" dirty="0">
              <a:solidFill>
                <a:schemeClr val="tx1"/>
              </a:solidFill>
              <a:latin typeface="Brush Script MT" panose="03060802040406070304" pitchFamily="66" charset="0"/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xmlns="" id="{309E4AAE-962C-4DEB-B18E-509014322042}"/>
              </a:ext>
            </a:extLst>
          </p:cNvPr>
          <p:cNvSpPr/>
          <p:nvPr/>
        </p:nvSpPr>
        <p:spPr>
          <a:xfrm>
            <a:off x="6629382" y="2953893"/>
            <a:ext cx="52349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600" dirty="0">
                <a:latin typeface="French Script MT" panose="03020402040607040605" pitchFamily="66" charset="0"/>
              </a:rPr>
              <a:t>Realizmus jogának hangsúlyozása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xmlns="" id="{4A448435-5117-4EF6-9EBF-987CF5111DF4}"/>
              </a:ext>
            </a:extLst>
          </p:cNvPr>
          <p:cNvSpPr/>
          <p:nvPr/>
        </p:nvSpPr>
        <p:spPr>
          <a:xfrm>
            <a:off x="3701143" y="4607706"/>
            <a:ext cx="4789714" cy="8019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600" dirty="0">
                <a:solidFill>
                  <a:schemeClr val="tx1"/>
                </a:solidFill>
                <a:latin typeface="Brush Script MT" panose="03060802040406070304" pitchFamily="66" charset="0"/>
              </a:rPr>
              <a:t>Courbet és </a:t>
            </a:r>
            <a:r>
              <a:rPr lang="hu-HU" sz="3600" dirty="0" err="1">
                <a:solidFill>
                  <a:schemeClr val="tx1"/>
                </a:solidFill>
                <a:latin typeface="Brush Script MT" panose="03060802040406070304" pitchFamily="66" charset="0"/>
              </a:rPr>
              <a:t>Champfleury</a:t>
            </a:r>
            <a:endParaRPr lang="hu-HU" sz="3600" dirty="0">
              <a:solidFill>
                <a:schemeClr val="tx1"/>
              </a:solidFill>
              <a:latin typeface="Brush Script MT" panose="03060802040406070304" pitchFamily="66" charset="0"/>
            </a:endParaRPr>
          </a:p>
        </p:txBody>
      </p:sp>
      <p:cxnSp>
        <p:nvCxnSpPr>
          <p:cNvPr id="13" name="Egyenes összekötő nyíllal 12">
            <a:extLst>
              <a:ext uri="{FF2B5EF4-FFF2-40B4-BE49-F238E27FC236}">
                <a16:creationId xmlns:a16="http://schemas.microsoft.com/office/drawing/2014/main" xmlns="" id="{73F29269-92B3-4EE7-85A1-C42B06B2E641}"/>
              </a:ext>
            </a:extLst>
          </p:cNvPr>
          <p:cNvCxnSpPr/>
          <p:nvPr/>
        </p:nvCxnSpPr>
        <p:spPr>
          <a:xfrm>
            <a:off x="7736114" y="1103086"/>
            <a:ext cx="1611086" cy="754743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Egyenes összekötő nyíllal 14">
            <a:extLst>
              <a:ext uri="{FF2B5EF4-FFF2-40B4-BE49-F238E27FC236}">
                <a16:creationId xmlns:a16="http://schemas.microsoft.com/office/drawing/2014/main" xmlns="" id="{7BB479A6-9DB8-4328-ACA7-C7F4BD3640AB}"/>
              </a:ext>
            </a:extLst>
          </p:cNvPr>
          <p:cNvCxnSpPr>
            <a:cxnSpLocks/>
          </p:cNvCxnSpPr>
          <p:nvPr/>
        </p:nvCxnSpPr>
        <p:spPr>
          <a:xfrm flipH="1">
            <a:off x="2728687" y="1110729"/>
            <a:ext cx="1727200" cy="74710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Egyenes összekötő nyíllal 20">
            <a:extLst>
              <a:ext uri="{FF2B5EF4-FFF2-40B4-BE49-F238E27FC236}">
                <a16:creationId xmlns:a16="http://schemas.microsoft.com/office/drawing/2014/main" xmlns="" id="{12ACFE31-5830-47F5-B988-FB62FC94CBFC}"/>
              </a:ext>
            </a:extLst>
          </p:cNvPr>
          <p:cNvCxnSpPr>
            <a:stCxn id="2" idx="2"/>
          </p:cNvCxnSpPr>
          <p:nvPr/>
        </p:nvCxnSpPr>
        <p:spPr>
          <a:xfrm>
            <a:off x="6096000" y="1328525"/>
            <a:ext cx="0" cy="2938675"/>
          </a:xfrm>
          <a:prstGeom prst="straightConnector1">
            <a:avLst/>
          </a:prstGeom>
          <a:ln w="57150"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églalap 23">
            <a:extLst>
              <a:ext uri="{FF2B5EF4-FFF2-40B4-BE49-F238E27FC236}">
                <a16:creationId xmlns:a16="http://schemas.microsoft.com/office/drawing/2014/main" xmlns="" id="{386474D1-2F27-4A7B-94FB-7FADB4252163}"/>
              </a:ext>
            </a:extLst>
          </p:cNvPr>
          <p:cNvSpPr/>
          <p:nvPr/>
        </p:nvSpPr>
        <p:spPr>
          <a:xfrm>
            <a:off x="3955774" y="5770771"/>
            <a:ext cx="42804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3600" dirty="0">
                <a:latin typeface="French Script MT" panose="03020402040607040605" pitchFamily="66" charset="0"/>
              </a:rPr>
              <a:t>Realizmus képviselői</a:t>
            </a:r>
          </a:p>
        </p:txBody>
      </p:sp>
    </p:spTree>
    <p:extLst>
      <p:ext uri="{BB962C8B-B14F-4D97-AF65-F5344CB8AC3E}">
        <p14:creationId xmlns:p14="http://schemas.microsoft.com/office/powerpoint/2010/main" val="1682596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F755E9F7-DA9F-40DE-998B-06F9E2441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>
                <a:latin typeface="Brush Script MT" panose="03060802040406070304" pitchFamily="66" charset="0"/>
              </a:rPr>
              <a:t>Gondolatim a verssel kapcsolatban…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2113AF4B-4884-4EA4-9118-A77BA264A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000" dirty="0">
                <a:latin typeface="French Script MT" panose="03020402040607040605" pitchFamily="66" charset="0"/>
              </a:rPr>
              <a:t>Életutam és eszméim megírása</a:t>
            </a:r>
          </a:p>
          <a:p>
            <a:r>
              <a:rPr lang="hu-HU" sz="4000" dirty="0">
                <a:latin typeface="French Script MT" panose="03020402040607040605" pitchFamily="66" charset="0"/>
              </a:rPr>
              <a:t>Szabadságharc hatásai</a:t>
            </a:r>
          </a:p>
          <a:p>
            <a:r>
              <a:rPr lang="hu-HU" sz="4000" dirty="0">
                <a:latin typeface="French Script MT" panose="03020402040607040605" pitchFamily="66" charset="0"/>
              </a:rPr>
              <a:t>Tiltakozásom a sajtót elárasztó költők ellen</a:t>
            </a:r>
          </a:p>
          <a:p>
            <a:r>
              <a:rPr lang="hu-HU" sz="4000" dirty="0">
                <a:latin typeface="French Script MT" panose="03020402040607040605" pitchFamily="66" charset="0"/>
              </a:rPr>
              <a:t>Naturalizmus ellen való tiltakozásom</a:t>
            </a:r>
          </a:p>
          <a:p>
            <a:r>
              <a:rPr lang="hu-HU" sz="4000" dirty="0">
                <a:latin typeface="French Script MT" panose="03020402040607040605" pitchFamily="66" charset="0"/>
              </a:rPr>
              <a:t>Realizmus ellen való fordulásom</a:t>
            </a:r>
          </a:p>
        </p:txBody>
      </p:sp>
    </p:spTree>
    <p:extLst>
      <p:ext uri="{BB962C8B-B14F-4D97-AF65-F5344CB8AC3E}">
        <p14:creationId xmlns:p14="http://schemas.microsoft.com/office/powerpoint/2010/main" val="182296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1A12F4C4-4742-4B52-B4FF-2814881B1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800" b="1" dirty="0">
                <a:latin typeface="Brush Script MT" panose="03060802040406070304" pitchFamily="66" charset="0"/>
              </a:rPr>
              <a:t>Versem</a:t>
            </a:r>
            <a:r>
              <a:rPr lang="hu-HU" b="1" dirty="0">
                <a:latin typeface="Brush Script MT" panose="03060802040406070304" pitchFamily="66" charset="0"/>
              </a:rPr>
              <a:t> megírásának körülményei…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255AF4E3-C805-4A90-BED4-4C79375A9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000" dirty="0">
                <a:latin typeface="French Script MT" panose="03020402040607040605" pitchFamily="66" charset="0"/>
              </a:rPr>
              <a:t>Nyomor és szenvedés</a:t>
            </a:r>
          </a:p>
          <a:p>
            <a:r>
              <a:rPr lang="hu-HU" sz="4000" dirty="0">
                <a:latin typeface="French Script MT" panose="03020402040607040605" pitchFamily="66" charset="0"/>
              </a:rPr>
              <a:t>Hazugsággal teli ország</a:t>
            </a:r>
          </a:p>
          <a:p>
            <a:r>
              <a:rPr lang="hu-HU" sz="4000" dirty="0">
                <a:latin typeface="French Script MT" panose="03020402040607040605" pitchFamily="66" charset="0"/>
              </a:rPr>
              <a:t>Felvilágosodás befolyása</a:t>
            </a:r>
          </a:p>
          <a:p>
            <a:r>
              <a:rPr lang="hu-HU" sz="4000" dirty="0">
                <a:latin typeface="French Script MT" panose="03020402040607040605" pitchFamily="66" charset="0"/>
              </a:rPr>
              <a:t>Elhagyom a falusi életet</a:t>
            </a:r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966648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70</Words>
  <Application>Microsoft Office PowerPoint</Application>
  <PresentationFormat>Egyéni</PresentationFormat>
  <Paragraphs>22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Vojtina Ars poetikája</vt:lpstr>
      <vt:lpstr>Részlet a művemből:</vt:lpstr>
      <vt:lpstr>Merítéseim:</vt:lpstr>
      <vt:lpstr>Gondolatim a verssel kapcsolatban…</vt:lpstr>
      <vt:lpstr>Versem megírásának körülményei…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Vojtina Ars poetica</dc:title>
  <dc:creator>Vizi Dzsenifer</dc:creator>
  <cp:lastModifiedBy>Dell</cp:lastModifiedBy>
  <cp:revision>12</cp:revision>
  <dcterms:created xsi:type="dcterms:W3CDTF">2018-03-10T15:46:36Z</dcterms:created>
  <dcterms:modified xsi:type="dcterms:W3CDTF">2018-03-11T19:51:28Z</dcterms:modified>
</cp:coreProperties>
</file>