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2" r:id="rId3"/>
    <p:sldId id="263" r:id="rId4"/>
    <p:sldId id="272" r:id="rId5"/>
    <p:sldId id="273" r:id="rId6"/>
    <p:sldId id="260" r:id="rId7"/>
    <p:sldId id="265" r:id="rId8"/>
    <p:sldId id="271" r:id="rId9"/>
    <p:sldId id="266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A354AC-6736-4678-89B3-45E9731BB783}" v="98" dt="2026-03-26T07:05:48.6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1746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3091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2255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0502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6358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695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9168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7832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8127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3084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3066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F1901C-D33B-4565-A7E4-5DF903098DB6}" type="datetimeFigureOut">
              <a:rPr lang="hu-HU" smtClean="0"/>
              <a:t>2026. 03. 26.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806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1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Tartalom helye 7" descr="Nincs elérhető leírás.">
            <a:extLst>
              <a:ext uri="{FF2B5EF4-FFF2-40B4-BE49-F238E27FC236}">
                <a16:creationId xmlns:a16="http://schemas.microsoft.com/office/drawing/2014/main" id="{5DB6F691-7889-40D8-680E-83A7A07E07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alphaModFix amt="50000"/>
          </a:blip>
          <a:srcRect t="4231" r="-1" b="-1"/>
          <a:stretch>
            <a:fillRect/>
          </a:stretch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2E5F0359-1CF2-67F0-05B9-710967B3A8D5}"/>
              </a:ext>
            </a:extLst>
          </p:cNvPr>
          <p:cNvSpPr txBox="1"/>
          <p:nvPr/>
        </p:nvSpPr>
        <p:spPr>
          <a:xfrm>
            <a:off x="1570180" y="2016108"/>
            <a:ext cx="9072114" cy="306324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i="1" dirty="0" err="1">
                <a:solidFill>
                  <a:schemeClr val="bg1"/>
                </a:solidFill>
                <a:latin typeface="Century Schoolbook"/>
                <a:ea typeface="+mj-ea"/>
                <a:cs typeface="+mj-cs"/>
              </a:rPr>
              <a:t>Fókuszban</a:t>
            </a:r>
            <a:br>
              <a:rPr lang="en-US" sz="6600" b="1" i="1" dirty="0">
                <a:solidFill>
                  <a:schemeClr val="bg1"/>
                </a:solidFill>
                <a:latin typeface="Century Schoolbook"/>
                <a:ea typeface="+mj-ea"/>
                <a:cs typeface="+mj-cs"/>
              </a:rPr>
            </a:br>
            <a:r>
              <a:rPr lang="en-US" sz="6600" b="1" i="1" dirty="0">
                <a:solidFill>
                  <a:schemeClr val="bg1"/>
                </a:solidFill>
                <a:latin typeface="Century Schoolbook"/>
                <a:ea typeface="+mj-ea"/>
                <a:cs typeface="+mj-cs"/>
              </a:rPr>
              <a:t>a </a:t>
            </a:r>
            <a:r>
              <a:rPr lang="en-US" sz="6600" b="1" i="1" dirty="0" err="1">
                <a:solidFill>
                  <a:schemeClr val="bg1"/>
                </a:solidFill>
                <a:latin typeface="Century Schoolbook"/>
                <a:ea typeface="+mj-ea"/>
                <a:cs typeface="+mj-cs"/>
              </a:rPr>
              <a:t>mű</a:t>
            </a:r>
            <a:r>
              <a:rPr lang="en-US" sz="6600" b="1" i="1" dirty="0">
                <a:solidFill>
                  <a:schemeClr val="bg1"/>
                </a:solidFill>
                <a:latin typeface="Century Schoolbook"/>
                <a:ea typeface="+mj-ea"/>
                <a:cs typeface="+mj-cs"/>
              </a:rPr>
              <a:t> </a:t>
            </a:r>
            <a:r>
              <a:rPr lang="en-US" sz="6600" b="1" i="1" dirty="0" err="1">
                <a:solidFill>
                  <a:schemeClr val="bg1"/>
                </a:solidFill>
                <a:latin typeface="Century Schoolbook"/>
                <a:ea typeface="+mj-ea"/>
                <a:cs typeface="+mj-cs"/>
              </a:rPr>
              <a:t>rendezői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600" b="1" i="1" dirty="0">
              <a:solidFill>
                <a:schemeClr val="bg1"/>
              </a:solidFill>
              <a:latin typeface="Century Schoolbook"/>
            </a:endParaRPr>
          </a:p>
        </p:txBody>
      </p:sp>
      <p:sp>
        <p:nvSpPr>
          <p:cNvPr id="29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sX0" fmla="*/ 0 w 10515600"/>
              <a:gd name="csY0" fmla="*/ 0 h 5416094"/>
              <a:gd name="csX1" fmla="*/ 552069 w 10515600"/>
              <a:gd name="csY1" fmla="*/ 0 h 5416094"/>
              <a:gd name="csX2" fmla="*/ 893826 w 10515600"/>
              <a:gd name="csY2" fmla="*/ 0 h 5416094"/>
              <a:gd name="csX3" fmla="*/ 1761363 w 10515600"/>
              <a:gd name="csY3" fmla="*/ 0 h 5416094"/>
              <a:gd name="csX4" fmla="*/ 2313432 w 10515600"/>
              <a:gd name="csY4" fmla="*/ 0 h 5416094"/>
              <a:gd name="csX5" fmla="*/ 2865501 w 10515600"/>
              <a:gd name="csY5" fmla="*/ 0 h 5416094"/>
              <a:gd name="csX6" fmla="*/ 3733038 w 10515600"/>
              <a:gd name="csY6" fmla="*/ 0 h 5416094"/>
              <a:gd name="csX7" fmla="*/ 4179951 w 10515600"/>
              <a:gd name="csY7" fmla="*/ 0 h 5416094"/>
              <a:gd name="csX8" fmla="*/ 5047488 w 10515600"/>
              <a:gd name="csY8" fmla="*/ 0 h 5416094"/>
              <a:gd name="csX9" fmla="*/ 5915025 w 10515600"/>
              <a:gd name="csY9" fmla="*/ 0 h 5416094"/>
              <a:gd name="csX10" fmla="*/ 6572250 w 10515600"/>
              <a:gd name="csY10" fmla="*/ 0 h 5416094"/>
              <a:gd name="csX11" fmla="*/ 7439787 w 10515600"/>
              <a:gd name="csY11" fmla="*/ 0 h 5416094"/>
              <a:gd name="csX12" fmla="*/ 7991856 w 10515600"/>
              <a:gd name="csY12" fmla="*/ 0 h 5416094"/>
              <a:gd name="csX13" fmla="*/ 8543925 w 10515600"/>
              <a:gd name="csY13" fmla="*/ 0 h 5416094"/>
              <a:gd name="csX14" fmla="*/ 9306306 w 10515600"/>
              <a:gd name="csY14" fmla="*/ 0 h 5416094"/>
              <a:gd name="csX15" fmla="*/ 9858375 w 10515600"/>
              <a:gd name="csY15" fmla="*/ 0 h 5416094"/>
              <a:gd name="csX16" fmla="*/ 10515600 w 10515600"/>
              <a:gd name="csY16" fmla="*/ 0 h 5416094"/>
              <a:gd name="csX17" fmla="*/ 10515600 w 10515600"/>
              <a:gd name="csY17" fmla="*/ 785334 h 5416094"/>
              <a:gd name="csX18" fmla="*/ 10515600 w 10515600"/>
              <a:gd name="csY18" fmla="*/ 1516506 h 5416094"/>
              <a:gd name="csX19" fmla="*/ 10515600 w 10515600"/>
              <a:gd name="csY19" fmla="*/ 2247679 h 5416094"/>
              <a:gd name="csX20" fmla="*/ 10515600 w 10515600"/>
              <a:gd name="csY20" fmla="*/ 2762208 h 5416094"/>
              <a:gd name="csX21" fmla="*/ 10515600 w 10515600"/>
              <a:gd name="csY21" fmla="*/ 3330898 h 5416094"/>
              <a:gd name="csX22" fmla="*/ 10515600 w 10515600"/>
              <a:gd name="csY22" fmla="*/ 4062071 h 5416094"/>
              <a:gd name="csX23" fmla="*/ 10515600 w 10515600"/>
              <a:gd name="csY23" fmla="*/ 4684921 h 5416094"/>
              <a:gd name="csX24" fmla="*/ 10515600 w 10515600"/>
              <a:gd name="csY24" fmla="*/ 5416094 h 5416094"/>
              <a:gd name="csX25" fmla="*/ 9753219 w 10515600"/>
              <a:gd name="csY25" fmla="*/ 5416094 h 5416094"/>
              <a:gd name="csX26" fmla="*/ 9411462 w 10515600"/>
              <a:gd name="csY26" fmla="*/ 5416094 h 5416094"/>
              <a:gd name="csX27" fmla="*/ 8754237 w 10515600"/>
              <a:gd name="csY27" fmla="*/ 5416094 h 5416094"/>
              <a:gd name="csX28" fmla="*/ 8307324 w 10515600"/>
              <a:gd name="csY28" fmla="*/ 5416094 h 5416094"/>
              <a:gd name="csX29" fmla="*/ 7544943 w 10515600"/>
              <a:gd name="csY29" fmla="*/ 5416094 h 5416094"/>
              <a:gd name="csX30" fmla="*/ 7098030 w 10515600"/>
              <a:gd name="csY30" fmla="*/ 5416094 h 5416094"/>
              <a:gd name="csX31" fmla="*/ 6335649 w 10515600"/>
              <a:gd name="csY31" fmla="*/ 5416094 h 5416094"/>
              <a:gd name="csX32" fmla="*/ 5993892 w 10515600"/>
              <a:gd name="csY32" fmla="*/ 5416094 h 5416094"/>
              <a:gd name="csX33" fmla="*/ 5231511 w 10515600"/>
              <a:gd name="csY33" fmla="*/ 5416094 h 5416094"/>
              <a:gd name="csX34" fmla="*/ 4784598 w 10515600"/>
              <a:gd name="csY34" fmla="*/ 5416094 h 5416094"/>
              <a:gd name="csX35" fmla="*/ 4442841 w 10515600"/>
              <a:gd name="csY35" fmla="*/ 5416094 h 5416094"/>
              <a:gd name="csX36" fmla="*/ 3995928 w 10515600"/>
              <a:gd name="csY36" fmla="*/ 5416094 h 5416094"/>
              <a:gd name="csX37" fmla="*/ 3233547 w 10515600"/>
              <a:gd name="csY37" fmla="*/ 5416094 h 5416094"/>
              <a:gd name="csX38" fmla="*/ 2786634 w 10515600"/>
              <a:gd name="csY38" fmla="*/ 5416094 h 5416094"/>
              <a:gd name="csX39" fmla="*/ 2444877 w 10515600"/>
              <a:gd name="csY39" fmla="*/ 5416094 h 5416094"/>
              <a:gd name="csX40" fmla="*/ 1997964 w 10515600"/>
              <a:gd name="csY40" fmla="*/ 5416094 h 5416094"/>
              <a:gd name="csX41" fmla="*/ 1445895 w 10515600"/>
              <a:gd name="csY41" fmla="*/ 5416094 h 5416094"/>
              <a:gd name="csX42" fmla="*/ 788670 w 10515600"/>
              <a:gd name="csY42" fmla="*/ 5416094 h 5416094"/>
              <a:gd name="csX43" fmla="*/ 0 w 10515600"/>
              <a:gd name="csY43" fmla="*/ 5416094 h 5416094"/>
              <a:gd name="csX44" fmla="*/ 0 w 10515600"/>
              <a:gd name="csY44" fmla="*/ 4630760 h 5416094"/>
              <a:gd name="csX45" fmla="*/ 0 w 10515600"/>
              <a:gd name="csY45" fmla="*/ 3953749 h 5416094"/>
              <a:gd name="csX46" fmla="*/ 0 w 10515600"/>
              <a:gd name="csY46" fmla="*/ 3276737 h 5416094"/>
              <a:gd name="csX47" fmla="*/ 0 w 10515600"/>
              <a:gd name="csY47" fmla="*/ 2599725 h 5416094"/>
              <a:gd name="csX48" fmla="*/ 0 w 10515600"/>
              <a:gd name="csY48" fmla="*/ 1922713 h 5416094"/>
              <a:gd name="csX49" fmla="*/ 0 w 10515600"/>
              <a:gd name="csY49" fmla="*/ 1299863 h 5416094"/>
              <a:gd name="csX50" fmla="*/ 0 w 10515600"/>
              <a:gd name="csY50" fmla="*/ 0 h 541609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ketchy line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23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10BD9AC-B765-A87B-054D-5D07217F3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469" y="609600"/>
            <a:ext cx="3595678" cy="1330839"/>
          </a:xfrm>
        </p:spPr>
        <p:txBody>
          <a:bodyPr>
            <a:normAutofit/>
          </a:bodyPr>
          <a:lstStyle/>
          <a:p>
            <a:r>
              <a:rPr lang="hu-HU" b="1" i="1">
                <a:latin typeface="Century Schoolbook"/>
              </a:rPr>
              <a:t>Tudod-e?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160370F-BCB9-7D76-7EDD-15C67464B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903" y="2194102"/>
            <a:ext cx="3633193" cy="39085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2000">
                <a:latin typeface="Century Schoolbook"/>
              </a:rPr>
              <a:t>1955-ben rendezte meg a művet</a:t>
            </a:r>
          </a:p>
          <a:p>
            <a:r>
              <a:rPr lang="hu-HU" sz="2000">
                <a:latin typeface="Century Schoolbook"/>
              </a:rPr>
              <a:t>Sajátosságai: A drámai  feszültség és az emberi konfliktus került előtérbe</a:t>
            </a:r>
          </a:p>
          <a:p>
            <a:r>
              <a:rPr lang="hu-HU" sz="2000">
                <a:latin typeface="Century Schoolbook"/>
              </a:rPr>
              <a:t>Megjelennek a tömegjelenetek a történeli korszakok erősítése érdekében</a:t>
            </a:r>
          </a:p>
        </p:txBody>
      </p:sp>
      <p:pic>
        <p:nvPicPr>
          <p:cNvPr id="4" name="Kép 3" descr="Fénykép megnyitása">
            <a:extLst>
              <a:ext uri="{FF2B5EF4-FFF2-40B4-BE49-F238E27FC236}">
                <a16:creationId xmlns:a16="http://schemas.microsoft.com/office/drawing/2014/main" id="{CD89101E-4251-ED7E-A5E3-1B73BFDEF4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586"/>
          <a:stretch>
            <a:fillRect/>
          </a:stretch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99596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91E5C48-E79B-2971-424D-1AC41D8E1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hu-HU" b="1" i="1">
                <a:latin typeface="Century Schoolbook"/>
              </a:rPr>
              <a:t>A rendező értelmezése</a:t>
            </a:r>
          </a:p>
        </p:txBody>
      </p:sp>
      <p:pic>
        <p:nvPicPr>
          <p:cNvPr id="4" name="Kép 3" descr="Fénykép megnyitása">
            <a:extLst>
              <a:ext uri="{FF2B5EF4-FFF2-40B4-BE49-F238E27FC236}">
                <a16:creationId xmlns:a16="http://schemas.microsoft.com/office/drawing/2014/main" id="{38FBE770-DCAD-1D95-A258-F2337862EB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009" r="12011" b="2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A52EB7FB-5840-2FE7-8E54-16289A072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9085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2000">
                <a:latin typeface="Century Schoolbook"/>
              </a:rPr>
              <a:t>Ádámot drámai hősnek tekintette</a:t>
            </a:r>
          </a:p>
          <a:p>
            <a:r>
              <a:rPr lang="hu-HU" sz="2000">
                <a:latin typeface="Century Schoolbook"/>
              </a:rPr>
              <a:t>Lucifert erősebb, ironikus, provokatív személyiségként ábrázolta</a:t>
            </a:r>
          </a:p>
          <a:p>
            <a:r>
              <a:rPr lang="hu-HU" sz="2000">
                <a:latin typeface="Century Schoolbook"/>
              </a:rPr>
              <a:t>Évát emberközelibbé tette</a:t>
            </a:r>
          </a:p>
        </p:txBody>
      </p:sp>
    </p:spTree>
    <p:extLst>
      <p:ext uri="{BB962C8B-B14F-4D97-AF65-F5344CB8AC3E}">
        <p14:creationId xmlns:p14="http://schemas.microsoft.com/office/powerpoint/2010/main" val="1398333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46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48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C17A1D1-9243-67D3-A048-BB4F49853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398806" cy="1330839"/>
          </a:xfrm>
        </p:spPr>
        <p:txBody>
          <a:bodyPr>
            <a:normAutofit fontScale="90000"/>
          </a:bodyPr>
          <a:lstStyle/>
          <a:p>
            <a:r>
              <a:rPr lang="hu-HU" b="1" i="1">
                <a:latin typeface="Century Schoolbook"/>
              </a:rPr>
              <a:t>A legértékesebb tevékenysége</a:t>
            </a:r>
          </a:p>
        </p:txBody>
      </p:sp>
      <p:pic>
        <p:nvPicPr>
          <p:cNvPr id="4" name="Kép 3" descr="A képen vázlat, festmény, rajz, Emberi arc látható&#10;&#10;Lehet, hogy az AI által létrehozott tartalom helytelen.">
            <a:extLst>
              <a:ext uri="{FF2B5EF4-FFF2-40B4-BE49-F238E27FC236}">
                <a16:creationId xmlns:a16="http://schemas.microsoft.com/office/drawing/2014/main" id="{53270B79-B2F7-4182-87B6-77C8D1566C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304" r="18377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A8A5FBE2-9820-DF98-D565-FF307768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671975" cy="39085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2400">
                <a:latin typeface="Century Schoolbook"/>
              </a:rPr>
              <a:t>Bebizonyította a mű időtállását, emiatt a korszakok új jelentést kaptak.</a:t>
            </a:r>
          </a:p>
          <a:p>
            <a:r>
              <a:rPr lang="hu-HU" sz="2400">
                <a:latin typeface="Century Schoolbook"/>
              </a:rPr>
              <a:t>Fontos újításként, megjelenik a modern színpadtechnika, díszletek, fények és a tömegjelenetek. Ezzel a célja az volt, hogy a mű a 20. század közönsége számára is átélhető legyen.</a:t>
            </a:r>
          </a:p>
        </p:txBody>
      </p:sp>
    </p:spTree>
    <p:extLst>
      <p:ext uri="{BB962C8B-B14F-4D97-AF65-F5344CB8AC3E}">
        <p14:creationId xmlns:p14="http://schemas.microsoft.com/office/powerpoint/2010/main" val="1788137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A0CFE1-1A4D-0640-517C-A6FBD3213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DEB3922-DEB2-084A-0CD0-0E9F18BD3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2809336"/>
            <a:ext cx="4140014" cy="133083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800" i="1" dirty="0" err="1">
                <a:latin typeface="Times New Roman"/>
                <a:cs typeface="Times New Roman"/>
              </a:rPr>
              <a:t>Paulay</a:t>
            </a:r>
            <a:r>
              <a:rPr lang="en-US" sz="4800" i="1" dirty="0">
                <a:latin typeface="Times New Roman"/>
                <a:cs typeface="Times New Roman"/>
              </a:rPr>
              <a:t> Ede</a:t>
            </a:r>
          </a:p>
        </p:txBody>
      </p:sp>
      <p:pic>
        <p:nvPicPr>
          <p:cNvPr id="3" name="Tartalom helye 2" descr="A képen ember, portré, Emberi arc, vázlat látható&#10;&#10;Lehet, hogy az AI által létrehozott tartalom helytelen.">
            <a:extLst>
              <a:ext uri="{FF2B5EF4-FFF2-40B4-BE49-F238E27FC236}">
                <a16:creationId xmlns:a16="http://schemas.microsoft.com/office/drawing/2014/main" id="{2A4071CA-97BF-89C2-8872-FF85CD7411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7339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E9FEDEA3-D9C4-58AC-0256-CA49F83D3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4390" y="1719649"/>
            <a:ext cx="4140013" cy="3908586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959C85D5-DEC5-9553-B5F9-96E1FDEF0930}"/>
              </a:ext>
            </a:extLst>
          </p:cNvPr>
          <p:cNvSpPr txBox="1"/>
          <p:nvPr/>
        </p:nvSpPr>
        <p:spPr>
          <a:xfrm>
            <a:off x="7319325" y="3766242"/>
            <a:ext cx="2667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/>
              <a:t>1836.03.12-1894.03.12.</a:t>
            </a:r>
          </a:p>
        </p:txBody>
      </p:sp>
    </p:spTree>
    <p:extLst>
      <p:ext uri="{BB962C8B-B14F-4D97-AF65-F5344CB8AC3E}">
        <p14:creationId xmlns:p14="http://schemas.microsoft.com/office/powerpoint/2010/main" val="2558482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8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91418D3-5E30-3154-5B20-A0F00419E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03" y="609600"/>
            <a:ext cx="3595678" cy="1330839"/>
          </a:xfrm>
        </p:spPr>
        <p:txBody>
          <a:bodyPr>
            <a:normAutofit/>
          </a:bodyPr>
          <a:lstStyle/>
          <a:p>
            <a:r>
              <a:rPr lang="hu-HU" b="1" i="1">
                <a:latin typeface="Century Schoolbook"/>
                <a:cs typeface="Angsana New"/>
              </a:rPr>
              <a:t>Tudod-e?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8122100-28AD-ABE4-26DC-AB5D96D97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902" y="2179725"/>
            <a:ext cx="3963873" cy="3922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>
                <a:latin typeface="Century Schoolbook"/>
                <a:cs typeface="Angsana New"/>
              </a:rPr>
              <a:t>Az egész darabot átdolgozta és saját kézzel le is másolta</a:t>
            </a:r>
          </a:p>
          <a:p>
            <a:r>
              <a:rPr lang="hu-HU">
                <a:latin typeface="Century Schoolbook"/>
                <a:cs typeface="Angsana New"/>
              </a:rPr>
              <a:t>4000 sorból 2560 maradt így</a:t>
            </a:r>
          </a:p>
          <a:p>
            <a:r>
              <a:rPr lang="hu-HU">
                <a:latin typeface="Century Schoolbook"/>
                <a:cs typeface="Angsana New"/>
              </a:rPr>
              <a:t>Négy órás előadások 5 szünettel</a:t>
            </a:r>
          </a:p>
          <a:p>
            <a:endParaRPr lang="hu-HU" dirty="0">
              <a:latin typeface="Century Schoolbook"/>
              <a:cs typeface="Angsana New"/>
            </a:endParaRPr>
          </a:p>
        </p:txBody>
      </p:sp>
      <p:pic>
        <p:nvPicPr>
          <p:cNvPr id="4" name="Kép 3" descr="A képen fekete-fehér, Színház, fedett pályás, Művészeti központ látható&#10;&#10;Lehet, hogy az AI által létrehozott tartalom helytelen.">
            <a:extLst>
              <a:ext uri="{FF2B5EF4-FFF2-40B4-BE49-F238E27FC236}">
                <a16:creationId xmlns:a16="http://schemas.microsoft.com/office/drawing/2014/main" id="{8170891C-259E-D037-5E43-1C66C86D19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87" r="21961" b="-2"/>
          <a:stretch>
            <a:fillRect/>
          </a:stretch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8807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52781A5-0A40-5577-1804-D124C67D9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hu-HU" b="1" i="1">
                <a:latin typeface="Century Schoolbook"/>
              </a:rPr>
              <a:t>Díszletezés</a:t>
            </a:r>
          </a:p>
        </p:txBody>
      </p:sp>
      <p:pic>
        <p:nvPicPr>
          <p:cNvPr id="4" name="Kép 3" descr="A képen építészet, monokróm, fekete, fekete-fehér látható&#10;&#10;Lehet, hogy az AI által létrehozott tartalom helytelen.">
            <a:extLst>
              <a:ext uri="{FF2B5EF4-FFF2-40B4-BE49-F238E27FC236}">
                <a16:creationId xmlns:a16="http://schemas.microsoft.com/office/drawing/2014/main" id="{D24B43BF-349A-7836-CB31-3786E5E3E1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051" r="19843" b="-1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2B384A6D-EA31-3A50-0D37-2E403160B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90858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z="2400">
                <a:latin typeface="Century Schoolbook"/>
              </a:rPr>
              <a:t>Először alkalmazta a villanyfényt, díszleteket süllyesztőkkel, forgókkal mozgatták</a:t>
            </a:r>
          </a:p>
          <a:p>
            <a:r>
              <a:rPr lang="hu-HU" sz="2400">
                <a:latin typeface="Century Schoolbook"/>
              </a:rPr>
              <a:t>Tömegjelenetekhez több mint 100 statisztát alkalmaztak</a:t>
            </a:r>
          </a:p>
          <a:p>
            <a:r>
              <a:rPr lang="hu-HU" sz="2400">
                <a:latin typeface="Century Schoolbook"/>
              </a:rPr>
              <a:t>Remekül ráérzett arra, hogy a külsőségek jelentősen feldobják a darabot</a:t>
            </a:r>
          </a:p>
        </p:txBody>
      </p:sp>
    </p:spTree>
    <p:extLst>
      <p:ext uri="{BB962C8B-B14F-4D97-AF65-F5344CB8AC3E}">
        <p14:creationId xmlns:p14="http://schemas.microsoft.com/office/powerpoint/2010/main" val="3124135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A54FBD7-557C-EA9D-8930-7CC129816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9600"/>
            <a:ext cx="3595678" cy="1330839"/>
          </a:xfrm>
        </p:spPr>
        <p:txBody>
          <a:bodyPr>
            <a:normAutofit/>
          </a:bodyPr>
          <a:lstStyle/>
          <a:p>
            <a:r>
              <a:rPr lang="hu-HU" b="1" i="1">
                <a:latin typeface="Century Schoolbook"/>
              </a:rPr>
              <a:t>Zenei háttér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99B060-16AB-F1C5-2D5D-7BD5F264B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3158741" cy="39085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2000">
                <a:latin typeface="Century Schoolbook"/>
              </a:rPr>
              <a:t>A darabnak a kisérőzenéjét, maga Erkel Ferenc fia, Erkel Gyula készítette.</a:t>
            </a:r>
          </a:p>
          <a:p>
            <a:r>
              <a:rPr lang="hu-HU" sz="2000">
                <a:latin typeface="Century Schoolbook"/>
              </a:rPr>
              <a:t>1905-ig ez a féle előadásmód volt jelen a Nemzei Színházban.</a:t>
            </a:r>
          </a:p>
          <a:p>
            <a:r>
              <a:rPr lang="hu-HU" sz="2000">
                <a:latin typeface="Century Schoolbook"/>
              </a:rPr>
              <a:t>Egy kis érdekesség: a mű 1500 Forint állami támogatást kapott.</a:t>
            </a:r>
            <a:endParaRPr lang="hu-HU" sz="2000" dirty="0">
              <a:latin typeface="Century Schoolbook"/>
            </a:endParaRPr>
          </a:p>
          <a:p>
            <a:endParaRPr lang="hu-HU" sz="2000">
              <a:latin typeface="Century Schoolbook"/>
            </a:endParaRPr>
          </a:p>
        </p:txBody>
      </p:sp>
      <p:pic>
        <p:nvPicPr>
          <p:cNvPr id="4" name="Kép 3" descr="Nincs elérhető leírás.">
            <a:extLst>
              <a:ext uri="{FF2B5EF4-FFF2-40B4-BE49-F238E27FC236}">
                <a16:creationId xmlns:a16="http://schemas.microsoft.com/office/drawing/2014/main" id="{F6F7ADA5-5D3A-E9D4-2616-7B6E11A262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59" r="22435" b="-2"/>
          <a:stretch>
            <a:fillRect/>
          </a:stretch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9881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53A5DAB-D3D6-760B-4CCD-2536921BD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3427562"/>
            <a:ext cx="4140014" cy="133083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i="1">
                <a:latin typeface="Times New Roman"/>
                <a:cs typeface="Times New Roman"/>
              </a:rPr>
              <a:t>Németh Antal</a:t>
            </a:r>
            <a:br>
              <a:rPr lang="en-US" sz="4800" i="1" dirty="0">
                <a:latin typeface="Times New Roman"/>
                <a:cs typeface="Times New Roman"/>
              </a:rPr>
            </a:br>
            <a:br>
              <a:rPr lang="en-US" sz="4800" b="1" i="1" dirty="0">
                <a:latin typeface="Times New Roman"/>
                <a:cs typeface="Times New Roman"/>
              </a:rPr>
            </a:br>
            <a:endParaRPr lang="en-US" sz="2800" b="1"/>
          </a:p>
        </p:txBody>
      </p:sp>
      <p:pic>
        <p:nvPicPr>
          <p:cNvPr id="4" name="Tartalom helye 3" descr="A képen Emberi arc, személy, nyakkendő, Csokornyakkendő látható&#10;&#10;Lehet, hogy az AI által létrehozott tartalom helytelen.">
            <a:extLst>
              <a:ext uri="{FF2B5EF4-FFF2-40B4-BE49-F238E27FC236}">
                <a16:creationId xmlns:a16="http://schemas.microsoft.com/office/drawing/2014/main" id="{77BD2C4B-61EB-2030-6FFC-5B32ED2059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45" r="-1" b="23920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2543FB4-E628-A3CE-36B9-3F99E1E4A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9484" y="-5634"/>
            <a:ext cx="4140013" cy="3908586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F41C655C-087B-B3E0-15CA-B5BB9614CDDA}"/>
              </a:ext>
            </a:extLst>
          </p:cNvPr>
          <p:cNvSpPr txBox="1"/>
          <p:nvPr/>
        </p:nvSpPr>
        <p:spPr>
          <a:xfrm>
            <a:off x="7319325" y="3734363"/>
            <a:ext cx="313082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/>
              <a:t>1903.05.19.-1968.10.28.</a:t>
            </a:r>
          </a:p>
        </p:txBody>
      </p:sp>
    </p:spTree>
    <p:extLst>
      <p:ext uri="{BB962C8B-B14F-4D97-AF65-F5344CB8AC3E}">
        <p14:creationId xmlns:p14="http://schemas.microsoft.com/office/powerpoint/2010/main" val="3662498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61B82E3-3608-9F07-C85A-3057D379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09" y="494581"/>
            <a:ext cx="3796961" cy="1215821"/>
          </a:xfrm>
        </p:spPr>
        <p:txBody>
          <a:bodyPr>
            <a:normAutofit/>
          </a:bodyPr>
          <a:lstStyle/>
          <a:p>
            <a:r>
              <a:rPr lang="hu-HU" b="1" i="1">
                <a:latin typeface="Century Schoolbook"/>
              </a:rPr>
              <a:t>Hallottad-e?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FEA0719-30AB-4DB5-9586-24A17E505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08" y="1964064"/>
            <a:ext cx="3776967" cy="37935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2400">
                <a:latin typeface="Century Schoolbook"/>
              </a:rPr>
              <a:t>Hangsúlyt nem a látványra, hanem a gondolatokra, szimbólumokra helyezte</a:t>
            </a:r>
          </a:p>
          <a:p>
            <a:r>
              <a:rPr lang="hu-HU" sz="2400">
                <a:latin typeface="Century Schoolbook"/>
              </a:rPr>
              <a:t>1937-ben rendezte meg a művet</a:t>
            </a:r>
          </a:p>
          <a:p>
            <a:r>
              <a:rPr lang="hu-HU" sz="2400">
                <a:latin typeface="Century Schoolbook"/>
              </a:rPr>
              <a:t>Színpadképeket letiszulttá tette</a:t>
            </a:r>
          </a:p>
          <a:p>
            <a:endParaRPr lang="hu-HU" sz="2400" dirty="0"/>
          </a:p>
        </p:txBody>
      </p:sp>
      <p:pic>
        <p:nvPicPr>
          <p:cNvPr id="4" name="Kép 3" descr="Fénykép megnyitása">
            <a:extLst>
              <a:ext uri="{FF2B5EF4-FFF2-40B4-BE49-F238E27FC236}">
                <a16:creationId xmlns:a16="http://schemas.microsoft.com/office/drawing/2014/main" id="{18DE77B4-5390-DB52-5674-E4AF7BA4F5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442" r="1" b="10074"/>
          <a:stretch>
            <a:fillRect/>
          </a:stretch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72919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1B48495-2151-03B6-E4B8-FB2AD059D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52732"/>
            <a:ext cx="4873259" cy="1273330"/>
          </a:xfrm>
        </p:spPr>
        <p:txBody>
          <a:bodyPr>
            <a:normAutofit/>
          </a:bodyPr>
          <a:lstStyle/>
          <a:p>
            <a:r>
              <a:rPr lang="hu-HU" b="1" i="1">
                <a:latin typeface="Century Schoolbook"/>
              </a:rPr>
              <a:t>Az "új filozófia"</a:t>
            </a:r>
          </a:p>
        </p:txBody>
      </p:sp>
      <p:pic>
        <p:nvPicPr>
          <p:cNvPr id="4" name="Kép 3" descr="Fénykép megnyitása">
            <a:extLst>
              <a:ext uri="{FF2B5EF4-FFF2-40B4-BE49-F238E27FC236}">
                <a16:creationId xmlns:a16="http://schemas.microsoft.com/office/drawing/2014/main" id="{688F6DC3-6EA1-EAF0-11B9-5122C9516E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205" r="3" b="2348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170E55-50DB-8E9A-BDC9-71331DA4B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441938" cy="38654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2400"/>
              <a:t>Jelentősége: a művet komoly filozófiai drámaként értelmezték</a:t>
            </a:r>
            <a:endParaRPr lang="hu-HU" sz="2400" dirty="0"/>
          </a:p>
          <a:p>
            <a:r>
              <a:rPr lang="hu-HU" sz="2400"/>
              <a:t>Egységes gondolati ívet teremtett</a:t>
            </a:r>
            <a:endParaRPr lang="hu-HU" sz="2400" dirty="0"/>
          </a:p>
          <a:p>
            <a:r>
              <a:rPr lang="hu-HU" sz="2400"/>
              <a:t>Lucifert újraértelmezte kritikus gondolkodóként</a:t>
            </a:r>
            <a:endParaRPr lang="hu-HU" sz="2400" dirty="0"/>
          </a:p>
          <a:p>
            <a:r>
              <a:rPr lang="hu-HU" sz="2400"/>
              <a:t>Hatott későbbi rendezésekre</a:t>
            </a:r>
            <a:endParaRPr lang="hu-HU" sz="2400" dirty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629647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BABB216-8040-1B05-A04D-34DB5A41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523" y="2766204"/>
            <a:ext cx="4140014" cy="1330839"/>
          </a:xfrm>
        </p:spPr>
        <p:txBody>
          <a:bodyPr>
            <a:normAutofit/>
          </a:bodyPr>
          <a:lstStyle/>
          <a:p>
            <a:r>
              <a:rPr lang="hu-HU" sz="4800" i="1">
                <a:latin typeface="Times New Roman"/>
                <a:cs typeface="Times New Roman"/>
              </a:rPr>
              <a:t>Gellért Endre</a:t>
            </a:r>
            <a:endParaRPr lang="hu-HU" sz="4800" i="1" dirty="0">
              <a:latin typeface="Times New Roman"/>
              <a:cs typeface="Times New Roman"/>
            </a:endParaRPr>
          </a:p>
        </p:txBody>
      </p:sp>
      <p:pic>
        <p:nvPicPr>
          <p:cNvPr id="4" name="Tartalom helye 3" descr="14_Gellert Endre D">
            <a:extLst>
              <a:ext uri="{FF2B5EF4-FFF2-40B4-BE49-F238E27FC236}">
                <a16:creationId xmlns:a16="http://schemas.microsoft.com/office/drawing/2014/main" id="{B42B14CC-B8F2-E7DD-414F-F04C664E53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11810"/>
          <a:stretch>
            <a:fillRect/>
          </a:stretch>
        </p:blipFill>
        <p:spPr>
          <a:xfrm>
            <a:off x="-402546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535B33B-909B-8D8B-AF5D-FF0CF8F02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23786" y="1949687"/>
            <a:ext cx="4140013" cy="3908586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6AB76367-FCC1-20CA-10BA-45FAC4172A76}"/>
              </a:ext>
            </a:extLst>
          </p:cNvPr>
          <p:cNvSpPr txBox="1"/>
          <p:nvPr/>
        </p:nvSpPr>
        <p:spPr>
          <a:xfrm>
            <a:off x="7041156" y="3711546"/>
            <a:ext cx="2650434" cy="3810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/>
              <a:t>1914.10.01.-1960.03.01.</a:t>
            </a:r>
          </a:p>
        </p:txBody>
      </p:sp>
    </p:spTree>
    <p:extLst>
      <p:ext uri="{BB962C8B-B14F-4D97-AF65-F5344CB8AC3E}">
        <p14:creationId xmlns:p14="http://schemas.microsoft.com/office/powerpoint/2010/main" val="4210950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Szélesvásznú</PresentationFormat>
  <Slides>12</Slides>
  <Notes>0</Notes>
  <HiddenSlides>0</HiddenSlide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PowerPoint-bemutató</vt:lpstr>
      <vt:lpstr>Paulay Ede</vt:lpstr>
      <vt:lpstr>Tudod-e? </vt:lpstr>
      <vt:lpstr>Díszletezés</vt:lpstr>
      <vt:lpstr>Zenei háttér</vt:lpstr>
      <vt:lpstr>Németh Antal  </vt:lpstr>
      <vt:lpstr>Hallottad-e?</vt:lpstr>
      <vt:lpstr>Az "új filozófia"</vt:lpstr>
      <vt:lpstr>Gellért Endre</vt:lpstr>
      <vt:lpstr>Tudod-e?</vt:lpstr>
      <vt:lpstr>A rendező értelmezése</vt:lpstr>
      <vt:lpstr>A legértékesebb tevékenysége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440</cp:revision>
  <dcterms:created xsi:type="dcterms:W3CDTF">2026-03-17T06:57:47Z</dcterms:created>
  <dcterms:modified xsi:type="dcterms:W3CDTF">2026-03-26T07:24:54Z</dcterms:modified>
</cp:coreProperties>
</file>