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9EF7-9113-4D6B-ABE2-0DC66DFE3BB8}" type="datetimeFigureOut">
              <a:rPr lang="hu-HU" smtClean="0"/>
              <a:pPr/>
              <a:t>2019.03.27.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7E6E2-F502-4576-8EA4-A7B17758F38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9EF7-9113-4D6B-ABE2-0DC66DFE3BB8}" type="datetimeFigureOut">
              <a:rPr lang="hu-HU" smtClean="0"/>
              <a:pPr/>
              <a:t>2019.03.27.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7E6E2-F502-4576-8EA4-A7B17758F38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9EF7-9113-4D6B-ABE2-0DC66DFE3BB8}" type="datetimeFigureOut">
              <a:rPr lang="hu-HU" smtClean="0"/>
              <a:pPr/>
              <a:t>2019.03.27.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7E6E2-F502-4576-8EA4-A7B17758F38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9EF7-9113-4D6B-ABE2-0DC66DFE3BB8}" type="datetimeFigureOut">
              <a:rPr lang="hu-HU" smtClean="0"/>
              <a:pPr/>
              <a:t>2019.03.27.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7E6E2-F502-4576-8EA4-A7B17758F38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9EF7-9113-4D6B-ABE2-0DC66DFE3BB8}" type="datetimeFigureOut">
              <a:rPr lang="hu-HU" smtClean="0"/>
              <a:pPr/>
              <a:t>2019.03.27.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7E6E2-F502-4576-8EA4-A7B17758F38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9EF7-9113-4D6B-ABE2-0DC66DFE3BB8}" type="datetimeFigureOut">
              <a:rPr lang="hu-HU" smtClean="0"/>
              <a:pPr/>
              <a:t>2019.03.27.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7E6E2-F502-4576-8EA4-A7B17758F38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9EF7-9113-4D6B-ABE2-0DC66DFE3BB8}" type="datetimeFigureOut">
              <a:rPr lang="hu-HU" smtClean="0"/>
              <a:pPr/>
              <a:t>2019.03.27.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7E6E2-F502-4576-8EA4-A7B17758F38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9EF7-9113-4D6B-ABE2-0DC66DFE3BB8}" type="datetimeFigureOut">
              <a:rPr lang="hu-HU" smtClean="0"/>
              <a:pPr/>
              <a:t>2019.03.27.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7E6E2-F502-4576-8EA4-A7B17758F38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9EF7-9113-4D6B-ABE2-0DC66DFE3BB8}" type="datetimeFigureOut">
              <a:rPr lang="hu-HU" smtClean="0"/>
              <a:pPr/>
              <a:t>2019.03.27.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7E6E2-F502-4576-8EA4-A7B17758F38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9EF7-9113-4D6B-ABE2-0DC66DFE3BB8}" type="datetimeFigureOut">
              <a:rPr lang="hu-HU" smtClean="0"/>
              <a:pPr/>
              <a:t>2019.03.27.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7E6E2-F502-4576-8EA4-A7B17758F38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9EF7-9113-4D6B-ABE2-0DC66DFE3BB8}" type="datetimeFigureOut">
              <a:rPr lang="hu-HU" smtClean="0"/>
              <a:pPr/>
              <a:t>2019.03.27.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7E6E2-F502-4576-8EA4-A7B17758F38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89EF7-9113-4D6B-ABE2-0DC66DFE3BB8}" type="datetimeFigureOut">
              <a:rPr lang="hu-HU" smtClean="0"/>
              <a:pPr/>
              <a:t>2019.03.27.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7E6E2-F502-4576-8EA4-A7B17758F38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szinhaz.org/plusz/csak-szinhaz-apro/2018/04/24/vilagositot-keres-nemzeti-szinhaz/" TargetMode="External"/><Relationship Id="rId3" Type="http://schemas.openxmlformats.org/officeDocument/2006/relationships/hyperlink" Target="http://mek.oszk.hu/02100/02139/html/sz16/143.html" TargetMode="External"/><Relationship Id="rId7" Type="http://schemas.openxmlformats.org/officeDocument/2006/relationships/hyperlink" Target="https://szinhaz.hu/2014/12/23/92_eves_az_operettszinhaz" TargetMode="External"/><Relationship Id="rId2" Type="http://schemas.openxmlformats.org/officeDocument/2006/relationships/hyperlink" Target="https://hu.wikipedia.org/wiki/N%C3%A9meth_Antal_(rendez%C5%91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rcanum.hu/hu/online-kiadvanyok/Lexikonok-magyar-eletrajzi-lexikon-7428D/n-ny-76F7D/nemeth-antal-770AD/" TargetMode="External"/><Relationship Id="rId5" Type="http://schemas.openxmlformats.org/officeDocument/2006/relationships/hyperlink" Target="http://www.vigszinhaz.hu/" TargetMode="External"/><Relationship Id="rId10" Type="http://schemas.openxmlformats.org/officeDocument/2006/relationships/hyperlink" Target="https://www.jegy.hu/venue/kecskemeti-katona-jozsef-szinhaz/photo" TargetMode="External"/><Relationship Id="rId4" Type="http://schemas.openxmlformats.org/officeDocument/2006/relationships/hyperlink" Target="https://szinhaz.org/plusz/csak-szinhaz-apro/2017/05/27/a-hamupipokebe-keres-enekeseket-pecs/?fbclid=IwAR2Dn73s9Y0oV1s-0vvCGOTj13uSR05SvjkQ3QUBlVKWKxLUE2QOkrBex1A" TargetMode="External"/><Relationship Id="rId9" Type="http://schemas.openxmlformats.org/officeDocument/2006/relationships/hyperlink" Target="http://www.oroksegnapok.hu/helyszinek/637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1600" y="2636912"/>
            <a:ext cx="7200800" cy="1440160"/>
          </a:xfrm>
        </p:spPr>
        <p:txBody>
          <a:bodyPr>
            <a:normAutofit/>
          </a:bodyPr>
          <a:lstStyle/>
          <a:p>
            <a:r>
              <a:rPr lang="hu-HU" dirty="0"/>
              <a:t>Németh Antal Színházi credójának fontosabb pontjai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75656" y="4725144"/>
            <a:ext cx="6400800" cy="1752600"/>
          </a:xfrm>
        </p:spPr>
        <p:txBody>
          <a:bodyPr/>
          <a:lstStyle/>
          <a:p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 smtClean="0">
                <a:latin typeface="Blackadder ITC" panose="04020505051007020D02" pitchFamily="82" charset="0"/>
              </a:rPr>
              <a:t>Köszönjük figyelmüket!</a:t>
            </a:r>
            <a:endParaRPr lang="hu-HU" sz="5400" dirty="0">
              <a:latin typeface="Blackadder ITC" panose="04020505051007020D02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Források:</a:t>
            </a:r>
          </a:p>
          <a:p>
            <a:pPr algn="ctr"/>
            <a:r>
              <a:rPr lang="hu-HU" sz="1800" dirty="0"/>
              <a:t>Kávási Klára: Németh </a:t>
            </a:r>
            <a:r>
              <a:rPr lang="hu-HU" sz="1800" dirty="0" err="1" smtClean="0"/>
              <a:t>Antal-A</a:t>
            </a:r>
            <a:r>
              <a:rPr lang="hu-HU" sz="1800" dirty="0" smtClean="0"/>
              <a:t> </a:t>
            </a:r>
            <a:r>
              <a:rPr lang="hu-HU" sz="1800" dirty="0"/>
              <a:t>Nemzetiben és </a:t>
            </a:r>
            <a:r>
              <a:rPr lang="hu-HU" sz="1800" dirty="0" smtClean="0"/>
              <a:t>száműzetésben, 97-102. oldal</a:t>
            </a:r>
          </a:p>
          <a:p>
            <a:pPr algn="ctr"/>
            <a:r>
              <a:rPr lang="hu-HU" sz="1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https://hu.wikipedia.org/wiki/N%C3%A9meth_Antal_(rendez%C5%91</a:t>
            </a:r>
            <a:r>
              <a:rPr lang="hu-H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)</a:t>
            </a:r>
            <a:endParaRPr lang="hu-HU" sz="1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1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hu-H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mek.oszk.hu/02100/02139/html/sz16/143.html</a:t>
            </a:r>
            <a:r>
              <a:rPr lang="hu-H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hu-HU" sz="1800" dirty="0">
                <a:hlinkClick r:id="rId4"/>
              </a:rPr>
              <a:t>https://szinhaz.org/plusz/csak-szinhaz-apro/2017/05/27/a-hamupipokebe-keres-enekeseket-pecs/</a:t>
            </a:r>
            <a:endParaRPr lang="hu-HU" sz="1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1800" dirty="0">
                <a:hlinkClick r:id="rId5"/>
              </a:rPr>
              <a:t>http://www.vigszinhaz.hu</a:t>
            </a:r>
            <a:r>
              <a:rPr lang="hu-HU" sz="1800" dirty="0" smtClean="0">
                <a:hlinkClick r:id="rId5"/>
              </a:rPr>
              <a:t>/</a:t>
            </a:r>
            <a:endParaRPr lang="hu-HU" sz="1800" dirty="0" smtClean="0"/>
          </a:p>
          <a:p>
            <a:pPr algn="ctr"/>
            <a:r>
              <a:rPr lang="hu-HU" sz="1800" dirty="0">
                <a:hlinkClick r:id="rId6"/>
              </a:rPr>
              <a:t>https://www.arcanum.hu/hu/online-kiadvanyok/Lexikonok-magyar-eletrajzi-lexikon-7428D/n-ny-76F7D/nemeth-antal-770AD</a:t>
            </a:r>
            <a:r>
              <a:rPr lang="hu-HU" sz="1800" dirty="0" smtClean="0">
                <a:hlinkClick r:id="rId6"/>
              </a:rPr>
              <a:t>/</a:t>
            </a:r>
            <a:r>
              <a:rPr lang="hu-HU" sz="1800" dirty="0" smtClean="0"/>
              <a:t> </a:t>
            </a:r>
          </a:p>
          <a:p>
            <a:pPr algn="ctr"/>
            <a:r>
              <a:rPr lang="hu-HU" sz="1800" dirty="0">
                <a:hlinkClick r:id="rId7"/>
              </a:rPr>
              <a:t>https://</a:t>
            </a:r>
            <a:r>
              <a:rPr lang="hu-HU" sz="1800" dirty="0" smtClean="0">
                <a:hlinkClick r:id="rId7"/>
              </a:rPr>
              <a:t>szinhaz.hu/2014/12/23/92_eves_az_operettszinhaz</a:t>
            </a:r>
            <a:endParaRPr lang="hu-HU" sz="1800" dirty="0" smtClean="0"/>
          </a:p>
          <a:p>
            <a:pPr algn="ctr"/>
            <a:r>
              <a:rPr lang="hu-HU" sz="1800" dirty="0">
                <a:hlinkClick r:id="rId8"/>
              </a:rPr>
              <a:t>https://szinhaz.org/plusz/csak-szinhaz-apro/2018/04/24/vilagositot-keres-nemzeti-szinhaz</a:t>
            </a:r>
            <a:r>
              <a:rPr lang="hu-HU" sz="1800" dirty="0" smtClean="0">
                <a:hlinkClick r:id="rId8"/>
              </a:rPr>
              <a:t>/</a:t>
            </a:r>
            <a:endParaRPr lang="hu-HU" sz="1800" dirty="0" smtClean="0"/>
          </a:p>
          <a:p>
            <a:pPr algn="ctr"/>
            <a:r>
              <a:rPr lang="hu-HU" sz="1800" dirty="0">
                <a:hlinkClick r:id="rId9"/>
              </a:rPr>
              <a:t>http://</a:t>
            </a:r>
            <a:r>
              <a:rPr lang="hu-HU" sz="1800" dirty="0" smtClean="0">
                <a:hlinkClick r:id="rId9"/>
              </a:rPr>
              <a:t>www.oroksegnapok.hu/helyszinek/6374</a:t>
            </a:r>
            <a:endParaRPr lang="hu-HU" sz="1800" dirty="0" smtClean="0"/>
          </a:p>
          <a:p>
            <a:pPr algn="ctr"/>
            <a:r>
              <a:rPr lang="hu-HU" sz="1800" dirty="0">
                <a:hlinkClick r:id="rId10"/>
              </a:rPr>
              <a:t>https://www.jegy.hu/venue/kecskemeti-katona-jozsef-szinhaz/photo</a:t>
            </a:r>
            <a:endParaRPr lang="hu-HU"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225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4" y="1340768"/>
            <a:ext cx="6192688" cy="576064"/>
          </a:xfrm>
        </p:spPr>
        <p:txBody>
          <a:bodyPr>
            <a:noAutofit/>
          </a:bodyPr>
          <a:lstStyle/>
          <a:p>
            <a:r>
              <a:rPr lang="hu-HU" sz="3200" dirty="0"/>
              <a:t>2. Hiszek egy különleges és </a:t>
            </a:r>
            <a:r>
              <a:rPr lang="hu-HU" sz="3200" dirty="0" err="1"/>
              <a:t>egyedülvaló</a:t>
            </a:r>
            <a:r>
              <a:rPr lang="hu-HU" sz="3200" dirty="0"/>
              <a:t> magyar színházi kultúrában.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31640" y="2492896"/>
            <a:ext cx="7200800" cy="4365104"/>
          </a:xfrm>
        </p:spPr>
        <p:txBody>
          <a:bodyPr/>
          <a:lstStyle/>
          <a:p>
            <a:r>
              <a:rPr lang="hu-HU" dirty="0"/>
              <a:t>a magyar színházi kultúra bár később született meg, mint Európa </a:t>
            </a:r>
            <a:r>
              <a:rPr lang="hu-HU"/>
              <a:t>többi </a:t>
            </a:r>
            <a:r>
              <a:rPr lang="hu-HU" smtClean="0"/>
              <a:t>nemzeteié, </a:t>
            </a:r>
            <a:r>
              <a:rPr lang="hu-HU" dirty="0"/>
              <a:t>de versenyképes kultúrát teremtett        fontos az ápolása </a:t>
            </a:r>
          </a:p>
          <a:p>
            <a:pPr>
              <a:buNone/>
            </a:pPr>
            <a:endParaRPr lang="hu-HU" dirty="0"/>
          </a:p>
          <a:p>
            <a:r>
              <a:rPr lang="hu-HU" dirty="0"/>
              <a:t>magasabb rendű célokat tűzött ki maga elé az európai színházakhoz viszonyítva</a:t>
            </a:r>
          </a:p>
        </p:txBody>
      </p:sp>
      <p:sp>
        <p:nvSpPr>
          <p:cNvPr id="4" name="Lefelé nyíl 3"/>
          <p:cNvSpPr/>
          <p:nvPr/>
        </p:nvSpPr>
        <p:spPr>
          <a:xfrm>
            <a:off x="2267744" y="4437112"/>
            <a:ext cx="288032" cy="79208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Szaggatott nyíl jobbra 4"/>
          <p:cNvSpPr/>
          <p:nvPr/>
        </p:nvSpPr>
        <p:spPr>
          <a:xfrm>
            <a:off x="3419872" y="4077072"/>
            <a:ext cx="648072" cy="360040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5616" y="1196752"/>
            <a:ext cx="7067128" cy="580926"/>
          </a:xfrm>
        </p:spPr>
        <p:txBody>
          <a:bodyPr>
            <a:normAutofit fontScale="90000"/>
          </a:bodyPr>
          <a:lstStyle/>
          <a:p>
            <a:r>
              <a:rPr lang="hu-HU" dirty="0"/>
              <a:t>Egyedülálló színházak Magyarországon</a:t>
            </a:r>
          </a:p>
        </p:txBody>
      </p:sp>
      <p:pic>
        <p:nvPicPr>
          <p:cNvPr id="7172" name="Picture 4" descr="KÃ©ptalÃ¡lat a kÃ¶vetkezÅre: âvÃ­gszÃ­nhÃ¡zâ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780928"/>
            <a:ext cx="4464496" cy="3171067"/>
          </a:xfrm>
          <a:prstGeom prst="rect">
            <a:avLst/>
          </a:prstGeom>
          <a:noFill/>
        </p:spPr>
      </p:pic>
      <p:pic>
        <p:nvPicPr>
          <p:cNvPr id="7174" name="Picture 6" descr="KapcsolÃ³dÃ³ kÃ©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80928"/>
            <a:ext cx="4357908" cy="3168352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4572000" y="594928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Budapesti Operettszínház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51520" y="594928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Vígszínház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KapcsolÃ³dÃ³ kÃ©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7"/>
            <a:ext cx="4210008" cy="2808312"/>
          </a:xfrm>
          <a:prstGeom prst="rect">
            <a:avLst/>
          </a:prstGeom>
          <a:noFill/>
        </p:spPr>
      </p:pic>
      <p:sp>
        <p:nvSpPr>
          <p:cNvPr id="6146" name="AutoShape 2" descr="KÃ©ptalÃ¡lat a kÃ¶vetkezÅre: âszegedi nemzeti szÃ­nhÃ¡zâ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148" name="AutoShape 4" descr="KÃ©ptalÃ¡lat a kÃ¶vetkezÅre: âszegedi nemzeti szÃ­nhÃ¡zâ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150" name="AutoShape 6" descr="KÃ©ptalÃ¡lat a kÃ¶vetkezÅre: âszegedi nemzeti szÃ­nhÃ¡zâ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152" name="Picture 8" descr="KÃ©ptalÃ¡lat a kÃ¶vetkezÅre: âszegedi nemzeti szÃ­nhÃ¡zâ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4320480" cy="2809900"/>
          </a:xfrm>
          <a:prstGeom prst="rect">
            <a:avLst/>
          </a:prstGeom>
          <a:noFill/>
        </p:spPr>
      </p:pic>
      <p:pic>
        <p:nvPicPr>
          <p:cNvPr id="6156" name="Picture 12" descr="KÃ©ptalÃ¡lat a kÃ¶vetkezÅre: âkecskemÃ©ti katona jÃ³zsef szÃ­nhÃ¡zâ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73016"/>
            <a:ext cx="4248472" cy="2939037"/>
          </a:xfrm>
          <a:prstGeom prst="rect">
            <a:avLst/>
          </a:prstGeom>
          <a:noFill/>
        </p:spPr>
      </p:pic>
      <p:pic>
        <p:nvPicPr>
          <p:cNvPr id="6158" name="Picture 14" descr="KÃ©ptalÃ¡lat a kÃ¶vetkezÅre: âpÃ©csi nemzeti szÃ­nhÃ¡zâ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73016"/>
            <a:ext cx="4499992" cy="2990765"/>
          </a:xfrm>
          <a:prstGeom prst="rect">
            <a:avLst/>
          </a:prstGeom>
          <a:noFill/>
        </p:spPr>
      </p:pic>
      <p:sp>
        <p:nvSpPr>
          <p:cNvPr id="12" name="Szövegdoboz 11"/>
          <p:cNvSpPr txBox="1"/>
          <p:nvPr/>
        </p:nvSpPr>
        <p:spPr>
          <a:xfrm>
            <a:off x="467544" y="314096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Nemzeti Színház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5292080" y="648866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Pécsi Nemzeti Színház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5220072" y="314096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Szegedi Nemzeti Színház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755576" y="6488669"/>
            <a:ext cx="3312368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Kecskeméti Katona József Színház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5736" y="908720"/>
            <a:ext cx="4824536" cy="1143000"/>
          </a:xfrm>
        </p:spPr>
        <p:txBody>
          <a:bodyPr>
            <a:noAutofit/>
          </a:bodyPr>
          <a:lstStyle/>
          <a:p>
            <a:r>
              <a:rPr lang="hu-HU" sz="3200" dirty="0" smtClean="0"/>
              <a:t>4. Hiszek a magyar színházi kultúra belső nagy küldetésében.</a:t>
            </a:r>
            <a:endParaRPr lang="hu-HU" sz="3200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467544" y="2204864"/>
            <a:ext cx="4040188" cy="639762"/>
          </a:xfrm>
        </p:spPr>
        <p:txBody>
          <a:bodyPr/>
          <a:lstStyle/>
          <a:p>
            <a:pPr algn="ctr"/>
            <a:r>
              <a:rPr lang="hu-HU" dirty="0" smtClean="0"/>
              <a:t>Fő küldetések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467544" y="2906712"/>
            <a:ext cx="4040188" cy="3951288"/>
          </a:xfrm>
        </p:spPr>
        <p:txBody>
          <a:bodyPr/>
          <a:lstStyle/>
          <a:p>
            <a:r>
              <a:rPr lang="hu-HU" dirty="0" smtClean="0"/>
              <a:t>magyar nyelv terjesztése</a:t>
            </a:r>
          </a:p>
          <a:p>
            <a:r>
              <a:rPr lang="hu-HU" dirty="0" smtClean="0"/>
              <a:t>magyar nemzeti gondolat megerősítése</a:t>
            </a:r>
          </a:p>
          <a:p>
            <a:r>
              <a:rPr lang="hu-HU" dirty="0" smtClean="0"/>
              <a:t>színház szeretetének terjesztése a fiatalok körében</a:t>
            </a:r>
          </a:p>
          <a:p>
            <a:r>
              <a:rPr lang="hu-HU" dirty="0" smtClean="0"/>
              <a:t>főként manapság,ebben a felgyorsult,technikai eszközökkel teli világban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3"/>
          </p:nvPr>
        </p:nvSpPr>
        <p:spPr>
          <a:xfrm>
            <a:off x="4644008" y="2204864"/>
            <a:ext cx="4041775" cy="639762"/>
          </a:xfrm>
        </p:spPr>
        <p:txBody>
          <a:bodyPr/>
          <a:lstStyle/>
          <a:p>
            <a:pPr algn="ctr"/>
            <a:r>
              <a:rPr lang="hu-HU" dirty="0" smtClean="0"/>
              <a:t>Küldetések megvalósítása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sz="quarter" idx="4"/>
          </p:nvPr>
        </p:nvSpPr>
        <p:spPr>
          <a:xfrm>
            <a:off x="4788024" y="2906712"/>
            <a:ext cx="4041775" cy="3951288"/>
          </a:xfrm>
        </p:spPr>
        <p:txBody>
          <a:bodyPr/>
          <a:lstStyle/>
          <a:p>
            <a:r>
              <a:rPr lang="hu-HU" dirty="0" smtClean="0"/>
              <a:t>kiváló színészekkel</a:t>
            </a:r>
          </a:p>
          <a:p>
            <a:endParaRPr lang="hu-HU" dirty="0"/>
          </a:p>
          <a:p>
            <a:r>
              <a:rPr lang="hu-HU" dirty="0" smtClean="0"/>
              <a:t>kitartóak</a:t>
            </a:r>
          </a:p>
          <a:p>
            <a:r>
              <a:rPr lang="hu-HU" dirty="0" smtClean="0"/>
              <a:t>alázatosak</a:t>
            </a:r>
            <a:endParaRPr lang="hu-HU" dirty="0"/>
          </a:p>
        </p:txBody>
      </p:sp>
      <p:sp>
        <p:nvSpPr>
          <p:cNvPr id="8" name="Lefelé nyíl 7"/>
          <p:cNvSpPr/>
          <p:nvPr/>
        </p:nvSpPr>
        <p:spPr>
          <a:xfrm>
            <a:off x="5868144" y="3356992"/>
            <a:ext cx="288032" cy="50405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alagnyíl balra 8"/>
          <p:cNvSpPr/>
          <p:nvPr/>
        </p:nvSpPr>
        <p:spPr>
          <a:xfrm>
            <a:off x="2123728" y="5013176"/>
            <a:ext cx="288032" cy="432048"/>
          </a:xfrm>
          <a:prstGeom prst="curved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345" y="3635788"/>
            <a:ext cx="1718865" cy="2754775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293" y="5013175"/>
            <a:ext cx="2825906" cy="15922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  <p:bldP spid="6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7908" y="908720"/>
            <a:ext cx="7704856" cy="1008112"/>
          </a:xfrm>
        </p:spPr>
        <p:txBody>
          <a:bodyPr>
            <a:noAutofit/>
          </a:bodyPr>
          <a:lstStyle/>
          <a:p>
            <a:r>
              <a:rPr lang="hu-HU" sz="3600" dirty="0" smtClean="0"/>
              <a:t>6.Hiszem </a:t>
            </a:r>
            <a:r>
              <a:rPr lang="hu-HU" sz="3600" dirty="0"/>
              <a:t>az öncélú l’art pour l’art színházzal szemben az erkölcsi </a:t>
            </a:r>
            <a:br>
              <a:rPr lang="hu-HU" sz="3600" dirty="0"/>
            </a:br>
            <a:r>
              <a:rPr lang="hu-HU" sz="3600" dirty="0"/>
              <a:t>világrend szellemét sugárzó színház korszerűségét.</a:t>
            </a:r>
            <a:br>
              <a:rPr lang="hu-HU" sz="3600" dirty="0"/>
            </a:b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2348880"/>
            <a:ext cx="8229600" cy="4309939"/>
          </a:xfrm>
        </p:spPr>
        <p:txBody>
          <a:bodyPr>
            <a:normAutofit fontScale="92500" lnSpcReduction="10000"/>
          </a:bodyPr>
          <a:lstStyle/>
          <a:p>
            <a:r>
              <a:rPr lang="hu-HU" sz="2400" dirty="0" smtClean="0"/>
              <a:t>A  </a:t>
            </a:r>
            <a:r>
              <a:rPr lang="hu-HU" sz="2400" dirty="0" err="1" smtClean="0"/>
              <a:t>pl.görög</a:t>
            </a:r>
            <a:r>
              <a:rPr lang="hu-HU" sz="2400" dirty="0" smtClean="0"/>
              <a:t> </a:t>
            </a:r>
            <a:r>
              <a:rPr lang="hu-HU" sz="2400" dirty="0"/>
              <a:t>tragédiák, a</a:t>
            </a:r>
            <a:r>
              <a:rPr lang="hu-HU" sz="2400" dirty="0" smtClean="0"/>
              <a:t> shakespeare-i dráma, ami </a:t>
            </a:r>
            <a:r>
              <a:rPr lang="hu-HU" sz="2400" dirty="0"/>
              <a:t>egyben </a:t>
            </a:r>
            <a:r>
              <a:rPr lang="hu-HU" sz="2400" u="sng" dirty="0"/>
              <a:t>igazi költészet és igazi </a:t>
            </a:r>
            <a:r>
              <a:rPr lang="hu-HU" sz="2400" u="sng" dirty="0" smtClean="0"/>
              <a:t>színház</a:t>
            </a:r>
          </a:p>
          <a:p>
            <a:pPr marL="1371600" lvl="3" indent="0">
              <a:buNone/>
            </a:pPr>
            <a:endParaRPr lang="hu-HU" u="sng" dirty="0"/>
          </a:p>
          <a:p>
            <a:pPr marL="514350" lvl="1" indent="0">
              <a:buNone/>
            </a:pPr>
            <a:r>
              <a:rPr lang="hu-HU" sz="2400" dirty="0" smtClean="0"/>
              <a:t>A </a:t>
            </a:r>
            <a:r>
              <a:rPr lang="hu-HU" sz="2400" dirty="0"/>
              <a:t>k</a:t>
            </a:r>
            <a:r>
              <a:rPr lang="hu-HU" sz="2400" dirty="0" smtClean="0"/>
              <a:t>omédiák és a zenés produkciók is bírhatnak elgondolkodtató tartalommal pl. Pál utcai fiúk; Tartuffe</a:t>
            </a:r>
          </a:p>
          <a:p>
            <a:r>
              <a:rPr lang="hu-HU" sz="2400" dirty="0" smtClean="0"/>
              <a:t>A legnagyobb </a:t>
            </a:r>
            <a:r>
              <a:rPr lang="hu-HU" sz="2400" dirty="0"/>
              <a:t>siker </a:t>
            </a:r>
            <a:r>
              <a:rPr lang="hu-HU" sz="2400" u="sng" dirty="0"/>
              <a:t>anyagilag és erkölcsileg </a:t>
            </a:r>
            <a:r>
              <a:rPr lang="hu-HU" sz="2400" dirty="0" smtClean="0"/>
              <a:t>egyaránt a komoly drámáé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sz="2000" dirty="0" smtClean="0"/>
              <a:t>Szükség van könnyebb darabokra is, amik könnyebben felkeltik a nézők figyelmét        hasonló vagy nagyobb bevétel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sz="2000" dirty="0" smtClean="0"/>
              <a:t>Több színház is játszik ilyen darabokat evvel sokszínűbbé téve a repertoárt</a:t>
            </a:r>
            <a:endParaRPr lang="hu-HU" sz="2000" dirty="0"/>
          </a:p>
          <a:p>
            <a:pPr marL="571500" indent="-457200"/>
            <a:endParaRPr lang="hu-HU" sz="2400" dirty="0" smtClean="0"/>
          </a:p>
          <a:p>
            <a:pPr marL="1371600" lvl="3" indent="0">
              <a:buNone/>
            </a:pPr>
            <a:r>
              <a:rPr lang="hu-HU" dirty="0"/>
              <a:t>	</a:t>
            </a:r>
            <a:endParaRPr lang="hu-HU" dirty="0" smtClean="0"/>
          </a:p>
          <a:p>
            <a:endParaRPr lang="hu-HU" u="sng" dirty="0"/>
          </a:p>
          <a:p>
            <a:endParaRPr lang="hu-HU" u="sng" dirty="0" smtClean="0"/>
          </a:p>
          <a:p>
            <a:endParaRPr lang="hu-HU" u="sng" dirty="0"/>
          </a:p>
          <a:p>
            <a:endParaRPr lang="hu-HU" dirty="0"/>
          </a:p>
        </p:txBody>
      </p:sp>
      <p:sp>
        <p:nvSpPr>
          <p:cNvPr id="4" name="Felfelé-lefelé nyíl 3"/>
          <p:cNvSpPr/>
          <p:nvPr/>
        </p:nvSpPr>
        <p:spPr>
          <a:xfrm>
            <a:off x="2699792" y="2996952"/>
            <a:ext cx="360040" cy="43204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Felfelé-lefelé nyíl 4"/>
          <p:cNvSpPr/>
          <p:nvPr/>
        </p:nvSpPr>
        <p:spPr>
          <a:xfrm>
            <a:off x="4499992" y="4293096"/>
            <a:ext cx="216024" cy="43204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Jobbra nyíl 5"/>
          <p:cNvSpPr/>
          <p:nvPr/>
        </p:nvSpPr>
        <p:spPr>
          <a:xfrm>
            <a:off x="2411760" y="5084069"/>
            <a:ext cx="28803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1340768"/>
            <a:ext cx="6696744" cy="1008112"/>
          </a:xfrm>
        </p:spPr>
        <p:txBody>
          <a:bodyPr>
            <a:noAutofit/>
          </a:bodyPr>
          <a:lstStyle/>
          <a:p>
            <a:r>
              <a:rPr lang="hu-HU" sz="3600" dirty="0" smtClean="0"/>
              <a:t>8.Hiszek </a:t>
            </a:r>
            <a:r>
              <a:rPr lang="hu-HU" sz="3600" dirty="0"/>
              <a:t>a színházi életforma szüntelen megújulásának </a:t>
            </a:r>
            <a:r>
              <a:rPr lang="hu-HU" sz="3600" dirty="0" err="1"/>
              <a:t>szüksé-</a:t>
            </a:r>
            <a:r>
              <a:rPr lang="hu-HU" sz="3600" dirty="0"/>
              <a:t/>
            </a:r>
            <a:br>
              <a:rPr lang="hu-HU" sz="3600" dirty="0"/>
            </a:br>
            <a:r>
              <a:rPr lang="hu-HU" sz="3600" dirty="0" err="1"/>
              <a:t>gességében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736701"/>
            <a:ext cx="8229600" cy="4121299"/>
          </a:xfrm>
        </p:spPr>
        <p:txBody>
          <a:bodyPr/>
          <a:lstStyle/>
          <a:p>
            <a:r>
              <a:rPr lang="hu-HU" dirty="0"/>
              <a:t>színház mindig a mindenkori jelennek alkot</a:t>
            </a:r>
          </a:p>
          <a:p>
            <a:pPr lvl="1"/>
            <a:r>
              <a:rPr lang="hu-HU" dirty="0"/>
              <a:t>Nem lehet kétszer </a:t>
            </a:r>
            <a:r>
              <a:rPr lang="hu-HU" dirty="0" smtClean="0"/>
              <a:t>ugyanúgy </a:t>
            </a:r>
            <a:r>
              <a:rPr lang="hu-HU" dirty="0"/>
              <a:t>játszani</a:t>
            </a:r>
          </a:p>
          <a:p>
            <a:pPr lvl="1"/>
            <a:r>
              <a:rPr lang="hu-HU" dirty="0"/>
              <a:t>t</a:t>
            </a:r>
            <a:r>
              <a:rPr lang="hu-HU" dirty="0" smtClean="0"/>
              <a:t>öbb </a:t>
            </a:r>
            <a:r>
              <a:rPr lang="hu-HU" dirty="0"/>
              <a:t>helyen többféle (</a:t>
            </a:r>
            <a:r>
              <a:rPr lang="hu-HU" dirty="0" err="1"/>
              <a:t>pl.Berlin</a:t>
            </a:r>
            <a:r>
              <a:rPr lang="hu-HU" dirty="0"/>
              <a:t> </a:t>
            </a:r>
            <a:r>
              <a:rPr lang="hu-HU" dirty="0" err="1"/>
              <a:t>Vs</a:t>
            </a:r>
            <a:r>
              <a:rPr lang="hu-HU" dirty="0"/>
              <a:t> </a:t>
            </a:r>
            <a:r>
              <a:rPr lang="hu-HU" dirty="0" err="1"/>
              <a:t>Bp</a:t>
            </a:r>
            <a:r>
              <a:rPr lang="hu-HU" dirty="0"/>
              <a:t>)</a:t>
            </a:r>
          </a:p>
          <a:p>
            <a:r>
              <a:rPr lang="hu-HU" dirty="0"/>
              <a:t>Színház élete szüntelen keresés</a:t>
            </a:r>
          </a:p>
          <a:p>
            <a:pPr lvl="1"/>
            <a:r>
              <a:rPr lang="hu-HU" dirty="0"/>
              <a:t>tradíció ( múlt szerves továbbépítése)</a:t>
            </a:r>
          </a:p>
          <a:p>
            <a:pPr lvl="1"/>
            <a:r>
              <a:rPr lang="hu-HU" dirty="0"/>
              <a:t>Hagyományokra </a:t>
            </a:r>
            <a:r>
              <a:rPr lang="hu-HU" dirty="0" smtClean="0"/>
              <a:t>épül          </a:t>
            </a:r>
            <a:r>
              <a:rPr lang="hu-HU" dirty="0"/>
              <a:t>múltból a jövő felé </a:t>
            </a:r>
          </a:p>
          <a:p>
            <a:r>
              <a:rPr lang="hu-HU" dirty="0"/>
              <a:t>Cél: hagyománytisztelő mégis mai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41C2EE4-DB2B-9C47-AE1A-388EE416F624}"/>
              </a:ext>
            </a:extLst>
          </p:cNvPr>
          <p:cNvSpPr txBox="1"/>
          <p:nvPr/>
        </p:nvSpPr>
        <p:spPr>
          <a:xfrm>
            <a:off x="6660232" y="386104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dirty="0"/>
              <a:t>Mindig másoknak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xmlns="" id="{9E0877FE-FA43-AD47-8660-26CDE3946673}"/>
              </a:ext>
            </a:extLst>
          </p:cNvPr>
          <p:cNvSpPr/>
          <p:nvPr/>
        </p:nvSpPr>
        <p:spPr>
          <a:xfrm>
            <a:off x="4427984" y="5445224"/>
            <a:ext cx="605346" cy="504476"/>
          </a:xfrm>
          <a:prstGeom prst="rightArrow">
            <a:avLst>
              <a:gd name="adj1" fmla="val 50000"/>
              <a:gd name="adj2" fmla="val 5157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Lefelé nyíl 6"/>
          <p:cNvSpPr/>
          <p:nvPr/>
        </p:nvSpPr>
        <p:spPr>
          <a:xfrm>
            <a:off x="7164288" y="3284984"/>
            <a:ext cx="360040" cy="57606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10. Hiszek a színház halhatatlanságában.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300538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Már az ókori Görögöknél         Szórakozás mai napig</a:t>
            </a:r>
          </a:p>
          <a:p>
            <a:pPr lvl="1"/>
            <a:r>
              <a:rPr lang="hu-HU" dirty="0"/>
              <a:t>Antik mégis </a:t>
            </a:r>
            <a:r>
              <a:rPr lang="hu-HU" dirty="0" smtClean="0"/>
              <a:t>újszerű </a:t>
            </a:r>
            <a:r>
              <a:rPr lang="hu-HU" dirty="0"/>
              <a:t>( mindig a jelennek alkot)</a:t>
            </a:r>
          </a:p>
          <a:p>
            <a:pPr lvl="1"/>
            <a:r>
              <a:rPr lang="hu-HU" dirty="0"/>
              <a:t>Többféle célközönség</a:t>
            </a:r>
          </a:p>
          <a:p>
            <a:pPr marL="514350" indent="-457200"/>
            <a:r>
              <a:rPr lang="hu-HU" dirty="0" smtClean="0"/>
              <a:t>Kultúrtörténeti </a:t>
            </a:r>
            <a:r>
              <a:rPr lang="hu-HU" dirty="0"/>
              <a:t>szerep</a:t>
            </a:r>
          </a:p>
          <a:p>
            <a:pPr marL="914400" lvl="1" indent="-457200"/>
            <a:r>
              <a:rPr lang="hu-HU" dirty="0"/>
              <a:t>Fontos a történelem megértésében (+érdekességek)</a:t>
            </a:r>
          </a:p>
          <a:p>
            <a:pPr marL="514350" indent="-457200"/>
            <a:r>
              <a:rPr lang="hu-HU" dirty="0"/>
              <a:t>Irodalmi szerep</a:t>
            </a:r>
          </a:p>
          <a:p>
            <a:pPr marL="914400" lvl="1" indent="-457200"/>
            <a:r>
              <a:rPr lang="hu-HU" dirty="0"/>
              <a:t>Míg lesz irodalom színház is</a:t>
            </a:r>
          </a:p>
          <a:p>
            <a:pPr marL="514350" indent="-457200"/>
            <a:r>
              <a:rPr lang="hu-HU" dirty="0"/>
              <a:t>Az emberek </a:t>
            </a:r>
            <a:r>
              <a:rPr lang="hu-HU" dirty="0" smtClean="0"/>
              <a:t>éltetik</a:t>
            </a:r>
            <a:r>
              <a:rPr lang="hu-HU" dirty="0"/>
              <a:t>: míg van ki szereti </a:t>
            </a:r>
            <a:r>
              <a:rPr lang="hu-HU" dirty="0" smtClean="0"/>
              <a:t>létezik</a:t>
            </a:r>
            <a:endParaRPr lang="hu-HU" dirty="0"/>
          </a:p>
          <a:p>
            <a:pPr marL="914400" lvl="1" indent="-457200"/>
            <a:r>
              <a:rPr lang="hu-HU" dirty="0"/>
              <a:t>Képes a </a:t>
            </a:r>
            <a:r>
              <a:rPr lang="hu-HU" dirty="0" smtClean="0"/>
              <a:t>megújulásra</a:t>
            </a:r>
            <a:endParaRPr lang="hu-HU" dirty="0"/>
          </a:p>
          <a:p>
            <a:pPr marL="514350" indent="-457200"/>
            <a:endParaRPr lang="hu-HU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D3EEC5E0-C4D3-4A4E-9AE2-2B3E91292A40}"/>
              </a:ext>
            </a:extLst>
          </p:cNvPr>
          <p:cNvSpPr/>
          <p:nvPr/>
        </p:nvSpPr>
        <p:spPr>
          <a:xfrm>
            <a:off x="4788024" y="2276872"/>
            <a:ext cx="597408" cy="44494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B90E225-924D-C841-B3A9-27614E766C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46" y="587375"/>
            <a:ext cx="3356779" cy="252077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2E4BC334-BB7B-3544-A54D-749C29B08C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7" y="587375"/>
            <a:ext cx="3460751" cy="2759976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5BFFF4B2-BC7D-B044-BD14-638DDF6C8F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19" y="3510650"/>
            <a:ext cx="5226844" cy="3136106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xmlns="" id="{E3A7E28C-4DE4-164E-B9CF-1F5F72352474}"/>
              </a:ext>
            </a:extLst>
          </p:cNvPr>
          <p:cNvSpPr/>
          <p:nvPr/>
        </p:nvSpPr>
        <p:spPr>
          <a:xfrm>
            <a:off x="3729577" y="1595438"/>
            <a:ext cx="1105408" cy="984694"/>
          </a:xfrm>
          <a:prstGeom prst="rightArrow">
            <a:avLst>
              <a:gd name="adj1" fmla="val 54913"/>
              <a:gd name="adj2" fmla="val 53276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Lefelé nyíl 8"/>
          <p:cNvSpPr/>
          <p:nvPr/>
        </p:nvSpPr>
        <p:spPr>
          <a:xfrm>
            <a:off x="4788024" y="3068960"/>
            <a:ext cx="864096" cy="108012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338</Words>
  <Application>Microsoft Office PowerPoint</Application>
  <PresentationFormat>Diavetítés a képernyőre (4:3 oldalarány)</PresentationFormat>
  <Paragraphs>65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Arial</vt:lpstr>
      <vt:lpstr>Blackadder ITC</vt:lpstr>
      <vt:lpstr>Calibri</vt:lpstr>
      <vt:lpstr>Times New Roman</vt:lpstr>
      <vt:lpstr>Office-téma</vt:lpstr>
      <vt:lpstr>Németh Antal Színházi credójának fontosabb pontjai</vt:lpstr>
      <vt:lpstr>2. Hiszek egy különleges és egyedülvaló magyar színházi kultúrában.</vt:lpstr>
      <vt:lpstr>Egyedülálló színházak Magyarországon</vt:lpstr>
      <vt:lpstr>PowerPoint bemutató</vt:lpstr>
      <vt:lpstr>4. Hiszek a magyar színházi kultúra belső nagy küldetésében.</vt:lpstr>
      <vt:lpstr>6.Hiszem az öncélú l’art pour l’art színházzal szemben az erkölcsi  világrend szellemét sugárzó színház korszerűségét. </vt:lpstr>
      <vt:lpstr>8.Hiszek a színházi életforma szüntelen megújulásának szüksé- gességében</vt:lpstr>
      <vt:lpstr>10. Hiszek a színház halhatatlanságában.</vt:lpstr>
      <vt:lpstr>PowerPoint bemutató</vt:lpstr>
      <vt:lpstr>Köszönjük figyelmüket!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Németh Antal Színházi credójának fontosabb pontjai</dc:title>
  <dc:creator>Bogi</dc:creator>
  <cp:lastModifiedBy>Ádám Ivanovics</cp:lastModifiedBy>
  <cp:revision>54</cp:revision>
  <dcterms:created xsi:type="dcterms:W3CDTF">2019-03-26T17:03:38Z</dcterms:created>
  <dcterms:modified xsi:type="dcterms:W3CDTF">2019-03-27T22:05:49Z</dcterms:modified>
</cp:coreProperties>
</file>