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6" r:id="rId6"/>
    <p:sldId id="260" r:id="rId7"/>
    <p:sldId id="264" r:id="rId8"/>
    <p:sldId id="263" r:id="rId9"/>
    <p:sldId id="268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abó Viktória" initials="SV" lastIdx="1" clrIdx="0">
    <p:extLst>
      <p:ext uri="{19B8F6BF-5375-455C-9EA6-DF929625EA0E}">
        <p15:presenceInfo xmlns:p15="http://schemas.microsoft.com/office/powerpoint/2012/main" userId="Szabó Viktó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9T19:32:04.91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6951" y="445201"/>
            <a:ext cx="10398100" cy="641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550200" y="2554167"/>
            <a:ext cx="7292800" cy="15464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r>
              <a:rPr lang="hu-HU" smtClean="0"/>
              <a:t>Mintacím szerkesztése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640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747F586-E2E9-4831-A260-52D8DA7796DE}" type="slidenum">
              <a:rPr lang="hu-HU" smtClean="0"/>
              <a:t>‹#›</a:t>
            </a:fld>
            <a:endParaRPr lang="hu-HU"/>
          </a:p>
        </p:txBody>
      </p:sp>
      <p:cxnSp>
        <p:nvCxnSpPr>
          <p:cNvPr id="47" name="Google Shape;47;p8"/>
          <p:cNvCxnSpPr/>
          <p:nvPr/>
        </p:nvCxnSpPr>
        <p:spPr>
          <a:xfrm>
            <a:off x="2219667" y="1809500"/>
            <a:ext cx="870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5126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2123133" y="4853700"/>
            <a:ext cx="87500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 i="1">
                <a:solidFill>
                  <a:srgbClr val="666666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747F586-E2E9-4831-A260-52D8DA7796DE}" type="slidenum">
              <a:rPr lang="hu-HU" smtClean="0"/>
              <a:t>‹#›</a:t>
            </a:fld>
            <a:endParaRPr lang="hu-HU"/>
          </a:p>
        </p:txBody>
      </p:sp>
      <p:cxnSp>
        <p:nvCxnSpPr>
          <p:cNvPr id="52" name="Google Shape;52;p9"/>
          <p:cNvCxnSpPr/>
          <p:nvPr/>
        </p:nvCxnSpPr>
        <p:spPr>
          <a:xfrm>
            <a:off x="2275933" y="4857500"/>
            <a:ext cx="842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7242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book">
  <p:cSld name="Blank - No boo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11217800" y="61693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6"/>
                </a:solidFill>
              </a:defRPr>
            </a:lvl1pPr>
            <a:lvl2pPr lvl="1" rtl="0">
              <a:buNone/>
              <a:defRPr>
                <a:solidFill>
                  <a:schemeClr val="accent6"/>
                </a:solidFill>
              </a:defRPr>
            </a:lvl2pPr>
            <a:lvl3pPr lvl="2" rtl="0">
              <a:buNone/>
              <a:defRPr>
                <a:solidFill>
                  <a:schemeClr val="accent6"/>
                </a:solidFill>
              </a:defRPr>
            </a:lvl3pPr>
            <a:lvl4pPr lvl="3" rtl="0">
              <a:buNone/>
              <a:defRPr>
                <a:solidFill>
                  <a:schemeClr val="accent6"/>
                </a:solidFill>
              </a:defRPr>
            </a:lvl4pPr>
            <a:lvl5pPr lvl="4" rtl="0">
              <a:buNone/>
              <a:defRPr>
                <a:solidFill>
                  <a:schemeClr val="accent6"/>
                </a:solidFill>
              </a:defRPr>
            </a:lvl5pPr>
            <a:lvl6pPr lvl="5" rtl="0">
              <a:buNone/>
              <a:defRPr>
                <a:solidFill>
                  <a:schemeClr val="accent6"/>
                </a:solidFill>
              </a:defRPr>
            </a:lvl6pPr>
            <a:lvl7pPr lvl="6" rtl="0">
              <a:buNone/>
              <a:defRPr>
                <a:solidFill>
                  <a:schemeClr val="accent6"/>
                </a:solidFill>
              </a:defRPr>
            </a:lvl7pPr>
            <a:lvl8pPr lvl="7" rtl="0">
              <a:buNone/>
              <a:defRPr>
                <a:solidFill>
                  <a:schemeClr val="accent6"/>
                </a:solidFill>
              </a:defRPr>
            </a:lvl8pPr>
            <a:lvl9pPr lvl="8" rtl="0">
              <a:buNone/>
              <a:defRPr>
                <a:solidFill>
                  <a:schemeClr val="accent6"/>
                </a:solidFill>
              </a:defRPr>
            </a:lvl9pPr>
          </a:lstStyle>
          <a:p>
            <a:fld id="{E747F586-E2E9-4831-A260-52D8DA779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544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sed book">
  <p:cSld name="Blank - Closed boo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96951" y="445201"/>
            <a:ext cx="10398100" cy="6412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54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074900" y="1838428"/>
            <a:ext cx="8822400" cy="4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fld id="{E747F586-E2E9-4831-A260-52D8DA7796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10964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24539" y="1401417"/>
            <a:ext cx="7318461" cy="1838740"/>
          </a:xfrm>
        </p:spPr>
        <p:txBody>
          <a:bodyPr/>
          <a:lstStyle/>
          <a:p>
            <a:r>
              <a:rPr lang="hu-HU" dirty="0" smtClean="0"/>
              <a:t>      Emlékkönyv 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377070" y="3588026"/>
            <a:ext cx="522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Script" panose="030B0504020000000003" pitchFamily="66" charset="0"/>
              </a:rPr>
              <a:t>Tamási Áron tulajdona</a:t>
            </a:r>
            <a:endParaRPr lang="hu-HU" sz="3200" dirty="0">
              <a:solidFill>
                <a:schemeClr val="accent6">
                  <a:lumMod val="60000"/>
                  <a:lumOff val="40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168348" y="5039138"/>
            <a:ext cx="578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Az emlékek összegyűjtésében segített az ÁVG csapata     </a:t>
            </a:r>
          </a:p>
          <a:p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(</a:t>
            </a:r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Dankó </a:t>
            </a:r>
            <a:r>
              <a:rPr lang="hu-HU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Dorina, Deák Dóra, Szabó Gréta, </a:t>
            </a:r>
            <a:r>
              <a:rPr lang="hu-HU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Zsimala</a:t>
            </a:r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György</a:t>
            </a:r>
            <a:r>
              <a:rPr lang="hu-H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653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100716" y="4826344"/>
            <a:ext cx="239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u-HU" b="1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>Én, Tamási Áron  (1917)  </a:t>
            </a:r>
            <a:endParaRPr lang="hu-HU" b="1" dirty="0">
              <a:latin typeface="Segoe Script" panose="030B0504020000000003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636816" y="2206486"/>
            <a:ext cx="60370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2800" i="1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>A színház magasztos hivatása abban áll, hogy szemünk elé állítja az erkölcsöst, a jót, hogy nemesít, hogy gyönyörködtetve tanít minket</a:t>
            </a:r>
            <a:r>
              <a:rPr lang="hu-H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>.”  (hatodikos gimnazista dolgozatomból)</a:t>
            </a:r>
            <a:endParaRPr lang="hu-HU" dirty="0">
              <a:latin typeface="Segoe Script" panose="030B0504020000000003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77" y="1740612"/>
            <a:ext cx="1983685" cy="30857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1104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68557" y="665922"/>
            <a:ext cx="9028743" cy="897015"/>
          </a:xfrm>
        </p:spPr>
        <p:txBody>
          <a:bodyPr/>
          <a:lstStyle/>
          <a:p>
            <a:pPr algn="ctr"/>
            <a:r>
              <a:rPr lang="hu-H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>A nehéz kezdetek után: 1935</a:t>
            </a:r>
            <a:r>
              <a:rPr lang="hu-HU" dirty="0">
                <a:latin typeface="Segoe Script" panose="030B0504020000000003" pitchFamily="66" charset="0"/>
                <a:cs typeface="Times New Roman" panose="02020603050405020304" pitchFamily="18" charset="0"/>
              </a:rPr>
              <a:t>. november </a:t>
            </a:r>
            <a:r>
              <a:rPr lang="hu-H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>17.  </a:t>
            </a:r>
            <a:br>
              <a:rPr lang="hu-H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>az </a:t>
            </a:r>
            <a:r>
              <a:rPr lang="hu-HU" i="1" dirty="0" smtClean="0">
                <a:solidFill>
                  <a:srgbClr val="FF00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Énekes </a:t>
            </a:r>
            <a:r>
              <a:rPr lang="hu-HU" i="1" dirty="0">
                <a:solidFill>
                  <a:srgbClr val="FF00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madár</a:t>
            </a:r>
            <a:r>
              <a:rPr lang="hu-HU" i="1" dirty="0">
                <a:latin typeface="Segoe Script" panose="030B0504020000000003" pitchFamily="66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>az Új Tháliában</a:t>
            </a:r>
            <a:endParaRPr lang="hu-HU" dirty="0">
              <a:latin typeface="Segoe Script" panose="030B0504020000000003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155137" y="3749040"/>
            <a:ext cx="233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606" y="3536738"/>
            <a:ext cx="2906887" cy="186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3705655" y="5811283"/>
            <a:ext cx="225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796" y="1659161"/>
            <a:ext cx="2909674" cy="424834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785145" y="5463689"/>
            <a:ext cx="26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    </a:t>
            </a:r>
            <a:r>
              <a:rPr lang="hu-HU" b="1" dirty="0" err="1" smtClean="0"/>
              <a:t>Pünkösti</a:t>
            </a:r>
            <a:r>
              <a:rPr lang="hu-HU" b="1" dirty="0" smtClean="0"/>
              <a:t> Andor </a:t>
            </a:r>
            <a:endParaRPr lang="hu-HU" b="1" dirty="0"/>
          </a:p>
        </p:txBody>
      </p:sp>
      <p:sp>
        <p:nvSpPr>
          <p:cNvPr id="11" name="Felhő 10"/>
          <p:cNvSpPr/>
          <p:nvPr/>
        </p:nvSpPr>
        <p:spPr>
          <a:xfrm>
            <a:off x="2723322" y="1562937"/>
            <a:ext cx="5078895" cy="266119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600" dirty="0" smtClean="0">
              <a:latin typeface="Segoe Script" panose="030B0504020000000003" pitchFamily="66" charset="0"/>
            </a:endParaRPr>
          </a:p>
          <a:p>
            <a:pPr algn="ctr"/>
            <a:endParaRPr lang="hu-HU" sz="1600" dirty="0">
              <a:latin typeface="Segoe Script" panose="030B0504020000000003" pitchFamily="66" charset="0"/>
            </a:endParaRPr>
          </a:p>
          <a:p>
            <a:pPr algn="ctr"/>
            <a:endParaRPr lang="hu-HU" sz="1600" dirty="0" smtClean="0">
              <a:latin typeface="Segoe Script" panose="030B0504020000000003" pitchFamily="66" charset="0"/>
            </a:endParaRPr>
          </a:p>
          <a:p>
            <a:pPr algn="ctr"/>
            <a:r>
              <a:rPr lang="hu-HU" sz="1500" dirty="0" smtClean="0">
                <a:latin typeface="Segoe Script" panose="030B0504020000000003" pitchFamily="66" charset="0"/>
              </a:rPr>
              <a:t>Márkus </a:t>
            </a:r>
            <a:r>
              <a:rPr lang="hu-HU" sz="1500" dirty="0">
                <a:latin typeface="Segoe Script" panose="030B0504020000000003" pitchFamily="66" charset="0"/>
              </a:rPr>
              <a:t>László színigazgatómnál megértésre talált Tamási. Magdót Tolnai Klári, Mókát pedig Egri István játszotta. Hat hét kemény munkájával és a lelkesedés szent hitével vittük a közönség elé. </a:t>
            </a:r>
            <a:endParaRPr lang="hu-HU" sz="15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059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47036" y="959167"/>
            <a:ext cx="8850264" cy="809998"/>
          </a:xfrm>
        </p:spPr>
        <p:txBody>
          <a:bodyPr/>
          <a:lstStyle/>
          <a:p>
            <a:pPr algn="ctr"/>
            <a:r>
              <a:rPr lang="hu-H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>A sikeres folytatás : 1936. február 7. </a:t>
            </a:r>
            <a:br>
              <a:rPr lang="hu-H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>az </a:t>
            </a:r>
            <a:r>
              <a:rPr lang="hu-HU" i="1" dirty="0" smtClean="0">
                <a:solidFill>
                  <a:srgbClr val="FF00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Énekes </a:t>
            </a:r>
            <a:r>
              <a:rPr lang="hu-HU" i="1" dirty="0" smtClean="0">
                <a:solidFill>
                  <a:srgbClr val="FF00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madár </a:t>
            </a:r>
            <a:r>
              <a:rPr lang="hu-H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>a  kolozsvári Nemzeti Színházban</a:t>
            </a:r>
            <a:endParaRPr lang="hu-HU" dirty="0">
              <a:latin typeface="Segoe Script" panose="030B0504020000000003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570" y="2556937"/>
            <a:ext cx="3355213" cy="2168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673" y="2085061"/>
            <a:ext cx="2445574" cy="312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7968886" y="4882109"/>
            <a:ext cx="309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cs typeface="Times New Roman" panose="02020603050405020304" pitchFamily="18" charset="0"/>
              </a:rPr>
              <a:t>A kolozsvári Nemzeti Színház</a:t>
            </a:r>
            <a:endParaRPr lang="hu-HU" b="1" dirty="0"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047036" y="5205275"/>
            <a:ext cx="185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cs typeface="Times New Roman" panose="02020603050405020304" pitchFamily="18" charset="0"/>
              </a:rPr>
              <a:t>A rendező: Kádár Imre</a:t>
            </a:r>
            <a:endParaRPr lang="hu-HU" b="1" dirty="0">
              <a:cs typeface="Times New Roman" panose="02020603050405020304" pitchFamily="18" charset="0"/>
            </a:endParaRPr>
          </a:p>
        </p:txBody>
      </p:sp>
      <p:sp>
        <p:nvSpPr>
          <p:cNvPr id="8" name="Tekercs függőlegesen 7"/>
          <p:cNvSpPr/>
          <p:nvPr/>
        </p:nvSpPr>
        <p:spPr>
          <a:xfrm>
            <a:off x="4274971" y="1769165"/>
            <a:ext cx="3602081" cy="423407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„</a:t>
            </a:r>
            <a:r>
              <a:rPr lang="hu-HU" i="1" dirty="0" smtClean="0">
                <a:latin typeface="Segoe Script" panose="030B0504020000000003" pitchFamily="66" charset="0"/>
              </a:rPr>
              <a:t>Aki csak teheti, ünnepi ruhában jelenjen meg a színházban. Ünnepeljük együtt az erdélyi irodalomnak és színháznak ezt a kimagasló eseményét!</a:t>
            </a:r>
            <a:r>
              <a:rPr lang="hu-HU" dirty="0" smtClean="0"/>
              <a:t>” </a:t>
            </a:r>
            <a:r>
              <a:rPr lang="hu-HU" dirty="0" smtClean="0">
                <a:latin typeface="Segoe Script" panose="030B0504020000000003" pitchFamily="66" charset="0"/>
              </a:rPr>
              <a:t>(Tompa Sándor és Balázs Samu színészek)</a:t>
            </a:r>
            <a:endParaRPr lang="hu-HU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14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Segoe Script" panose="030B0504020000000003" pitchFamily="66" charset="0"/>
              </a:rPr>
              <a:t>Újabb siker: az új dráma, a </a:t>
            </a:r>
            <a:r>
              <a:rPr lang="hu-HU" i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Tündöklő Jeromos </a:t>
            </a:r>
            <a:r>
              <a:rPr lang="hu-HU" dirty="0" smtClean="0">
                <a:latin typeface="Segoe Script" panose="030B0504020000000003" pitchFamily="66" charset="0"/>
              </a:rPr>
              <a:t>a színpadon 1936. november 6-án Kolozsvárott</a:t>
            </a:r>
            <a:endParaRPr lang="hu-HU" dirty="0">
              <a:latin typeface="Segoe Script" panose="030B0504020000000003" pitchFamily="66" charset="0"/>
            </a:endParaRPr>
          </a:p>
        </p:txBody>
      </p:sp>
      <p:sp>
        <p:nvSpPr>
          <p:cNvPr id="3" name="Tekercs vízszintesen 2"/>
          <p:cNvSpPr/>
          <p:nvPr/>
        </p:nvSpPr>
        <p:spPr>
          <a:xfrm>
            <a:off x="1560443" y="2263168"/>
            <a:ext cx="5754757" cy="3160642"/>
          </a:xfrm>
          <a:prstGeom prst="horizontalScroll">
            <a:avLst/>
          </a:prstGeom>
          <a:solidFill>
            <a:srgbClr val="FFCC66"/>
          </a:solidFill>
          <a:scene3d>
            <a:camera prst="isometricOffAxis1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„</a:t>
            </a:r>
            <a:r>
              <a:rPr lang="hu-HU" sz="2000" b="1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Székely falusi miliő. Első tekintetre reális, sőt, naturalisztikus történet, amely mögött azonban csakhamar hatalmas misztikus háttér alakító erejét érezzük.</a:t>
            </a:r>
            <a:r>
              <a:rPr lang="hu-HU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 (Kós Károly, </a:t>
            </a:r>
            <a:r>
              <a:rPr lang="hu-HU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Járosi</a:t>
            </a:r>
            <a:r>
              <a:rPr lang="hu-HU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Andor, Kádár Imre)</a:t>
            </a:r>
            <a:endParaRPr lang="hu-HU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315200" y="2504661"/>
            <a:ext cx="38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„</a:t>
            </a:r>
            <a:r>
              <a:rPr lang="hu-HU" sz="2800" i="1" dirty="0" smtClean="0">
                <a:latin typeface="Segoe Script" panose="030B0504020000000003" pitchFamily="66" charset="0"/>
              </a:rPr>
              <a:t>… a költészet is színpadképes. […]Még Jób Dániel is leutazott </a:t>
            </a:r>
            <a:r>
              <a:rPr lang="hu-HU" sz="2800" i="1" dirty="0" smtClean="0">
                <a:latin typeface="Segoe Script" panose="030B0504020000000003" pitchFamily="66" charset="0"/>
              </a:rPr>
              <a:t>Kolozsvárra</a:t>
            </a:r>
            <a:r>
              <a:rPr lang="hu-HU" sz="2400" dirty="0" smtClean="0">
                <a:latin typeface="Segoe Script" panose="030B0504020000000003" pitchFamily="66" charset="0"/>
              </a:rPr>
              <a:t>.”</a:t>
            </a:r>
            <a:endParaRPr lang="hu-HU" sz="2400" dirty="0" smtClean="0">
              <a:latin typeface="Segoe Script" panose="030B0504020000000003" pitchFamily="66" charset="0"/>
            </a:endParaRPr>
          </a:p>
          <a:p>
            <a:pPr algn="ctr"/>
            <a:r>
              <a:rPr lang="hu-HU" sz="2800" dirty="0" smtClean="0">
                <a:latin typeface="Segoe Script" panose="030B0504020000000003" pitchFamily="66" charset="0"/>
              </a:rPr>
              <a:t>(</a:t>
            </a:r>
            <a:r>
              <a:rPr lang="hu-HU" sz="2800" dirty="0" err="1" smtClean="0">
                <a:latin typeface="Segoe Script" panose="030B0504020000000003" pitchFamily="66" charset="0"/>
              </a:rPr>
              <a:t>Féja</a:t>
            </a:r>
            <a:r>
              <a:rPr lang="hu-HU" sz="2800" dirty="0" smtClean="0">
                <a:latin typeface="Segoe Script" panose="030B0504020000000003" pitchFamily="66" charset="0"/>
              </a:rPr>
              <a:t> Géza)</a:t>
            </a:r>
            <a:endParaRPr lang="hu-HU" sz="24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08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0017" y="443289"/>
            <a:ext cx="9601199" cy="1606290"/>
          </a:xfrm>
        </p:spPr>
        <p:txBody>
          <a:bodyPr/>
          <a:lstStyle/>
          <a:p>
            <a:pPr algn="ctr"/>
            <a:r>
              <a:rPr lang="hu-H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</a:br>
            <a:r>
              <a:rPr lang="hu-HU" dirty="0">
                <a:latin typeface="Segoe Script" panose="030B0504020000000003" pitchFamily="66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Segoe Script" panose="030B0504020000000003" pitchFamily="66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</a:br>
            <a:r>
              <a:rPr lang="hu-HU" dirty="0">
                <a:latin typeface="Segoe Script" panose="030B0504020000000003" pitchFamily="66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Segoe Script" panose="030B0504020000000003" pitchFamily="66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</a:br>
            <a:r>
              <a:rPr lang="hu-HU" dirty="0">
                <a:latin typeface="Segoe Script" panose="030B0504020000000003" pitchFamily="66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Segoe Script" panose="030B0504020000000003" pitchFamily="66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>Az 1939-es esztendő  sikerei  a Nemzeti Színházban: </a:t>
            </a:r>
            <a:br>
              <a:rPr lang="hu-H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>a </a:t>
            </a:r>
            <a:r>
              <a:rPr lang="hu-HU" i="1" dirty="0" smtClean="0">
                <a:solidFill>
                  <a:srgbClr val="FF00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Tündöklő </a:t>
            </a:r>
            <a:r>
              <a:rPr lang="hu-HU" i="1" dirty="0" smtClean="0">
                <a:solidFill>
                  <a:srgbClr val="FF00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Jeromos </a:t>
            </a:r>
            <a:r>
              <a:rPr lang="hu-HU" dirty="0" smtClean="0">
                <a:solidFill>
                  <a:schemeClr val="tx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április 22-én,</a:t>
            </a:r>
            <a:br>
              <a:rPr lang="hu-HU" dirty="0" smtClean="0">
                <a:solidFill>
                  <a:schemeClr val="tx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Segoe Script" panose="030B0504020000000003" pitchFamily="66" charset="0"/>
                <a:cs typeface="Times New Roman" panose="02020603050405020304" pitchFamily="18" charset="0"/>
              </a:rPr>
              <a:t>majd felrepült újra az </a:t>
            </a:r>
            <a:r>
              <a:rPr lang="hu-HU" i="1" dirty="0">
                <a:solidFill>
                  <a:srgbClr val="FF00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Énekes madár </a:t>
            </a:r>
            <a:r>
              <a:rPr lang="hu-HU" dirty="0">
                <a:solidFill>
                  <a:schemeClr val="tx1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szeptember 16-án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587" y="2225448"/>
            <a:ext cx="2080795" cy="2643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103" y="2587228"/>
            <a:ext cx="3177005" cy="210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4968178" y="4989444"/>
            <a:ext cx="255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cs typeface="Times New Roman" panose="02020603050405020304" pitchFamily="18" charset="0"/>
              </a:rPr>
              <a:t>Németh Antal igazgató, rendező (</a:t>
            </a:r>
            <a:r>
              <a:rPr lang="hu-HU" b="1" i="1" dirty="0" smtClean="0">
                <a:cs typeface="Times New Roman" panose="02020603050405020304" pitchFamily="18" charset="0"/>
              </a:rPr>
              <a:t>Tündöklő Jeromos</a:t>
            </a:r>
            <a:r>
              <a:rPr lang="hu-HU" b="1" dirty="0" smtClean="0">
                <a:cs typeface="Times New Roman" panose="02020603050405020304" pitchFamily="18" charset="0"/>
              </a:rPr>
              <a:t>) </a:t>
            </a:r>
            <a:endParaRPr lang="hu-HU" b="1" dirty="0"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003721" y="4869281"/>
            <a:ext cx="275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cs typeface="Times New Roman" panose="02020603050405020304" pitchFamily="18" charset="0"/>
              </a:rPr>
              <a:t>Népszínház</a:t>
            </a:r>
            <a:endParaRPr lang="hu-HU" dirty="0">
              <a:cs typeface="Times New Roman" panose="02020603050405020304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361" y="2726438"/>
            <a:ext cx="2933938" cy="1827764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8040757" y="4869281"/>
            <a:ext cx="3190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/>
              <a:t>Tündöklő </a:t>
            </a:r>
            <a:r>
              <a:rPr lang="hu-HU" i="1" dirty="0" smtClean="0"/>
              <a:t>Jeromos </a:t>
            </a:r>
          </a:p>
          <a:p>
            <a:pPr algn="ctr"/>
            <a:r>
              <a:rPr lang="hu-HU" dirty="0" smtClean="0"/>
              <a:t>(Kiss </a:t>
            </a:r>
            <a:r>
              <a:rPr lang="hu-HU" dirty="0"/>
              <a:t>Ferenc, </a:t>
            </a:r>
            <a:r>
              <a:rPr lang="hu-HU" dirty="0" err="1"/>
              <a:t>Makláry</a:t>
            </a:r>
            <a:r>
              <a:rPr lang="hu-HU" dirty="0"/>
              <a:t> </a:t>
            </a:r>
            <a:r>
              <a:rPr lang="hu-HU" dirty="0" smtClean="0"/>
              <a:t>Zoltán)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2513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0989"/>
          </a:xfrm>
        </p:spPr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figyelmet!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90869" y="811818"/>
            <a:ext cx="997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Segoe Script" panose="030B0504020000000003" pitchFamily="66" charset="0"/>
              </a:rPr>
              <a:t>   </a:t>
            </a:r>
            <a:r>
              <a:rPr lang="hu-HU" sz="2800" b="1" dirty="0" smtClean="0">
                <a:latin typeface="Segoe Script" panose="030B0504020000000003" pitchFamily="66" charset="0"/>
              </a:rPr>
              <a:t>A legújabb színpadi mű, a </a:t>
            </a:r>
            <a:r>
              <a:rPr lang="hu-HU" sz="2800" b="1" i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Vitéz lélek </a:t>
            </a:r>
            <a:r>
              <a:rPr lang="hu-HU" sz="2800" b="1" dirty="0" smtClean="0">
                <a:latin typeface="Segoe Script" panose="030B0504020000000003" pitchFamily="66" charset="0"/>
              </a:rPr>
              <a:t>(1941)</a:t>
            </a:r>
            <a:endParaRPr lang="hu-HU" sz="2800" b="1" dirty="0">
              <a:latin typeface="Segoe Script" panose="030B0504020000000003" pitchFamily="66" charset="0"/>
            </a:endParaRPr>
          </a:p>
        </p:txBody>
      </p:sp>
      <p:sp>
        <p:nvSpPr>
          <p:cNvPr id="4" name="Balra-jobbra-felfelé nyíl 3"/>
          <p:cNvSpPr/>
          <p:nvPr/>
        </p:nvSpPr>
        <p:spPr>
          <a:xfrm>
            <a:off x="5683527" y="3841475"/>
            <a:ext cx="1616765" cy="1599541"/>
          </a:xfrm>
          <a:prstGeom prst="leftRigh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Folyamatábra: Bekötés 4"/>
          <p:cNvSpPr/>
          <p:nvPr/>
        </p:nvSpPr>
        <p:spPr>
          <a:xfrm>
            <a:off x="1737691" y="3110949"/>
            <a:ext cx="3302277" cy="265374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FC000"/>
                </a:solidFill>
                <a:latin typeface="Segoe Script" panose="030B0504020000000003" pitchFamily="66" charset="0"/>
              </a:rPr>
              <a:t>Nemzeti Színház</a:t>
            </a:r>
          </a:p>
          <a:p>
            <a:pPr algn="ctr"/>
            <a:r>
              <a:rPr lang="hu-HU" sz="2000" dirty="0">
                <a:latin typeface="Segoe Script" panose="030B0504020000000003" pitchFamily="66" charset="0"/>
              </a:rPr>
              <a:t>j</a:t>
            </a:r>
            <a:r>
              <a:rPr lang="hu-HU" sz="2000" dirty="0" smtClean="0">
                <a:latin typeface="Segoe Script" panose="030B0504020000000003" pitchFamily="66" charset="0"/>
              </a:rPr>
              <a:t>anuár 25. </a:t>
            </a:r>
          </a:p>
          <a:p>
            <a:pPr algn="ctr"/>
            <a:r>
              <a:rPr lang="hu-HU" sz="2000" b="1" dirty="0" smtClean="0">
                <a:latin typeface="Segoe Script" panose="030B0504020000000003" pitchFamily="66" charset="0"/>
              </a:rPr>
              <a:t>Rendező:</a:t>
            </a:r>
            <a:r>
              <a:rPr lang="hu-HU" sz="2000" dirty="0" smtClean="0">
                <a:latin typeface="Segoe Script" panose="030B0504020000000003" pitchFamily="66" charset="0"/>
              </a:rPr>
              <a:t>  </a:t>
            </a:r>
            <a:r>
              <a:rPr lang="hu-HU" sz="2000" dirty="0" err="1" smtClean="0">
                <a:latin typeface="Segoe Script" panose="030B0504020000000003" pitchFamily="66" charset="0"/>
              </a:rPr>
              <a:t>Pünkösti</a:t>
            </a:r>
            <a:r>
              <a:rPr lang="hu-HU" sz="2000" dirty="0" smtClean="0">
                <a:latin typeface="Segoe Script" panose="030B0504020000000003" pitchFamily="66" charset="0"/>
              </a:rPr>
              <a:t> Andor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6" name="Folyamatábra: Bekötés 5"/>
          <p:cNvSpPr/>
          <p:nvPr/>
        </p:nvSpPr>
        <p:spPr>
          <a:xfrm>
            <a:off x="5040795" y="1417978"/>
            <a:ext cx="3009901" cy="242349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FFC000"/>
                </a:solidFill>
                <a:latin typeface="Segoe Script" panose="030B0504020000000003" pitchFamily="66" charset="0"/>
              </a:rPr>
              <a:t>a kolozsvári Magyar Színház </a:t>
            </a:r>
          </a:p>
          <a:p>
            <a:pPr algn="ctr"/>
            <a:r>
              <a:rPr lang="hu-HU" sz="2000" dirty="0" smtClean="0">
                <a:latin typeface="Segoe Script" panose="030B0504020000000003" pitchFamily="66" charset="0"/>
              </a:rPr>
              <a:t>március 21. </a:t>
            </a:r>
          </a:p>
          <a:p>
            <a:pPr algn="ctr"/>
            <a:r>
              <a:rPr lang="hu-HU" sz="2000" b="1" dirty="0" smtClean="0">
                <a:latin typeface="Segoe Script" panose="030B0504020000000003" pitchFamily="66" charset="0"/>
              </a:rPr>
              <a:t>Rendező: </a:t>
            </a:r>
            <a:r>
              <a:rPr lang="hu-HU" sz="2000" dirty="0" smtClean="0">
                <a:latin typeface="Segoe Script" panose="030B0504020000000003" pitchFamily="66" charset="0"/>
              </a:rPr>
              <a:t>Tompa Miklós</a:t>
            </a:r>
            <a:endParaRPr lang="hu-HU" sz="2000" dirty="0">
              <a:latin typeface="Segoe Script" panose="030B0504020000000003" pitchFamily="66" charset="0"/>
            </a:endParaRPr>
          </a:p>
        </p:txBody>
      </p:sp>
      <p:sp>
        <p:nvSpPr>
          <p:cNvPr id="7" name="Folyamatábra: Bekötés 6"/>
          <p:cNvSpPr/>
          <p:nvPr/>
        </p:nvSpPr>
        <p:spPr>
          <a:xfrm>
            <a:off x="8050696" y="3031435"/>
            <a:ext cx="3040545" cy="2616175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FFC000"/>
                </a:solidFill>
                <a:latin typeface="Segoe Script" panose="030B0504020000000003" pitchFamily="66" charset="0"/>
              </a:rPr>
              <a:t>Városi Színház, Szeged</a:t>
            </a:r>
          </a:p>
          <a:p>
            <a:pPr algn="ctr"/>
            <a:r>
              <a:rPr lang="hu-HU" sz="2000" dirty="0">
                <a:latin typeface="Segoe Script" panose="030B0504020000000003" pitchFamily="66" charset="0"/>
              </a:rPr>
              <a:t>o</a:t>
            </a:r>
            <a:r>
              <a:rPr lang="hu-HU" sz="2000" dirty="0" smtClean="0">
                <a:latin typeface="Segoe Script" panose="030B0504020000000003" pitchFamily="66" charset="0"/>
              </a:rPr>
              <a:t>któber 31. </a:t>
            </a:r>
          </a:p>
          <a:p>
            <a:pPr algn="ctr"/>
            <a:r>
              <a:rPr lang="hu-HU" sz="2000" b="1" dirty="0" smtClean="0">
                <a:latin typeface="Segoe Script" panose="030B0504020000000003" pitchFamily="66" charset="0"/>
              </a:rPr>
              <a:t>Rendező: </a:t>
            </a:r>
            <a:r>
              <a:rPr lang="hu-HU" sz="2000" dirty="0" smtClean="0">
                <a:latin typeface="Segoe Script" panose="030B0504020000000003" pitchFamily="66" charset="0"/>
              </a:rPr>
              <a:t>Kertész Dezső  </a:t>
            </a:r>
          </a:p>
          <a:p>
            <a:pPr algn="ctr"/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941" y="1216104"/>
            <a:ext cx="2017206" cy="2017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158" y="3872082"/>
            <a:ext cx="1204022" cy="1949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023" y="3815819"/>
            <a:ext cx="1426317" cy="1986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5821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29208"/>
            <a:ext cx="10818223" cy="952804"/>
          </a:xfrm>
        </p:spPr>
        <p:txBody>
          <a:bodyPr>
            <a:normAutofit/>
          </a:bodyPr>
          <a:lstStyle/>
          <a:p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689652" y="646043"/>
            <a:ext cx="994906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2</a:t>
            </a:r>
            <a:r>
              <a:rPr lang="hu-HU" sz="1400" b="1" i="1" dirty="0">
                <a:solidFill>
                  <a:srgbClr val="FF0000"/>
                </a:solidFill>
              </a:rPr>
              <a:t>. dia:</a:t>
            </a:r>
            <a:endParaRPr lang="hu-HU" sz="1400" b="1" dirty="0">
              <a:solidFill>
                <a:srgbClr val="FF0000"/>
              </a:solidFill>
            </a:endParaRPr>
          </a:p>
          <a:p>
            <a:r>
              <a:rPr lang="hu-HU" sz="1400" dirty="0"/>
              <a:t>http://</a:t>
            </a:r>
            <a:r>
              <a:rPr lang="hu-HU" sz="1400" dirty="0" smtClean="0"/>
              <a:t>epa.oszk.hu/03500/03578/00004/pdf/EPA03578_irodalmi_magazin_2015_04_010-013.pdf</a:t>
            </a:r>
          </a:p>
          <a:p>
            <a:endParaRPr lang="hu-HU" sz="1400" dirty="0"/>
          </a:p>
          <a:p>
            <a:r>
              <a:rPr lang="hu-HU" sz="1400" b="1" i="1" dirty="0" smtClean="0">
                <a:solidFill>
                  <a:srgbClr val="FF0000"/>
                </a:solidFill>
              </a:rPr>
              <a:t>3</a:t>
            </a:r>
            <a:r>
              <a:rPr lang="hu-HU" sz="1400" b="1" i="1" dirty="0">
                <a:solidFill>
                  <a:srgbClr val="FF0000"/>
                </a:solidFill>
              </a:rPr>
              <a:t>. dia:</a:t>
            </a:r>
            <a:endParaRPr lang="hu-HU" sz="1400" b="1" dirty="0">
              <a:solidFill>
                <a:srgbClr val="FF0000"/>
              </a:solidFill>
            </a:endParaRPr>
          </a:p>
          <a:p>
            <a:r>
              <a:rPr lang="hu-HU" sz="1400" dirty="0" smtClean="0"/>
              <a:t>https</a:t>
            </a:r>
            <a:r>
              <a:rPr lang="hu-HU" sz="1400" dirty="0"/>
              <a:t>://www.ujsagmuzeum.hu/punkosti-andor</a:t>
            </a:r>
            <a:r>
              <a:rPr lang="hu-HU" sz="1400" dirty="0" smtClean="0"/>
              <a:t>/</a:t>
            </a:r>
          </a:p>
          <a:p>
            <a:r>
              <a:rPr lang="hu-HU" sz="1400" dirty="0" smtClean="0"/>
              <a:t>https</a:t>
            </a:r>
            <a:r>
              <a:rPr lang="hu-HU" sz="1400" dirty="0"/>
              <a:t>://</a:t>
            </a:r>
            <a:r>
              <a:rPr lang="hu-HU" sz="1400" dirty="0" smtClean="0"/>
              <a:t>nemzetiszinhaz.hu/magazin/2015/09/szamarhaton</a:t>
            </a:r>
          </a:p>
          <a:p>
            <a:endParaRPr lang="hu-HU" sz="1400" dirty="0"/>
          </a:p>
          <a:p>
            <a:r>
              <a:rPr lang="hu-HU" sz="1400" b="1" dirty="0">
                <a:solidFill>
                  <a:srgbClr val="FF0000"/>
                </a:solidFill>
              </a:rPr>
              <a:t> </a:t>
            </a:r>
            <a:r>
              <a:rPr lang="hu-HU" sz="1400" b="1" i="1" dirty="0" smtClean="0">
                <a:solidFill>
                  <a:srgbClr val="FF0000"/>
                </a:solidFill>
              </a:rPr>
              <a:t>4</a:t>
            </a:r>
            <a:r>
              <a:rPr lang="hu-HU" sz="1400" b="1" i="1" dirty="0">
                <a:solidFill>
                  <a:srgbClr val="FF0000"/>
                </a:solidFill>
              </a:rPr>
              <a:t>. dia:</a:t>
            </a:r>
            <a:endParaRPr lang="hu-HU" sz="1400" b="1" dirty="0">
              <a:solidFill>
                <a:srgbClr val="FF0000"/>
              </a:solidFill>
            </a:endParaRPr>
          </a:p>
          <a:p>
            <a:r>
              <a:rPr lang="hu-HU" sz="1400" dirty="0"/>
              <a:t>http://dka.oszk.hu/html/kepoldal/index.phtml?id=2914</a:t>
            </a:r>
          </a:p>
          <a:p>
            <a:r>
              <a:rPr lang="hu-HU" sz="1400" i="1" dirty="0"/>
              <a:t> </a:t>
            </a:r>
            <a:r>
              <a:rPr lang="hu-HU" sz="1400" i="1" dirty="0" smtClean="0"/>
              <a:t>https</a:t>
            </a:r>
            <a:r>
              <a:rPr lang="hu-HU" sz="1400" i="1" dirty="0"/>
              <a:t>://sites.google.com/site/koeltokazarnyekosoldalrol/home/kadar-imre</a:t>
            </a:r>
            <a:endParaRPr lang="hu-HU" sz="1400" dirty="0"/>
          </a:p>
          <a:p>
            <a:r>
              <a:rPr lang="hu-HU" sz="1400" i="1" dirty="0">
                <a:solidFill>
                  <a:srgbClr val="FF0000"/>
                </a:solidFill>
              </a:rPr>
              <a:t> </a:t>
            </a:r>
            <a:endParaRPr lang="hu-HU" sz="1400" i="1" dirty="0" smtClean="0">
              <a:solidFill>
                <a:srgbClr val="FF0000"/>
              </a:solidFill>
            </a:endParaRPr>
          </a:p>
          <a:p>
            <a:r>
              <a:rPr lang="hu-HU" sz="1400" b="1" i="1" dirty="0" smtClean="0">
                <a:solidFill>
                  <a:srgbClr val="FF0000"/>
                </a:solidFill>
              </a:rPr>
              <a:t>6. dia:</a:t>
            </a:r>
          </a:p>
          <a:p>
            <a:r>
              <a:rPr lang="hu-HU" sz="1400" dirty="0" smtClean="0"/>
              <a:t>https</a:t>
            </a:r>
            <a:r>
              <a:rPr lang="hu-HU" sz="1400" dirty="0"/>
              <a:t>://24.hu/kultura/2017/09/05/a-belvaros-legszebb-epulete-is-lehetne-ma-a-nemzeti-szinhaz</a:t>
            </a:r>
            <a:r>
              <a:rPr lang="hu-HU" sz="1400" dirty="0" smtClean="0"/>
              <a:t>/</a:t>
            </a:r>
          </a:p>
          <a:p>
            <a:r>
              <a:rPr lang="hu-HU" sz="1400" dirty="0" smtClean="0"/>
              <a:t>https</a:t>
            </a:r>
            <a:r>
              <a:rPr lang="hu-HU" sz="1400" dirty="0"/>
              <a:t>://</a:t>
            </a:r>
            <a:r>
              <a:rPr lang="hu-HU" sz="1400" dirty="0" smtClean="0"/>
              <a:t>mek.oszk.hu/02100/02139/html/sz16/143.html</a:t>
            </a:r>
          </a:p>
          <a:p>
            <a:r>
              <a:rPr lang="hu-HU" sz="1400" dirty="0"/>
              <a:t>https://mek.oszk.hu/02100/02185/html/461.html#470</a:t>
            </a:r>
          </a:p>
          <a:p>
            <a:endParaRPr lang="hu-HU" sz="1400" i="1" dirty="0">
              <a:solidFill>
                <a:srgbClr val="FF0000"/>
              </a:solidFill>
            </a:endParaRPr>
          </a:p>
          <a:p>
            <a:r>
              <a:rPr lang="hu-HU" sz="1400" b="1" i="1" dirty="0" smtClean="0">
                <a:solidFill>
                  <a:srgbClr val="FF0000"/>
                </a:solidFill>
              </a:rPr>
              <a:t>7. </a:t>
            </a:r>
            <a:r>
              <a:rPr lang="hu-HU" sz="1400" b="1" i="1" dirty="0">
                <a:solidFill>
                  <a:srgbClr val="FF0000"/>
                </a:solidFill>
              </a:rPr>
              <a:t>dia</a:t>
            </a:r>
            <a:r>
              <a:rPr lang="hu-HU" sz="14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hu-HU" sz="1400" dirty="0"/>
              <a:t>https://www.arcanum.com/hu/online-kiadvanyok/Lexikonok-magyar-eletrajzi-lexikon-7428D/p-77238/punkosti-andor-775DA</a:t>
            </a:r>
            <a:r>
              <a:rPr lang="hu-HU" sz="1400" dirty="0" smtClean="0"/>
              <a:t>/</a:t>
            </a:r>
          </a:p>
          <a:p>
            <a:r>
              <a:rPr lang="hu-HU" sz="1400" dirty="0"/>
              <a:t>http://ezer100.ro/arckepek/tompa-miklos</a:t>
            </a:r>
            <a:r>
              <a:rPr lang="hu-HU" sz="1400" dirty="0" smtClean="0"/>
              <a:t>/</a:t>
            </a:r>
          </a:p>
          <a:p>
            <a:r>
              <a:rPr lang="hu-HU" sz="1400" dirty="0"/>
              <a:t>https://</a:t>
            </a:r>
            <a:r>
              <a:rPr lang="hu-HU" sz="1400" dirty="0" smtClean="0"/>
              <a:t>www.hangosfilm.hu/filmenciklopedia/kertesz-dezso</a:t>
            </a:r>
          </a:p>
          <a:p>
            <a:endParaRPr lang="hu-HU" sz="1400" dirty="0"/>
          </a:p>
          <a:p>
            <a:r>
              <a:rPr lang="hu-HU" sz="1400" b="1" i="1" dirty="0">
                <a:solidFill>
                  <a:srgbClr val="FF0000"/>
                </a:solidFill>
              </a:rPr>
              <a:t>8</a:t>
            </a:r>
            <a:r>
              <a:rPr lang="hu-HU" sz="1400" b="1" i="1" dirty="0" smtClean="0">
                <a:solidFill>
                  <a:srgbClr val="FF0000"/>
                </a:solidFill>
              </a:rPr>
              <a:t>. </a:t>
            </a:r>
            <a:r>
              <a:rPr lang="hu-HU" sz="1400" b="1" i="1" dirty="0">
                <a:solidFill>
                  <a:srgbClr val="FF0000"/>
                </a:solidFill>
              </a:rPr>
              <a:t>dia</a:t>
            </a:r>
            <a:r>
              <a:rPr lang="hu-HU" sz="14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hu-HU" sz="1400" dirty="0"/>
              <a:t>https://</a:t>
            </a:r>
            <a:r>
              <a:rPr lang="hu-HU" sz="1400" dirty="0" smtClean="0"/>
              <a:t>www.europeana.eu/en/item/2048006/Athena_Plus_ProvidedCHO_Pet_fi_Literary_Museum_2016857</a:t>
            </a:r>
          </a:p>
          <a:p>
            <a:endParaRPr lang="hu-HU" sz="1400" dirty="0"/>
          </a:p>
          <a:p>
            <a:r>
              <a:rPr lang="hu-HU" sz="1400" i="1" dirty="0"/>
              <a:t> </a:t>
            </a:r>
            <a:endParaRPr lang="hu-HU" sz="1400" dirty="0"/>
          </a:p>
        </p:txBody>
      </p:sp>
      <p:sp>
        <p:nvSpPr>
          <p:cNvPr id="3" name="Téglalap 2"/>
          <p:cNvSpPr/>
          <p:nvPr/>
        </p:nvSpPr>
        <p:spPr>
          <a:xfrm>
            <a:off x="1" y="1066284"/>
            <a:ext cx="18630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Források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fő forrás</a:t>
            </a:r>
          </a:p>
          <a:p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összes diához:  </a:t>
            </a:r>
            <a:r>
              <a:rPr lang="hu-H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Tamási Áron</a:t>
            </a:r>
          </a:p>
          <a:p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MMA KIADÓ </a:t>
            </a:r>
          </a:p>
          <a:p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Bp., 2021. 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58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7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ma2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éma2" id="{EA4C4423-76E3-45E7-9DCD-D66A91497508}" vid="{7846C3CD-80F4-4FEC-BFB4-7AB0E2A545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Téma2</Template>
  <TotalTime>494</TotalTime>
  <Words>331</Words>
  <Application>Microsoft Office PowerPoint</Application>
  <PresentationFormat>Szélesvásznú</PresentationFormat>
  <Paragraphs>68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6" baseType="lpstr">
      <vt:lpstr>Arial</vt:lpstr>
      <vt:lpstr>Courier New</vt:lpstr>
      <vt:lpstr>Oswald</vt:lpstr>
      <vt:lpstr>Segoe Script</vt:lpstr>
      <vt:lpstr>Times New Roman</vt:lpstr>
      <vt:lpstr>Tinos</vt:lpstr>
      <vt:lpstr>Téma2</vt:lpstr>
      <vt:lpstr>      Emlékkönyv </vt:lpstr>
      <vt:lpstr>PowerPoint-bemutató</vt:lpstr>
      <vt:lpstr>A nehéz kezdetek után: 1935. november 17.   az Énekes madár az Új Tháliában</vt:lpstr>
      <vt:lpstr>A sikeres folytatás : 1936. február 7.  az Énekes madár a  kolozsvári Nemzeti Színházban</vt:lpstr>
      <vt:lpstr>Újabb siker: az új dráma, a Tündöklő Jeromos a színpadon 1936. november 6-án Kolozsvárott</vt:lpstr>
      <vt:lpstr>      Az 1939-es esztendő  sikerei  a Nemzeti Színházban:  a Tündöklő Jeromos április 22-én, majd felrepült újra az Énekes madár szeptember 16-án</vt:lpstr>
      <vt:lpstr>Köszönjük a figyelmet!</vt:lpstr>
      <vt:lpstr>PowerPoint-bemutató</vt:lpstr>
      <vt:lpstr>PowerPoint-bemutató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Tamási Áron színpadi műveinek sorsa</dc:title>
  <dc:creator>RITA</dc:creator>
  <cp:lastModifiedBy>Szabó Viktória</cp:lastModifiedBy>
  <cp:revision>37</cp:revision>
  <dcterms:created xsi:type="dcterms:W3CDTF">2022-03-19T11:53:33Z</dcterms:created>
  <dcterms:modified xsi:type="dcterms:W3CDTF">2022-03-20T21:48:44Z</dcterms:modified>
</cp:coreProperties>
</file>