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4"/>
  </p:notesMasterIdLst>
  <p:sldIdLst>
    <p:sldId id="256" r:id="rId2"/>
    <p:sldId id="258" r:id="rId3"/>
    <p:sldId id="264" r:id="rId4"/>
    <p:sldId id="266" r:id="rId5"/>
    <p:sldId id="267" r:id="rId6"/>
    <p:sldId id="269" r:id="rId7"/>
    <p:sldId id="270" r:id="rId8"/>
    <p:sldId id="272" r:id="rId9"/>
    <p:sldId id="274" r:id="rId10"/>
    <p:sldId id="275" r:id="rId11"/>
    <p:sldId id="276" r:id="rId12"/>
    <p:sldId id="27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774340-9FE3-4873-9E90-42E858527AAD}" v="226" dt="2026-03-24T09:37:48.7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incs stílus, csak rács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éma alapján készült stílus 2 – 1. jelölőszín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104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01CEFF-5ACD-496F-AFDF-DCADBDD9AB6E}" type="datetimeFigureOut">
              <a:rPr lang="hu-HU" smtClean="0"/>
              <a:t>2026. 03. 24.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D59DC1-9DC2-4451-8D1A-D8D6B1FA8E8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34505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7FEE0BA8-B2AA-455B-90AB-6143B1D37901}" type="datetimeFigureOut">
              <a:rPr lang="hu-HU" smtClean="0"/>
              <a:t>2026. 03. 24.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5F19640D-0060-4DB4-9259-6E09D5BC0589}" type="slidenum">
              <a:rPr lang="hu-HU" smtClean="0"/>
              <a:t>‹#›</a:t>
            </a:fld>
            <a:endParaRPr lang="hu-HU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031579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E0BA8-B2AA-455B-90AB-6143B1D37901}" type="datetimeFigureOut">
              <a:rPr lang="hu-HU" smtClean="0"/>
              <a:t>2026. 03. 24.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9640D-0060-4DB4-9259-6E09D5BC058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21106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E0BA8-B2AA-455B-90AB-6143B1D37901}" type="datetimeFigureOut">
              <a:rPr lang="hu-HU" smtClean="0"/>
              <a:t>2026. 03. 24.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9640D-0060-4DB4-9259-6E09D5BC058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40986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E0BA8-B2AA-455B-90AB-6143B1D37901}" type="datetimeFigureOut">
              <a:rPr lang="hu-HU" smtClean="0"/>
              <a:t>2026. 03. 24.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9640D-0060-4DB4-9259-6E09D5BC058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59895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E0BA8-B2AA-455B-90AB-6143B1D37901}" type="datetimeFigureOut">
              <a:rPr lang="hu-HU" smtClean="0"/>
              <a:t>2026. 03. 24.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9640D-0060-4DB4-9259-6E09D5BC0589}" type="slidenum">
              <a:rPr lang="hu-HU" smtClean="0"/>
              <a:t>‹#›</a:t>
            </a:fld>
            <a:endParaRPr lang="hu-HU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29187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E0BA8-B2AA-455B-90AB-6143B1D37901}" type="datetimeFigureOut">
              <a:rPr lang="hu-HU" smtClean="0"/>
              <a:t>2026. 03. 24.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9640D-0060-4DB4-9259-6E09D5BC058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03019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E0BA8-B2AA-455B-90AB-6143B1D37901}" type="datetimeFigureOut">
              <a:rPr lang="hu-HU" smtClean="0"/>
              <a:t>2026. 03. 24.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9640D-0060-4DB4-9259-6E09D5BC058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3258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E0BA8-B2AA-455B-90AB-6143B1D37901}" type="datetimeFigureOut">
              <a:rPr lang="hu-HU" smtClean="0"/>
              <a:t>2026. 03. 24.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9640D-0060-4DB4-9259-6E09D5BC058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72574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E0BA8-B2AA-455B-90AB-6143B1D37901}" type="datetimeFigureOut">
              <a:rPr lang="hu-HU" smtClean="0"/>
              <a:t>2026. 03. 24.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9640D-0060-4DB4-9259-6E09D5BC058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4794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E0BA8-B2AA-455B-90AB-6143B1D37901}" type="datetimeFigureOut">
              <a:rPr lang="hu-HU" smtClean="0"/>
              <a:t>2026. 03. 24.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9640D-0060-4DB4-9259-6E09D5BC058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36592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E0BA8-B2AA-455B-90AB-6143B1D37901}" type="datetimeFigureOut">
              <a:rPr lang="hu-HU" smtClean="0"/>
              <a:t>2026. 03. 24.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9640D-0060-4DB4-9259-6E09D5BC058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03331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7FEE0BA8-B2AA-455B-90AB-6143B1D37901}" type="datetimeFigureOut">
              <a:rPr lang="hu-HU" smtClean="0"/>
              <a:t>2026. 03. 24.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5F19640D-0060-4DB4-9259-6E09D5BC058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36181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56913C9-5933-A432-8926-3966C84A19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51947" y="758952"/>
            <a:ext cx="6323519" cy="4041648"/>
          </a:xfrm>
        </p:spPr>
        <p:txBody>
          <a:bodyPr>
            <a:normAutofit/>
          </a:bodyPr>
          <a:lstStyle/>
          <a:p>
            <a:r>
              <a:rPr lang="hu-HU" sz="5000" b="1" dirty="0"/>
              <a:t>Az ember tragédiája a Nemzeti Színházban – rendezések bemutatása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194FBD67-3203-934B-A47C-EC4258E9C6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51947" y="4800600"/>
            <a:ext cx="6323520" cy="169164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hu-HU" i="1" dirty="0"/>
              <a:t>Készítette: Tragédia Társulat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A0F80B31-D942-4321-A7CC-3FF24C30A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6837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27DE213B-0A4F-4E9E-9153-8B0C2D0469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69969" y="0"/>
            <a:ext cx="457200" cy="6858000"/>
          </a:xfrm>
          <a:prstGeom prst="rect">
            <a:avLst/>
          </a:prstGeom>
          <a:solidFill>
            <a:schemeClr val="accent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66811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A0508E4-2C90-0668-DC80-1C4CB0D6F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874" y="677863"/>
            <a:ext cx="5209989" cy="1325562"/>
          </a:xfrm>
        </p:spPr>
        <p:txBody>
          <a:bodyPr>
            <a:normAutofit/>
          </a:bodyPr>
          <a:lstStyle/>
          <a:p>
            <a:r>
              <a:rPr lang="hu-HU" b="1" dirty="0"/>
              <a:t>Színpad és látvány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0E66C2E-E746-8CE1-E881-1B4E8037E6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874" y="2325158"/>
            <a:ext cx="4534048" cy="385497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u-HU" dirty="0"/>
              <a:t>Gellért Endre nem a látványt, hanem a </a:t>
            </a:r>
            <a:r>
              <a:rPr lang="hu-HU" b="1" dirty="0"/>
              <a:t>mondanivalót helyezte előtérbe</a:t>
            </a:r>
            <a:r>
              <a:rPr lang="hu-HU" dirty="0"/>
              <a:t>. Visszafogottabb díszletet használt, mint Paulay.                                                     A hangsúly a </a:t>
            </a:r>
            <a:r>
              <a:rPr lang="hu-HU" b="1" dirty="0"/>
              <a:t>jelenetek jelentésén volt.</a:t>
            </a:r>
            <a:br>
              <a:rPr lang="hu-HU" dirty="0"/>
            </a:br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0E0B624E-7FFB-C32B-DBC2-663A9E577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9003" y="2325158"/>
            <a:ext cx="5209989" cy="418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034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82D4AFB-0F17-AE61-04B8-EFCFED3C6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7942" y="365760"/>
            <a:ext cx="5825025" cy="1325562"/>
          </a:xfrm>
        </p:spPr>
        <p:txBody>
          <a:bodyPr>
            <a:normAutofit/>
          </a:bodyPr>
          <a:lstStyle/>
          <a:p>
            <a:r>
              <a:rPr lang="hu-HU" b="1" dirty="0"/>
              <a:t>Szereplők és játékstílus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F58689B3-99D7-1B5B-E6D0-93FD0D1DD5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1" b="14321"/>
          <a:stretch>
            <a:fillRect/>
          </a:stretch>
        </p:blipFill>
        <p:spPr>
          <a:xfrm>
            <a:off x="20" y="10"/>
            <a:ext cx="2268185" cy="2615174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0FDDFE7B-50A8-8D54-1E38-46B3FD2BFF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" b="4569"/>
          <a:stretch>
            <a:fillRect/>
          </a:stretch>
        </p:blipFill>
        <p:spPr>
          <a:xfrm>
            <a:off x="2383746" y="-1"/>
            <a:ext cx="2267591" cy="2615184"/>
          </a:xfrm>
          <a:prstGeom prst="rect">
            <a:avLst/>
          </a:prstGeom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AACA9D22-B322-213C-F4B7-27EE61270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7943" y="1880755"/>
            <a:ext cx="5825024" cy="4351337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hu-HU" sz="1500" dirty="0"/>
              <a:t>Az előadásban Ádám szerepét Bessenyei Ferenc alakította, aki erőteljes, drámai jelenlétével hitelesen formálta meg a gondolkodó, vívódó embert.</a:t>
            </a:r>
          </a:p>
          <a:p>
            <a:pPr marL="0" indent="0">
              <a:lnSpc>
                <a:spcPct val="100000"/>
              </a:lnSpc>
              <a:buNone/>
            </a:pPr>
            <a:br>
              <a:rPr lang="hu-HU" sz="1500" dirty="0"/>
            </a:br>
            <a:r>
              <a:rPr lang="hu-HU" sz="1500" dirty="0"/>
              <a:t>Éva szerepében Ruttkai Éva lépett színpadra, aki érzelmekben gazdag, természetes játékával tette élővé a karaktert.</a:t>
            </a:r>
          </a:p>
          <a:p>
            <a:pPr marL="0" indent="0">
              <a:lnSpc>
                <a:spcPct val="100000"/>
              </a:lnSpc>
              <a:buNone/>
            </a:pPr>
            <a:br>
              <a:rPr lang="hu-HU" sz="1500" dirty="0"/>
            </a:br>
            <a:r>
              <a:rPr lang="hu-HU" sz="1500" dirty="0"/>
              <a:t>Lucifert pedig Sinkovits Imre játszotta, aki karizmatikus és erőteljes alakításával hangsúlyozta a figura intellektuális és lázadó jellegét.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u-HU" sz="1500" dirty="0"/>
              <a:t>Az előadás játékmódja összességében erőteljes és drámai volt, ugyanakkor kevésbé szavalós, inkább természetesebb, életszerűbb megszólalásra törekedett.</a:t>
            </a:r>
          </a:p>
          <a:p>
            <a:endParaRPr lang="hu-HU" sz="1500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550F7210-2480-9322-632E-A66942DED04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877" r="-3" b="26625"/>
          <a:stretch>
            <a:fillRect/>
          </a:stretch>
        </p:blipFill>
        <p:spPr>
          <a:xfrm>
            <a:off x="1972" y="2734056"/>
            <a:ext cx="4651339" cy="412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707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51E50DD-BCF2-FC0E-24C9-7C8CA9E10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639" y="315265"/>
            <a:ext cx="5496485" cy="1325562"/>
          </a:xfrm>
        </p:spPr>
        <p:txBody>
          <a:bodyPr>
            <a:normAutofit fontScale="90000"/>
          </a:bodyPr>
          <a:lstStyle/>
          <a:p>
            <a:r>
              <a:rPr lang="hu-HU" sz="5400" b="1" dirty="0"/>
              <a:t>Összegzés és összehasonlítás</a:t>
            </a:r>
          </a:p>
        </p:txBody>
      </p:sp>
      <p:graphicFrame>
        <p:nvGraphicFramePr>
          <p:cNvPr id="4" name="Tartalom helye 3">
            <a:extLst>
              <a:ext uri="{FF2B5EF4-FFF2-40B4-BE49-F238E27FC236}">
                <a16:creationId xmlns:a16="http://schemas.microsoft.com/office/drawing/2014/main" id="{640BA8EC-13EA-64D4-8C84-A195E79D639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8230842"/>
              </p:ext>
            </p:extLst>
          </p:nvPr>
        </p:nvGraphicFramePr>
        <p:xfrm>
          <a:off x="618069" y="2150781"/>
          <a:ext cx="5193646" cy="1920240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2596823">
                  <a:extLst>
                    <a:ext uri="{9D8B030D-6E8A-4147-A177-3AD203B41FA5}">
                      <a16:colId xmlns:a16="http://schemas.microsoft.com/office/drawing/2014/main" val="3855474899"/>
                    </a:ext>
                  </a:extLst>
                </a:gridCol>
                <a:gridCol w="2596823">
                  <a:extLst>
                    <a:ext uri="{9D8B030D-6E8A-4147-A177-3AD203B41FA5}">
                      <a16:colId xmlns:a16="http://schemas.microsoft.com/office/drawing/2014/main" val="3877411027"/>
                    </a:ext>
                  </a:extLst>
                </a:gridCol>
              </a:tblGrid>
              <a:tr h="314704">
                <a:tc>
                  <a:txBody>
                    <a:bodyPr/>
                    <a:lstStyle/>
                    <a:p>
                      <a:pPr algn="ctr"/>
                      <a:r>
                        <a:rPr lang="hu-HU" b="1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</a:rPr>
                        <a:t>Paulay Ede rendezése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i="1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</a:rPr>
                        <a:t>látványos, úttörő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576654"/>
                  </a:ext>
                </a:extLst>
              </a:tr>
              <a:tr h="314704">
                <a:tc>
                  <a:txBody>
                    <a:bodyPr/>
                    <a:lstStyle/>
                    <a:p>
                      <a:pPr algn="ctr"/>
                      <a:r>
                        <a:rPr lang="hu-HU" b="1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</a:rPr>
                        <a:t>Németh Antal rendezése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i="1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</a:rPr>
                        <a:t>modern</a:t>
                      </a:r>
                      <a:r>
                        <a:rPr lang="hu-HU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</a:rPr>
                        <a:t>, </a:t>
                      </a:r>
                      <a:r>
                        <a:rPr lang="hu-HU" i="1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</a:rPr>
                        <a:t>sokféle</a:t>
                      </a:r>
                      <a:r>
                        <a:rPr lang="hu-HU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</a:rPr>
                        <a:t> </a:t>
                      </a:r>
                      <a:r>
                        <a:rPr lang="hu-HU" i="1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</a:rPr>
                        <a:t>megközelítés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0382823"/>
                  </a:ext>
                </a:extLst>
              </a:tr>
              <a:tr h="314704">
                <a:tc>
                  <a:txBody>
                    <a:bodyPr/>
                    <a:lstStyle/>
                    <a:p>
                      <a:pPr algn="ctr"/>
                      <a:r>
                        <a:rPr lang="hu-HU" b="1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</a:rPr>
                        <a:t>Gellért Endre rendezése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i="1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</a:rPr>
                        <a:t>társadalmi</a:t>
                      </a:r>
                      <a:r>
                        <a:rPr lang="hu-HU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</a:rPr>
                        <a:t> </a:t>
                      </a:r>
                      <a:r>
                        <a:rPr lang="hu-HU" i="1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</a:rPr>
                        <a:t>hangsúly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8145992"/>
                  </a:ext>
                </a:extLst>
              </a:tr>
            </a:tbl>
          </a:graphicData>
        </a:graphic>
      </p:graphicFrame>
      <p:sp>
        <p:nvSpPr>
          <p:cNvPr id="5" name="Szövegdoboz 4">
            <a:extLst>
              <a:ext uri="{FF2B5EF4-FFF2-40B4-BE49-F238E27FC236}">
                <a16:creationId xmlns:a16="http://schemas.microsoft.com/office/drawing/2014/main" id="{008298C3-A5BE-90F2-8921-F381E170F6F4}"/>
              </a:ext>
            </a:extLst>
          </p:cNvPr>
          <p:cNvSpPr txBox="1"/>
          <p:nvPr/>
        </p:nvSpPr>
        <p:spPr>
          <a:xfrm>
            <a:off x="618069" y="4448907"/>
            <a:ext cx="51936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Közös jellemző: </a:t>
            </a:r>
            <a:r>
              <a:rPr lang="hu-HU" b="1" dirty="0"/>
              <a:t>a mű minden korban aktuális.</a:t>
            </a:r>
          </a:p>
          <a:p>
            <a:endParaRPr lang="hu-HU" b="1" dirty="0"/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64A015DB-490C-CD50-678E-70BAF16B3585}"/>
              </a:ext>
            </a:extLst>
          </p:cNvPr>
          <p:cNvSpPr txBox="1"/>
          <p:nvPr/>
        </p:nvSpPr>
        <p:spPr>
          <a:xfrm>
            <a:off x="547730" y="5103792"/>
            <a:ext cx="8950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i="1" dirty="0">
                <a:solidFill>
                  <a:srgbClr val="002060"/>
                </a:solidFill>
              </a:rPr>
              <a:t>„A különböző rendezések nemcsak a mű értelmezését, hanem a korszak gondolkodását is tükrözik</a:t>
            </a:r>
            <a:r>
              <a:rPr lang="hu-HU" dirty="0">
                <a:solidFill>
                  <a:srgbClr val="002060"/>
                </a:solidFill>
              </a:rPr>
              <a:t>.”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2793E552-53D0-8E50-5C73-4F36DCE3F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0287" y="315265"/>
            <a:ext cx="3369741" cy="2171903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E039CDCA-11B5-531B-2362-92EC921CB1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8954" y="2800370"/>
            <a:ext cx="2171903" cy="217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1269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830EBC6-7C79-F399-95AA-3F4982D18E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1786" y="251670"/>
            <a:ext cx="6271117" cy="1939954"/>
          </a:xfrm>
        </p:spPr>
        <p:txBody>
          <a:bodyPr>
            <a:normAutofit/>
          </a:bodyPr>
          <a:lstStyle/>
          <a:p>
            <a:r>
              <a:rPr lang="hu-HU" sz="5400" b="1" dirty="0"/>
              <a:t>Paulay Ede rendezése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2F882E2E-1104-4941-11C6-29B991841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2944" y="962970"/>
            <a:ext cx="3744546" cy="4927034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0830D408-24E0-57AD-AF68-8187ABC7C099}"/>
              </a:ext>
            </a:extLst>
          </p:cNvPr>
          <p:cNvSpPr txBox="1"/>
          <p:nvPr/>
        </p:nvSpPr>
        <p:spPr>
          <a:xfrm>
            <a:off x="1072662" y="2479431"/>
            <a:ext cx="602273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b="1" u="sng" dirty="0"/>
              <a:t>Paulay Ede először vitte színpadra Az ember tragédiáját 1883. szeptember 21-én.  </a:t>
            </a:r>
            <a:r>
              <a:rPr lang="hu-HU" dirty="0"/>
              <a:t>Ez hatalmas fordulópont volt, mert a művet korábban sokan </a:t>
            </a:r>
            <a:r>
              <a:rPr lang="hu-HU" b="1" i="1" dirty="0"/>
              <a:t>színpadképtelennek </a:t>
            </a:r>
            <a:r>
              <a:rPr lang="hu-HU" b="1" dirty="0"/>
              <a:t>tartották</a:t>
            </a:r>
            <a:r>
              <a:rPr lang="hu-HU" dirty="0"/>
              <a:t>.</a:t>
            </a:r>
          </a:p>
          <a:p>
            <a:pPr algn="just"/>
            <a:r>
              <a:rPr lang="hu-HU" dirty="0"/>
              <a:t>Szeptember 21. a magyar dráma napja is lett.</a:t>
            </a:r>
          </a:p>
          <a:p>
            <a:pPr algn="just"/>
            <a:r>
              <a:rPr lang="hu-HU" dirty="0"/>
              <a:t>Paulay bebizonyította, hogy a mű </a:t>
            </a:r>
            <a:r>
              <a:rPr lang="hu-HU" b="1" dirty="0"/>
              <a:t>látványos és működő színházi előadás lehet</a:t>
            </a:r>
            <a:r>
              <a:rPr lang="hu-HU" dirty="0"/>
              <a:t>.</a:t>
            </a:r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33458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>
            <a:extLst>
              <a:ext uri="{FF2B5EF4-FFF2-40B4-BE49-F238E27FC236}">
                <a16:creationId xmlns:a16="http://schemas.microsoft.com/office/drawing/2014/main" id="{989683EB-D202-4B4D-B1BD-8BA6965FB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292840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53466048-A4CC-1881-BC39-F73C60E0302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 l="1612" r="2" b="2"/>
          <a:stretch>
            <a:fillRect/>
          </a:stretch>
        </p:blipFill>
        <p:spPr>
          <a:xfrm>
            <a:off x="0" y="225383"/>
            <a:ext cx="12191980" cy="685799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6683F3A0-12EF-15E8-AE7C-2A650583B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592" y="472679"/>
            <a:ext cx="9692640" cy="855197"/>
          </a:xfrm>
        </p:spPr>
        <p:txBody>
          <a:bodyPr>
            <a:normAutofit/>
          </a:bodyPr>
          <a:lstStyle/>
          <a:p>
            <a:r>
              <a:rPr lang="hu-HU" sz="5400" b="1" dirty="0">
                <a:solidFill>
                  <a:schemeClr val="bg1"/>
                </a:solidFill>
              </a:rPr>
              <a:t>A rendezés sajátosságai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F1D7369-0E47-482F-60C8-7FD60EA74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1662" y="1883703"/>
            <a:ext cx="5825730" cy="4174398"/>
          </a:xfrm>
        </p:spPr>
        <p:txBody>
          <a:bodyPr>
            <a:normAutofit fontScale="32500" lnSpcReduction="20000"/>
          </a:bodyPr>
          <a:lstStyle/>
          <a:p>
            <a:pPr>
              <a:lnSpc>
                <a:spcPct val="120000"/>
              </a:lnSpc>
              <a:buClr>
                <a:schemeClr val="bg1"/>
              </a:buClr>
            </a:pPr>
            <a:r>
              <a:rPr lang="hu-HU" sz="3700" dirty="0">
                <a:solidFill>
                  <a:schemeClr val="bg1"/>
                </a:solidFill>
                <a:latin typeface="Aptos" panose="020B0004020202020204" pitchFamily="34" charset="0"/>
              </a:rPr>
              <a:t>Paulay átdolgozta a művet: a darabot </a:t>
            </a:r>
            <a:r>
              <a:rPr lang="hu-HU" sz="3700" b="1" dirty="0">
                <a:solidFill>
                  <a:schemeClr val="bg1"/>
                </a:solidFill>
                <a:latin typeface="Aptos" panose="020B0004020202020204" pitchFamily="34" charset="0"/>
              </a:rPr>
              <a:t>öt szakaszra és egy előjátékra</a:t>
            </a:r>
            <a:r>
              <a:rPr lang="hu-HU" sz="3700" dirty="0">
                <a:solidFill>
                  <a:schemeClr val="bg1"/>
                </a:solidFill>
                <a:latin typeface="Aptos" panose="020B0004020202020204" pitchFamily="34" charset="0"/>
              </a:rPr>
              <a:t> osztotta, hogy a színpadi struktúra működjön.</a:t>
            </a:r>
          </a:p>
          <a:p>
            <a:pPr lvl="0">
              <a:lnSpc>
                <a:spcPct val="120000"/>
              </a:lnSpc>
              <a:buClr>
                <a:schemeClr val="bg1"/>
              </a:buClr>
            </a:pPr>
            <a:r>
              <a:rPr lang="hu-HU" sz="3700" i="1" dirty="0">
                <a:solidFill>
                  <a:schemeClr val="bg1"/>
                </a:solidFill>
                <a:latin typeface="Aptos" panose="020B0004020202020204" pitchFamily="34" charset="0"/>
              </a:rPr>
              <a:t>Technikai újdonságok: villanyfény (először); forgószínpad, süllyesztők; több mint 30 zenei rész.</a:t>
            </a:r>
          </a:p>
          <a:p>
            <a:pPr>
              <a:lnSpc>
                <a:spcPct val="120000"/>
              </a:lnSpc>
              <a:buClr>
                <a:schemeClr val="bg1"/>
              </a:buClr>
            </a:pPr>
            <a:r>
              <a:rPr lang="hu-HU" sz="3700" dirty="0">
                <a:solidFill>
                  <a:schemeClr val="bg1"/>
                </a:solidFill>
                <a:latin typeface="Aptos" panose="020B0004020202020204" pitchFamily="34" charset="0"/>
              </a:rPr>
              <a:t>Kreatív díszlethasználat (régi + új elemek).</a:t>
            </a:r>
          </a:p>
          <a:p>
            <a:pPr>
              <a:lnSpc>
                <a:spcPct val="120000"/>
              </a:lnSpc>
              <a:buClr>
                <a:schemeClr val="bg1"/>
              </a:buClr>
            </a:pPr>
            <a:r>
              <a:rPr lang="hu-HU" sz="3700" dirty="0">
                <a:solidFill>
                  <a:schemeClr val="bg1"/>
                </a:solidFill>
                <a:latin typeface="Aptos" panose="020B0004020202020204" pitchFamily="34" charset="0"/>
              </a:rPr>
              <a:t>Új díszletek például: mennyország, falanszter, eszkimó szín.</a:t>
            </a:r>
          </a:p>
          <a:p>
            <a:pPr>
              <a:lnSpc>
                <a:spcPct val="120000"/>
              </a:lnSpc>
              <a:buClr>
                <a:schemeClr val="bg1"/>
              </a:buClr>
            </a:pPr>
            <a:r>
              <a:rPr lang="hu-HU" sz="3700" dirty="0">
                <a:solidFill>
                  <a:schemeClr val="bg1"/>
                </a:solidFill>
                <a:latin typeface="Aptos" panose="020B0004020202020204" pitchFamily="34" charset="0"/>
              </a:rPr>
              <a:t>Érdekesség: Paulay még </a:t>
            </a:r>
            <a:r>
              <a:rPr lang="hu-HU" sz="3700" b="1" dirty="0">
                <a:solidFill>
                  <a:schemeClr val="bg1"/>
                </a:solidFill>
                <a:latin typeface="Aptos" panose="020B0004020202020204" pitchFamily="34" charset="0"/>
              </a:rPr>
              <a:t>Lucifer jelmezét is megtervezte.</a:t>
            </a:r>
            <a:endParaRPr lang="hu-HU" sz="37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algn="just">
              <a:lnSpc>
                <a:spcPct val="120000"/>
              </a:lnSpc>
              <a:buClr>
                <a:schemeClr val="bg1"/>
              </a:buClr>
            </a:pPr>
            <a:endParaRPr lang="hu-HU" sz="10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>
              <a:lnSpc>
                <a:spcPct val="120000"/>
              </a:lnSpc>
            </a:pPr>
            <a:endParaRPr lang="hu-HU" sz="10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lvl="0"/>
            <a:endParaRPr lang="hu-HU" sz="10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lvl="0"/>
            <a:endParaRPr lang="en-US" sz="100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endParaRPr lang="en-US" sz="1000" dirty="0">
              <a:solidFill>
                <a:schemeClr val="bg1"/>
              </a:solidFill>
            </a:endParaRPr>
          </a:p>
          <a:p>
            <a:endParaRPr lang="en-US" sz="1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hu-HU" sz="1000" dirty="0">
                <a:solidFill>
                  <a:schemeClr val="bg1"/>
                </a:solidFill>
              </a:rPr>
              <a:t> </a:t>
            </a:r>
            <a:endParaRPr lang="en-US" sz="1000" dirty="0">
              <a:solidFill>
                <a:schemeClr val="bg1"/>
              </a:solidFill>
            </a:endParaRPr>
          </a:p>
          <a:p>
            <a:endParaRPr lang="hu-HU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84964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37961DA-031C-71F6-5BD1-C996387A2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394" y="253622"/>
            <a:ext cx="4835635" cy="1424354"/>
          </a:xfrm>
        </p:spPr>
        <p:txBody>
          <a:bodyPr>
            <a:noAutofit/>
          </a:bodyPr>
          <a:lstStyle/>
          <a:p>
            <a:r>
              <a:rPr lang="hu-HU" sz="5400" b="1" dirty="0"/>
              <a:t>Szereplők és fogadtatás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D620F4E-B317-497C-AFED-7A884BEB7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563" y="1679331"/>
            <a:ext cx="5356712" cy="4500806"/>
          </a:xfrm>
        </p:spPr>
        <p:txBody>
          <a:bodyPr>
            <a:normAutofit/>
          </a:bodyPr>
          <a:lstStyle/>
          <a:p>
            <a:r>
              <a:rPr lang="hu-HU" i="1" dirty="0">
                <a:latin typeface="Bahnschrift SemiCondensed" panose="020B0502040204020203" pitchFamily="34" charset="0"/>
              </a:rPr>
              <a:t>Több mint 100 statiszta vett részt.</a:t>
            </a:r>
          </a:p>
          <a:p>
            <a:r>
              <a:rPr lang="hu-HU" dirty="0">
                <a:latin typeface="Bahnschrift SemiCondensed" panose="020B0502040204020203" pitchFamily="34" charset="0"/>
              </a:rPr>
              <a:t>Az egész Nemzeti társulata szerepelt.</a:t>
            </a:r>
          </a:p>
          <a:p>
            <a:pPr marL="0" indent="0">
              <a:buNone/>
            </a:pPr>
            <a:endParaRPr lang="hu-HU" dirty="0">
              <a:latin typeface="Bahnschrift SemiCondensed" panose="020B0502040204020203" pitchFamily="34" charset="0"/>
            </a:endParaRPr>
          </a:p>
          <a:p>
            <a:r>
              <a:rPr lang="hu-HU" b="1" u="sng" dirty="0">
                <a:latin typeface="Bahnschrift SemiCondensed" panose="020B0502040204020203" pitchFamily="34" charset="0"/>
              </a:rPr>
              <a:t>Főszereplők:</a:t>
            </a:r>
          </a:p>
          <a:p>
            <a:pPr lvl="6">
              <a:buFont typeface="Wingdings" panose="05000000000000000000" pitchFamily="2" charset="2"/>
              <a:buChar char="v"/>
            </a:pPr>
            <a:r>
              <a:rPr lang="hu-HU" sz="1800" b="1" dirty="0">
                <a:latin typeface="Bahnschrift SemiCondensed" panose="020B0502040204020203" pitchFamily="34" charset="0"/>
              </a:rPr>
              <a:t>Ádám – Nagy Imre</a:t>
            </a:r>
          </a:p>
          <a:p>
            <a:pPr lvl="6">
              <a:buFont typeface="Wingdings" panose="05000000000000000000" pitchFamily="2" charset="2"/>
              <a:buChar char="v"/>
            </a:pPr>
            <a:r>
              <a:rPr lang="hu-HU" sz="1800" b="1" dirty="0">
                <a:latin typeface="Bahnschrift SemiCondensed" panose="020B0502040204020203" pitchFamily="34" charset="0"/>
              </a:rPr>
              <a:t>Éva – Jászai Mari</a:t>
            </a:r>
          </a:p>
          <a:p>
            <a:pPr lvl="6">
              <a:buFont typeface="Wingdings" panose="05000000000000000000" pitchFamily="2" charset="2"/>
              <a:buChar char="v"/>
            </a:pPr>
            <a:r>
              <a:rPr lang="hu-HU" sz="1800" b="1" dirty="0">
                <a:latin typeface="Bahnschrift SemiCondensed" panose="020B0502040204020203" pitchFamily="34" charset="0"/>
              </a:rPr>
              <a:t>Lucifer – Gyenes László.</a:t>
            </a:r>
          </a:p>
          <a:p>
            <a:r>
              <a:rPr lang="hu-HU" b="1" u="sng" dirty="0">
                <a:latin typeface="Bahnschrift SemiCondensed" panose="020B0502040204020203" pitchFamily="34" charset="0"/>
              </a:rPr>
              <a:t>A bemutató 4 órás volt, teltházas és hatalmas sikert aratott</a:t>
            </a:r>
            <a:r>
              <a:rPr lang="hu-HU" dirty="0">
                <a:latin typeface="Bahnschrift SemiCondensed" panose="020B0502040204020203" pitchFamily="34" charset="0"/>
              </a:rPr>
              <a:t>.</a:t>
            </a:r>
          </a:p>
          <a:p>
            <a:r>
              <a:rPr lang="hu-HU" dirty="0">
                <a:latin typeface="Bahnschrift SemiCondensed" panose="020B0502040204020203" pitchFamily="34" charset="0"/>
              </a:rPr>
              <a:t>A kritika szerint: </a:t>
            </a:r>
            <a:r>
              <a:rPr lang="hu-HU" i="1" dirty="0">
                <a:latin typeface="Bahnschrift SemiCondensed" panose="020B0502040204020203" pitchFamily="34" charset="0"/>
              </a:rPr>
              <a:t>nem „meddő próbálkozás”, hanem </a:t>
            </a:r>
            <a:r>
              <a:rPr lang="hu-HU" b="1" i="1" dirty="0">
                <a:latin typeface="Bahnschrift SemiCondensed" panose="020B0502040204020203" pitchFamily="34" charset="0"/>
              </a:rPr>
              <a:t>óriási színházi teljesítmény.</a:t>
            </a:r>
            <a:endParaRPr lang="hu-HU" i="1" dirty="0">
              <a:latin typeface="Bahnschrift SemiCondensed" panose="020B0502040204020203" pitchFamily="34" charset="0"/>
            </a:endParaRPr>
          </a:p>
          <a:p>
            <a:endParaRPr lang="hu-HU" sz="1500" dirty="0">
              <a:latin typeface="Bahnschrift SemiCondensed" panose="020B0502040204020203" pitchFamily="34" charset="0"/>
            </a:endParaRPr>
          </a:p>
          <a:p>
            <a:pPr marL="0" indent="0">
              <a:buNone/>
            </a:pPr>
            <a:endParaRPr lang="hu-HU" sz="1500" dirty="0">
              <a:latin typeface="Bahnschrift SemiCondensed" panose="020B0502040204020203" pitchFamily="34" charset="0"/>
            </a:endParaRPr>
          </a:p>
          <a:p>
            <a:pPr marL="0" indent="0">
              <a:buNone/>
            </a:pPr>
            <a:endParaRPr lang="hu-HU" sz="1500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99956A30-3FFE-120B-8DFE-85DDEF1655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1" b="7841"/>
          <a:stretch>
            <a:fillRect/>
          </a:stretch>
        </p:blipFill>
        <p:spPr>
          <a:xfrm>
            <a:off x="6095999" y="10"/>
            <a:ext cx="5075239" cy="3355932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28E799CC-46C8-C032-E2B7-D47A83D40F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079" r="-1" b="2385"/>
          <a:stretch>
            <a:fillRect/>
          </a:stretch>
        </p:blipFill>
        <p:spPr>
          <a:xfrm>
            <a:off x="6095999" y="3476625"/>
            <a:ext cx="5075238" cy="33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326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10">
            <a:extLst>
              <a:ext uri="{FF2B5EF4-FFF2-40B4-BE49-F238E27FC236}">
                <a16:creationId xmlns:a16="http://schemas.microsoft.com/office/drawing/2014/main" id="{5B6D324E-2D03-4162-AF1E-D5E32234E2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13D83A61-55A9-1021-720E-34746F9A36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1580" y="453682"/>
            <a:ext cx="7137474" cy="1325562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US" sz="5400" b="1" dirty="0"/>
              <a:t>Németh Antal </a:t>
            </a:r>
            <a:r>
              <a:rPr lang="en-US" sz="5400" b="1" dirty="0" err="1"/>
              <a:t>rendezése</a:t>
            </a:r>
            <a:endParaRPr lang="en-US" sz="5400" b="1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108F27F6-8237-15C8-4590-E49662F2EAD6}"/>
              </a:ext>
            </a:extLst>
          </p:cNvPr>
          <p:cNvSpPr txBox="1"/>
          <p:nvPr/>
        </p:nvSpPr>
        <p:spPr>
          <a:xfrm>
            <a:off x="751919" y="2276475"/>
            <a:ext cx="5649579" cy="4246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182880" defTabSz="914400">
              <a:spcAft>
                <a:spcPts val="600"/>
              </a:spcAft>
              <a:buClr>
                <a:schemeClr val="accent1"/>
              </a:buClr>
            </a:pPr>
            <a:r>
              <a:rPr lang="en-US" sz="2000" dirty="0"/>
              <a:t>Németh Antal </a:t>
            </a:r>
            <a:r>
              <a:rPr lang="en-US" sz="2000" dirty="0" err="1"/>
              <a:t>rendező</a:t>
            </a:r>
            <a:r>
              <a:rPr lang="en-US" sz="2000" dirty="0"/>
              <a:t>, a </a:t>
            </a:r>
            <a:r>
              <a:rPr lang="en-US" sz="2000" dirty="0" err="1"/>
              <a:t>Nemzeti</a:t>
            </a:r>
            <a:r>
              <a:rPr lang="en-US" sz="2000" dirty="0"/>
              <a:t> </a:t>
            </a:r>
            <a:r>
              <a:rPr lang="en-US" sz="2000" dirty="0" err="1"/>
              <a:t>Színház</a:t>
            </a:r>
            <a:r>
              <a:rPr lang="en-US" sz="2000" dirty="0"/>
              <a:t> 1935 </a:t>
            </a:r>
            <a:r>
              <a:rPr lang="en-US" sz="2000" dirty="0" err="1"/>
              <a:t>és</a:t>
            </a:r>
            <a:r>
              <a:rPr lang="en-US" sz="2000" dirty="0"/>
              <a:t> 1944 </a:t>
            </a:r>
            <a:r>
              <a:rPr lang="en-US" sz="2000" dirty="0" err="1"/>
              <a:t>közötti</a:t>
            </a:r>
            <a:r>
              <a:rPr lang="en-US" sz="2000" dirty="0"/>
              <a:t> </a:t>
            </a:r>
            <a:r>
              <a:rPr lang="en-US" sz="2000" dirty="0" err="1"/>
              <a:t>igazgatója</a:t>
            </a:r>
            <a:r>
              <a:rPr lang="en-US" sz="2000" dirty="0"/>
              <a:t>, </a:t>
            </a:r>
            <a:r>
              <a:rPr lang="en-US" sz="2000" dirty="0" err="1"/>
              <a:t>dráma</a:t>
            </a:r>
            <a:r>
              <a:rPr lang="en-US" sz="2000" dirty="0"/>
              <a:t>- </a:t>
            </a:r>
            <a:r>
              <a:rPr lang="en-US" sz="2000" dirty="0" err="1"/>
              <a:t>és</a:t>
            </a:r>
            <a:r>
              <a:rPr lang="en-US" sz="2000" dirty="0"/>
              <a:t> </a:t>
            </a:r>
            <a:r>
              <a:rPr lang="en-US" sz="2000" dirty="0" err="1"/>
              <a:t>színházelméleti</a:t>
            </a:r>
            <a:r>
              <a:rPr lang="en-US" sz="2000" dirty="0"/>
              <a:t> </a:t>
            </a:r>
            <a:r>
              <a:rPr lang="en-US" sz="2000" dirty="0" err="1"/>
              <a:t>szakíró</a:t>
            </a:r>
            <a:r>
              <a:rPr lang="en-US" sz="2000" dirty="0"/>
              <a:t>, </a:t>
            </a:r>
            <a:r>
              <a:rPr lang="en-US" sz="2000" dirty="0" err="1"/>
              <a:t>színháztörténész</a:t>
            </a:r>
            <a:r>
              <a:rPr lang="en-US" sz="2000" dirty="0"/>
              <a:t>, </a:t>
            </a:r>
            <a:r>
              <a:rPr lang="en-US" sz="2000" dirty="0" err="1"/>
              <a:t>fordító</a:t>
            </a:r>
            <a:r>
              <a:rPr lang="en-US" sz="2000" dirty="0"/>
              <a:t>, </a:t>
            </a:r>
            <a:r>
              <a:rPr lang="en-US" sz="2000" dirty="0" err="1"/>
              <a:t>szerkesztő</a:t>
            </a:r>
            <a:r>
              <a:rPr lang="en-US" sz="2000" dirty="0"/>
              <a:t>, </a:t>
            </a:r>
            <a:r>
              <a:rPr lang="en-US" sz="2000" dirty="0" err="1"/>
              <a:t>tanár</a:t>
            </a:r>
            <a:r>
              <a:rPr lang="en-US" sz="2000" dirty="0"/>
              <a:t>.</a:t>
            </a:r>
          </a:p>
          <a:p>
            <a:pPr indent="-182880" defTabSz="914400">
              <a:spcAft>
                <a:spcPts val="600"/>
              </a:spcAft>
              <a:buClr>
                <a:schemeClr val="accent1"/>
              </a:buClr>
            </a:pPr>
            <a:r>
              <a:rPr lang="en-US" sz="2000" dirty="0" err="1"/>
              <a:t>Több</a:t>
            </a:r>
            <a:r>
              <a:rPr lang="en-US" sz="2000" dirty="0"/>
              <a:t> </a:t>
            </a:r>
            <a:r>
              <a:rPr lang="en-US" sz="2000" dirty="0" err="1"/>
              <a:t>változatot</a:t>
            </a:r>
            <a:r>
              <a:rPr lang="en-US" sz="2000" dirty="0"/>
              <a:t> is </a:t>
            </a:r>
            <a:r>
              <a:rPr lang="en-US" sz="2000" dirty="0" err="1"/>
              <a:t>készített</a:t>
            </a:r>
            <a:r>
              <a:rPr lang="en-US" sz="2000" dirty="0"/>
              <a:t>: </a:t>
            </a:r>
            <a:r>
              <a:rPr lang="en-US" sz="2000" dirty="0" err="1"/>
              <a:t>színpadi</a:t>
            </a:r>
            <a:r>
              <a:rPr lang="en-US" sz="2000" dirty="0"/>
              <a:t>, </a:t>
            </a:r>
            <a:r>
              <a:rPr lang="en-US" sz="2000" dirty="0" err="1"/>
              <a:t>rádiós</a:t>
            </a:r>
            <a:r>
              <a:rPr lang="en-US" sz="2000" dirty="0"/>
              <a:t>, </a:t>
            </a:r>
            <a:r>
              <a:rPr lang="en-US" sz="2000" dirty="0" err="1"/>
              <a:t>külföldi</a:t>
            </a:r>
            <a:r>
              <a:rPr lang="en-US" sz="2000" dirty="0"/>
              <a:t> </a:t>
            </a:r>
            <a:r>
              <a:rPr lang="en-US" sz="2000" dirty="0" err="1"/>
              <a:t>tervek</a:t>
            </a:r>
            <a:r>
              <a:rPr lang="en-US" sz="2000" dirty="0"/>
              <a:t>.</a:t>
            </a:r>
          </a:p>
          <a:p>
            <a:pPr indent="-182880" defTabSz="914400">
              <a:spcAft>
                <a:spcPts val="600"/>
              </a:spcAft>
              <a:buClr>
                <a:schemeClr val="accent1"/>
              </a:buClr>
            </a:pPr>
            <a:endParaRPr lang="en-US" dirty="0"/>
          </a:p>
          <a:p>
            <a:pPr indent="-182880" defTabSz="914400">
              <a:spcAft>
                <a:spcPts val="600"/>
              </a:spcAft>
              <a:buClr>
                <a:schemeClr val="accent1"/>
              </a:buClr>
            </a:pPr>
            <a:endParaRPr lang="en-US" dirty="0"/>
          </a:p>
          <a:p>
            <a:pPr indent="-182880" defTabSz="914400">
              <a:spcAft>
                <a:spcPts val="600"/>
              </a:spcAft>
              <a:buClr>
                <a:schemeClr val="accent1"/>
              </a:buClr>
            </a:pPr>
            <a:endParaRPr lang="en-US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2F0E6B63-43A7-D119-0A6D-D53B7A37C8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17391"/>
          <a:stretch>
            <a:fillRect/>
          </a:stretch>
        </p:blipFill>
        <p:spPr>
          <a:xfrm>
            <a:off x="7819054" y="1268855"/>
            <a:ext cx="3304622" cy="3639872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</p:pic>
    </p:spTree>
    <p:extLst>
      <p:ext uri="{BB962C8B-B14F-4D97-AF65-F5344CB8AC3E}">
        <p14:creationId xmlns:p14="http://schemas.microsoft.com/office/powerpoint/2010/main" val="2662163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E53F4E5A-C9EE-4859-B46B-F018F7D73A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29284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3F8D7B65-1809-AA63-0ECA-58232BD55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089" y="4874807"/>
            <a:ext cx="4294339" cy="1615461"/>
          </a:xfrm>
        </p:spPr>
        <p:txBody>
          <a:bodyPr anchor="ctr">
            <a:normAutofit fontScale="90000"/>
          </a:bodyPr>
          <a:lstStyle/>
          <a:p>
            <a:r>
              <a:rPr lang="hu-HU" sz="4800" b="1" dirty="0"/>
              <a:t>Az 1937-es nagy rendezés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B553B5B1-E65D-F5C2-852E-696A5BEB9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426" y="643467"/>
            <a:ext cx="2690904" cy="3587873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CF445B15-23F6-1C27-758E-772FA185AB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16" r="4934"/>
          <a:stretch>
            <a:fillRect/>
          </a:stretch>
        </p:blipFill>
        <p:spPr>
          <a:xfrm>
            <a:off x="5740691" y="643467"/>
            <a:ext cx="4447517" cy="3587873"/>
          </a:xfrm>
          <a:prstGeom prst="rect">
            <a:avLst/>
          </a:prstGeom>
        </p:spPr>
      </p:pic>
      <p:cxnSp>
        <p:nvCxnSpPr>
          <p:cNvPr id="8" name="Straight Connector 11">
            <a:extLst>
              <a:ext uri="{FF2B5EF4-FFF2-40B4-BE49-F238E27FC236}">
                <a16:creationId xmlns:a16="http://schemas.microsoft.com/office/drawing/2014/main" id="{041A955B-D579-48FD-A51C-51B0C0B69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53000" y="4813604"/>
            <a:ext cx="0" cy="11176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E35AF1A-B2C0-79E2-9C49-E73E29125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8641" y="4564673"/>
            <a:ext cx="5356176" cy="2187819"/>
          </a:xfrm>
        </p:spPr>
        <p:txBody>
          <a:bodyPr anchor="ctr">
            <a:normAutofit fontScale="92500" lnSpcReduction="20000"/>
          </a:bodyPr>
          <a:lstStyle/>
          <a:p>
            <a:endParaRPr lang="hu-HU" sz="1500" dirty="0"/>
          </a:p>
          <a:p>
            <a:endParaRPr lang="hu-HU" sz="1500" dirty="0"/>
          </a:p>
          <a:p>
            <a:r>
              <a:rPr lang="hu-HU" sz="1700" dirty="0"/>
              <a:t>1937-ben a Nemzeti Színházban </a:t>
            </a:r>
            <a:r>
              <a:rPr lang="hu-HU" sz="1700" b="1" dirty="0"/>
              <a:t>nagyszabású előadást hozott létre. </a:t>
            </a:r>
          </a:p>
          <a:p>
            <a:r>
              <a:rPr lang="hu-HU" sz="1700" dirty="0"/>
              <a:t>Jellemzők: tömegjelenetek, zene, koreográfia, operai hatás.</a:t>
            </a:r>
          </a:p>
          <a:p>
            <a:r>
              <a:rPr lang="hu-HU" sz="1700" dirty="0"/>
              <a:t>Ez az előadás a pályájának egyik csúcsa volt.</a:t>
            </a:r>
          </a:p>
          <a:p>
            <a:endParaRPr lang="hu-HU" sz="1700" dirty="0"/>
          </a:p>
          <a:p>
            <a:endParaRPr lang="hu-HU" sz="1500" b="1" dirty="0"/>
          </a:p>
          <a:p>
            <a:endParaRPr lang="hu-HU" sz="1500" dirty="0"/>
          </a:p>
        </p:txBody>
      </p:sp>
    </p:spTree>
    <p:extLst>
      <p:ext uri="{BB962C8B-B14F-4D97-AF65-F5344CB8AC3E}">
        <p14:creationId xmlns:p14="http://schemas.microsoft.com/office/powerpoint/2010/main" val="4288192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0">
            <a:extLst>
              <a:ext uri="{FF2B5EF4-FFF2-40B4-BE49-F238E27FC236}">
                <a16:creationId xmlns:a16="http://schemas.microsoft.com/office/drawing/2014/main" id="{800ECB84-C1FB-4283-8702-422EB096BD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215"/>
            <a:ext cx="11292840" cy="68642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77196EE2-64F5-94AD-303A-E7BB4E1A0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519" y="4551036"/>
            <a:ext cx="3863778" cy="1837962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hu-HU" b="1" dirty="0"/>
              <a:t>Modern színházi megoldások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7B6DDF8A-A5A6-E0D5-3378-D6C28C3BD7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567" r="23374" b="2"/>
          <a:stretch>
            <a:fillRect/>
          </a:stretch>
        </p:blipFill>
        <p:spPr>
          <a:xfrm>
            <a:off x="1" y="10"/>
            <a:ext cx="3648300" cy="4233658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70BCCCB2-27FD-80B2-2003-A81777CA11C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29" r="6008" b="4"/>
          <a:stretch>
            <a:fillRect/>
          </a:stretch>
        </p:blipFill>
        <p:spPr>
          <a:xfrm>
            <a:off x="3767175" y="10"/>
            <a:ext cx="3648301" cy="4227443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8A8C7E01-5606-D376-9F97-207651EC814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995" r="25283" b="2"/>
          <a:stretch>
            <a:fillRect/>
          </a:stretch>
        </p:blipFill>
        <p:spPr>
          <a:xfrm>
            <a:off x="7534349" y="-6215"/>
            <a:ext cx="3648300" cy="4233668"/>
          </a:xfrm>
          <a:prstGeom prst="rect">
            <a:avLst/>
          </a:prstGeom>
        </p:spPr>
      </p:pic>
      <p:cxnSp>
        <p:nvCxnSpPr>
          <p:cNvPr id="22" name="Straight Connector 12">
            <a:extLst>
              <a:ext uri="{FF2B5EF4-FFF2-40B4-BE49-F238E27FC236}">
                <a16:creationId xmlns:a16="http://schemas.microsoft.com/office/drawing/2014/main" id="{92BFA6EF-C8B5-4562-9718-3167CB1C9C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3153" y="4924327"/>
            <a:ext cx="0" cy="1091381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D0B237F-9A49-8065-9C2D-BF9E0FE832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1821" y="4448908"/>
            <a:ext cx="6002352" cy="2458465"/>
          </a:xfrm>
        </p:spPr>
        <p:txBody>
          <a:bodyPr anchor="ctr">
            <a:normAutofit fontScale="92500" lnSpcReduction="10000"/>
          </a:bodyPr>
          <a:lstStyle/>
          <a:p>
            <a:pPr marL="0" indent="0">
              <a:buNone/>
            </a:pPr>
            <a:r>
              <a:rPr lang="hu-HU" sz="1200" dirty="0"/>
              <a:t>A színpadon forgószínpadot alkalmaztak, amely dinamikusabbá és folyamatosabbá tette a jelenetek közötti váltásokat.</a:t>
            </a:r>
          </a:p>
          <a:p>
            <a:pPr marL="0" indent="0">
              <a:buNone/>
            </a:pPr>
            <a:r>
              <a:rPr lang="hu-HU" sz="1200" dirty="0"/>
              <a:t>A világítás és a vetítés fontos szerepet kapott az előadásban, mivel ezek segítségével erősítették a hangulatot és a különböző helyszínek megjelenítését.</a:t>
            </a:r>
          </a:p>
          <a:p>
            <a:pPr marL="0" indent="0">
              <a:buNone/>
            </a:pPr>
            <a:r>
              <a:rPr lang="hu-HU" sz="1200" dirty="0"/>
              <a:t>Az előadásban expresszionista elemek is megjelentek, amelyek a belső érzelmek és gondolatok hangsúlyosabb kifejezését szolgálták.</a:t>
            </a:r>
          </a:p>
          <a:p>
            <a:pPr marL="0" indent="0">
              <a:buNone/>
            </a:pPr>
            <a:r>
              <a:rPr lang="hu-HU" sz="1200" dirty="0"/>
              <a:t>A kiemelkedő jelenetek közé tartozott a haláltánc a temetői színben, amely különösen erőteljes és látványos hatást keltett.</a:t>
            </a:r>
          </a:p>
          <a:p>
            <a:pPr marL="0" indent="0">
              <a:buNone/>
            </a:pPr>
            <a:r>
              <a:rPr lang="hu-HU" sz="1200" dirty="0"/>
              <a:t>Az egyszerűbb, stilizált jelmezeket </a:t>
            </a:r>
            <a:r>
              <a:rPr lang="hu-HU" sz="1200" dirty="0" err="1"/>
              <a:t>Nagyajtay</a:t>
            </a:r>
            <a:r>
              <a:rPr lang="hu-HU" sz="1200" dirty="0"/>
              <a:t> Teréz tervezte, és ezeknél a hangsúly elsősorban a formán és a ritmuson volt.</a:t>
            </a:r>
          </a:p>
          <a:p>
            <a:endParaRPr lang="hu-HU" sz="700" dirty="0"/>
          </a:p>
        </p:txBody>
      </p:sp>
    </p:spTree>
    <p:extLst>
      <p:ext uri="{BB962C8B-B14F-4D97-AF65-F5344CB8AC3E}">
        <p14:creationId xmlns:p14="http://schemas.microsoft.com/office/powerpoint/2010/main" val="3668263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F19E647-F6F0-4ABE-B7B9-F27F45A45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29284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BBC178D6-5080-03C0-2C91-F35C36769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519" y="599768"/>
            <a:ext cx="3863778" cy="2566217"/>
          </a:xfrm>
        </p:spPr>
        <p:txBody>
          <a:bodyPr anchor="ctr">
            <a:normAutofit/>
          </a:bodyPr>
          <a:lstStyle/>
          <a:p>
            <a:pPr algn="r"/>
            <a:r>
              <a:rPr lang="hu-HU" sz="5400" b="1" dirty="0"/>
              <a:t>Szereplők</a:t>
            </a:r>
            <a:br>
              <a:rPr lang="hu-HU" dirty="0"/>
            </a:br>
            <a:endParaRPr lang="hu-HU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2BFA6EF-C8B5-4562-9718-3167CB1C9C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3153" y="1242796"/>
            <a:ext cx="0" cy="128016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96A0AAB-25F7-FD61-3634-BB59911E8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5037" y="599768"/>
            <a:ext cx="5559269" cy="2566217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hu-HU" sz="1400" dirty="0">
                <a:latin typeface="Bahnschrift SemiLight" panose="020B0502040204020203" pitchFamily="34" charset="0"/>
              </a:rPr>
              <a:t>Az 1937-es rendezésben a korszak meghatározó színészei vettek részt, ami nagyban hozzájárult az előadás sikeréhez és szakmai elismertségéhez:</a:t>
            </a:r>
          </a:p>
          <a:p>
            <a:pPr lvl="6">
              <a:buFont typeface="Wingdings" panose="05000000000000000000" pitchFamily="2" charset="2"/>
              <a:buChar char="v"/>
            </a:pPr>
            <a:r>
              <a:rPr lang="hu-HU" dirty="0">
                <a:latin typeface="Bahnschrift SemiLight" panose="020B0502040204020203" pitchFamily="34" charset="0"/>
              </a:rPr>
              <a:t>Ádám szerepét </a:t>
            </a:r>
            <a:r>
              <a:rPr lang="hu-HU" dirty="0" err="1">
                <a:latin typeface="Bahnschrift SemiLight" panose="020B0502040204020203" pitchFamily="34" charset="0"/>
              </a:rPr>
              <a:t>Lehotay</a:t>
            </a:r>
            <a:r>
              <a:rPr lang="hu-HU" dirty="0">
                <a:latin typeface="Bahnschrift SemiLight" panose="020B0502040204020203" pitchFamily="34" charset="0"/>
              </a:rPr>
              <a:t> Árpád alakította, aki hitelesen jelenítette meg a gondolkodó, vívódó embert; </a:t>
            </a:r>
          </a:p>
          <a:p>
            <a:pPr lvl="6">
              <a:buFont typeface="Wingdings" panose="05000000000000000000" pitchFamily="2" charset="2"/>
              <a:buChar char="v"/>
            </a:pPr>
            <a:r>
              <a:rPr lang="hu-HU" dirty="0">
                <a:latin typeface="Bahnschrift SemiLight" panose="020B0502040204020203" pitchFamily="34" charset="0"/>
              </a:rPr>
              <a:t>Évát </a:t>
            </a:r>
            <a:r>
              <a:rPr lang="hu-HU" dirty="0" err="1">
                <a:latin typeface="Bahnschrift SemiLight" panose="020B0502040204020203" pitchFamily="34" charset="0"/>
              </a:rPr>
              <a:t>Buller</a:t>
            </a:r>
            <a:r>
              <a:rPr lang="hu-HU" dirty="0">
                <a:latin typeface="Bahnschrift SemiLight" panose="020B0502040204020203" pitchFamily="34" charset="0"/>
              </a:rPr>
              <a:t> Emma formálta meg, aki érzelmekben gazdag, nőies karaktert vitt a színpadra;</a:t>
            </a:r>
          </a:p>
          <a:p>
            <a:pPr lvl="6">
              <a:buFont typeface="Wingdings" panose="05000000000000000000" pitchFamily="2" charset="2"/>
              <a:buChar char="v"/>
            </a:pPr>
            <a:r>
              <a:rPr lang="hu-HU" dirty="0">
                <a:latin typeface="Bahnschrift SemiLight" panose="020B0502040204020203" pitchFamily="34" charset="0"/>
              </a:rPr>
              <a:t> Lucifer szerepében pedig Major Tamás lépett színpadra, aki erőteljes, karizmatikus játékával emelte ki a figura intellektuális és lázadó jellegét.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A2289DB-F4F2-44AA-8ED3-0141E331B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1018" y="3541594"/>
            <a:ext cx="3047841" cy="2868525"/>
          </a:xfrm>
          <a:prstGeom prst="rect">
            <a:avLst/>
          </a:prstGeom>
          <a:solidFill>
            <a:srgbClr val="FFFFFF"/>
          </a:solidFill>
          <a:ln w="1270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1C2E176C-B4A4-ADB5-8FE8-1EF3571D9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749" y="3788152"/>
            <a:ext cx="1828378" cy="239883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4C115A1-A2B9-496D-8FC5-3B6AA2BC9C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03888" y="3541594"/>
            <a:ext cx="3047841" cy="2871939"/>
          </a:xfrm>
          <a:prstGeom prst="rect">
            <a:avLst/>
          </a:prstGeom>
          <a:solidFill>
            <a:srgbClr val="FFFFFF"/>
          </a:solidFill>
          <a:ln w="1270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0D21D690-5F14-E376-C949-BC042097A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3210" y="3795876"/>
            <a:ext cx="1829196" cy="239110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9FA7D49-FB1E-4C96-AD88-49252278D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26757" y="3541594"/>
            <a:ext cx="3047841" cy="2871939"/>
          </a:xfrm>
          <a:prstGeom prst="rect">
            <a:avLst/>
          </a:prstGeom>
          <a:solidFill>
            <a:srgbClr val="FFFFFF"/>
          </a:solidFill>
          <a:ln w="1270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2B8AFD85-C6B4-AAD1-98B9-22C09E66A6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8457" y="3808742"/>
            <a:ext cx="2199363" cy="235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245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B6D324E-2D03-4162-AF1E-D5E32234E2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2B306170-F1C2-BF67-0770-A8DF9792C3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65290" y="640080"/>
            <a:ext cx="5997678" cy="130472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400" b="1" dirty="0"/>
              <a:t>Gellért Endre </a:t>
            </a:r>
            <a:r>
              <a:rPr lang="en-US" sz="4400" b="1" dirty="0" err="1"/>
              <a:t>rendezése</a:t>
            </a:r>
            <a:endParaRPr lang="en-US" sz="4400" b="1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6F45E1CA-B98E-55DA-8BAD-D02522EDA3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605" b="1"/>
          <a:stretch>
            <a:fillRect/>
          </a:stretch>
        </p:blipFill>
        <p:spPr>
          <a:xfrm>
            <a:off x="633999" y="640081"/>
            <a:ext cx="3334001" cy="4635304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24C0A52D-E044-CC8E-E8DF-F0C676963E20}"/>
              </a:ext>
            </a:extLst>
          </p:cNvPr>
          <p:cNvSpPr txBox="1"/>
          <p:nvPr/>
        </p:nvSpPr>
        <p:spPr>
          <a:xfrm>
            <a:off x="4376205" y="2620108"/>
            <a:ext cx="6015571" cy="3894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182880" algn="just" defTabSz="914400">
              <a:spcAft>
                <a:spcPts val="600"/>
              </a:spcAft>
              <a:buClr>
                <a:schemeClr val="accent1"/>
              </a:buClr>
            </a:pPr>
            <a:r>
              <a:rPr lang="en-US" sz="2000" dirty="0">
                <a:latin typeface="Aptos Narrow" panose="020B0004020202020204" pitchFamily="34" charset="0"/>
              </a:rPr>
              <a:t>Gellért Endre a 20. </a:t>
            </a:r>
            <a:r>
              <a:rPr lang="en-US" sz="2000" dirty="0" err="1">
                <a:latin typeface="Aptos Narrow" panose="020B0004020202020204" pitchFamily="34" charset="0"/>
              </a:rPr>
              <a:t>század</a:t>
            </a:r>
            <a:r>
              <a:rPr lang="en-US" sz="2000" dirty="0">
                <a:latin typeface="Aptos Narrow" panose="020B0004020202020204" pitchFamily="34" charset="0"/>
              </a:rPr>
              <a:t> </a:t>
            </a:r>
            <a:r>
              <a:rPr lang="en-US" sz="2000" dirty="0" err="1">
                <a:latin typeface="Aptos Narrow" panose="020B0004020202020204" pitchFamily="34" charset="0"/>
              </a:rPr>
              <a:t>közepének</a:t>
            </a:r>
            <a:r>
              <a:rPr lang="en-US" sz="2000" dirty="0">
                <a:latin typeface="Aptos Narrow" panose="020B0004020202020204" pitchFamily="34" charset="0"/>
              </a:rPr>
              <a:t> </a:t>
            </a:r>
            <a:r>
              <a:rPr lang="en-US" sz="2000" dirty="0" err="1">
                <a:latin typeface="Aptos Narrow" panose="020B0004020202020204" pitchFamily="34" charset="0"/>
              </a:rPr>
              <a:t>egyik</a:t>
            </a:r>
            <a:r>
              <a:rPr lang="en-US" sz="2000" dirty="0">
                <a:latin typeface="Aptos Narrow" panose="020B0004020202020204" pitchFamily="34" charset="0"/>
              </a:rPr>
              <a:t> </a:t>
            </a:r>
            <a:r>
              <a:rPr lang="en-US" sz="2000" dirty="0" err="1">
                <a:latin typeface="Aptos Narrow" panose="020B0004020202020204" pitchFamily="34" charset="0"/>
              </a:rPr>
              <a:t>meghatározó</a:t>
            </a:r>
            <a:r>
              <a:rPr lang="en-US" sz="2000" dirty="0">
                <a:latin typeface="Aptos Narrow" panose="020B0004020202020204" pitchFamily="34" charset="0"/>
              </a:rPr>
              <a:t> </a:t>
            </a:r>
            <a:r>
              <a:rPr lang="en-US" sz="2000" dirty="0" err="1">
                <a:latin typeface="Aptos Narrow" panose="020B0004020202020204" pitchFamily="34" charset="0"/>
              </a:rPr>
              <a:t>magyar</a:t>
            </a:r>
            <a:r>
              <a:rPr lang="en-US" sz="2000" dirty="0">
                <a:latin typeface="Aptos Narrow" panose="020B0004020202020204" pitchFamily="34" charset="0"/>
              </a:rPr>
              <a:t> </a:t>
            </a:r>
            <a:r>
              <a:rPr lang="en-US" sz="2000" dirty="0" err="1">
                <a:latin typeface="Aptos Narrow" panose="020B0004020202020204" pitchFamily="34" charset="0"/>
              </a:rPr>
              <a:t>rendezője</a:t>
            </a:r>
            <a:r>
              <a:rPr lang="en-US" sz="2000" dirty="0">
                <a:latin typeface="Aptos Narrow" panose="020B0004020202020204" pitchFamily="34" charset="0"/>
              </a:rPr>
              <a:t> volt. </a:t>
            </a:r>
          </a:p>
          <a:p>
            <a:pPr indent="-182880" algn="just" defTabSz="914400">
              <a:spcAft>
                <a:spcPts val="600"/>
              </a:spcAft>
              <a:buClr>
                <a:schemeClr val="accent1"/>
              </a:buClr>
            </a:pPr>
            <a:r>
              <a:rPr lang="en-US" sz="2000" dirty="0">
                <a:latin typeface="Aptos Narrow" panose="020B0004020202020204" pitchFamily="34" charset="0"/>
              </a:rPr>
              <a:t>A </a:t>
            </a:r>
            <a:r>
              <a:rPr lang="en-US" sz="2000" dirty="0" err="1">
                <a:latin typeface="Aptos Narrow" panose="020B0004020202020204" pitchFamily="34" charset="0"/>
              </a:rPr>
              <a:t>Nemzeti</a:t>
            </a:r>
            <a:r>
              <a:rPr lang="en-US" sz="2000" dirty="0">
                <a:latin typeface="Aptos Narrow" panose="020B0004020202020204" pitchFamily="34" charset="0"/>
              </a:rPr>
              <a:t> </a:t>
            </a:r>
            <a:r>
              <a:rPr lang="en-US" sz="2000" dirty="0" err="1">
                <a:latin typeface="Aptos Narrow" panose="020B0004020202020204" pitchFamily="34" charset="0"/>
              </a:rPr>
              <a:t>Színház</a:t>
            </a:r>
            <a:r>
              <a:rPr lang="en-US" sz="2000" dirty="0">
                <a:latin typeface="Aptos Narrow" panose="020B0004020202020204" pitchFamily="34" charset="0"/>
              </a:rPr>
              <a:t> </a:t>
            </a:r>
            <a:r>
              <a:rPr lang="en-US" sz="2000" dirty="0" err="1">
                <a:latin typeface="Aptos Narrow" panose="020B0004020202020204" pitchFamily="34" charset="0"/>
              </a:rPr>
              <a:t>fontos</a:t>
            </a:r>
            <a:r>
              <a:rPr lang="en-US" sz="2000" dirty="0">
                <a:latin typeface="Aptos Narrow" panose="020B0004020202020204" pitchFamily="34" charset="0"/>
              </a:rPr>
              <a:t> </a:t>
            </a:r>
            <a:r>
              <a:rPr lang="en-US" sz="2000" dirty="0" err="1">
                <a:latin typeface="Aptos Narrow" panose="020B0004020202020204" pitchFamily="34" charset="0"/>
              </a:rPr>
              <a:t>alakja</a:t>
            </a:r>
            <a:r>
              <a:rPr lang="en-US" sz="2000" dirty="0">
                <a:latin typeface="Aptos Narrow" panose="020B0004020202020204" pitchFamily="34" charset="0"/>
              </a:rPr>
              <a:t> volt, a </a:t>
            </a:r>
            <a:r>
              <a:rPr lang="en-US" sz="2000" dirty="0" err="1">
                <a:latin typeface="Aptos Narrow" panose="020B0004020202020204" pitchFamily="34" charset="0"/>
              </a:rPr>
              <a:t>szocialista</a:t>
            </a:r>
            <a:r>
              <a:rPr lang="en-US" sz="2000" dirty="0">
                <a:latin typeface="Aptos Narrow" panose="020B0004020202020204" pitchFamily="34" charset="0"/>
              </a:rPr>
              <a:t> </a:t>
            </a:r>
            <a:r>
              <a:rPr lang="en-US" sz="2000" dirty="0" err="1">
                <a:latin typeface="Aptos Narrow" panose="020B0004020202020204" pitchFamily="34" charset="0"/>
              </a:rPr>
              <a:t>korszakban</a:t>
            </a:r>
            <a:r>
              <a:rPr lang="en-US" sz="2000" dirty="0">
                <a:latin typeface="Aptos Narrow" panose="020B0004020202020204" pitchFamily="34" charset="0"/>
              </a:rPr>
              <a:t> </a:t>
            </a:r>
            <a:r>
              <a:rPr lang="en-US" sz="2000" dirty="0" err="1">
                <a:latin typeface="Aptos Narrow" panose="020B0004020202020204" pitchFamily="34" charset="0"/>
              </a:rPr>
              <a:t>alkotott</a:t>
            </a:r>
            <a:r>
              <a:rPr lang="en-US" sz="2000" dirty="0">
                <a:latin typeface="Aptos Narrow" panose="020B0004020202020204" pitchFamily="34" charset="0"/>
              </a:rPr>
              <a:t>.</a:t>
            </a:r>
            <a:endParaRPr lang="hu-HU" sz="2000" dirty="0">
              <a:latin typeface="Aptos Narrow" panose="020B0004020202020204" pitchFamily="34" charset="0"/>
            </a:endParaRPr>
          </a:p>
          <a:p>
            <a:pPr indent="-182880" algn="just" defTabSz="914400">
              <a:spcAft>
                <a:spcPts val="600"/>
              </a:spcAft>
              <a:buClr>
                <a:schemeClr val="accent1"/>
              </a:buClr>
            </a:pPr>
            <a:r>
              <a:rPr lang="en-US" sz="2000" dirty="0" err="1">
                <a:latin typeface="Aptos Narrow" panose="020B0004020202020204" pitchFamily="34" charset="0"/>
              </a:rPr>
              <a:t>Célja</a:t>
            </a:r>
            <a:r>
              <a:rPr lang="en-US" sz="2000" dirty="0">
                <a:latin typeface="Aptos Narrow" panose="020B0004020202020204" pitchFamily="34" charset="0"/>
              </a:rPr>
              <a:t> a </a:t>
            </a:r>
            <a:r>
              <a:rPr lang="en-US" sz="2000" dirty="0" err="1">
                <a:latin typeface="Aptos Narrow" panose="020B0004020202020204" pitchFamily="34" charset="0"/>
              </a:rPr>
              <a:t>művek</a:t>
            </a:r>
            <a:r>
              <a:rPr lang="en-US" sz="2000" dirty="0">
                <a:latin typeface="Aptos Narrow" panose="020B0004020202020204" pitchFamily="34" charset="0"/>
              </a:rPr>
              <a:t> </a:t>
            </a:r>
            <a:r>
              <a:rPr lang="en-US" sz="2000" b="1" dirty="0" err="1">
                <a:latin typeface="Aptos Narrow" panose="020B0004020202020204" pitchFamily="34" charset="0"/>
              </a:rPr>
              <a:t>társadalmi</a:t>
            </a:r>
            <a:r>
              <a:rPr lang="en-US" sz="2000" b="1" dirty="0">
                <a:latin typeface="Aptos Narrow" panose="020B0004020202020204" pitchFamily="34" charset="0"/>
              </a:rPr>
              <a:t> </a:t>
            </a:r>
            <a:r>
              <a:rPr lang="en-US" sz="2000" b="1" dirty="0" err="1">
                <a:latin typeface="Aptos Narrow" panose="020B0004020202020204" pitchFamily="34" charset="0"/>
              </a:rPr>
              <a:t>mondanivalójának</a:t>
            </a:r>
            <a:r>
              <a:rPr lang="en-US" sz="2000" b="1" dirty="0">
                <a:latin typeface="Aptos Narrow" panose="020B0004020202020204" pitchFamily="34" charset="0"/>
              </a:rPr>
              <a:t> </a:t>
            </a:r>
            <a:r>
              <a:rPr lang="en-US" sz="2000" b="1" dirty="0" err="1">
                <a:latin typeface="Aptos Narrow" panose="020B0004020202020204" pitchFamily="34" charset="0"/>
              </a:rPr>
              <a:t>kiemelése</a:t>
            </a:r>
            <a:r>
              <a:rPr lang="en-US" sz="2000" b="1" dirty="0">
                <a:latin typeface="Aptos Narrow" panose="020B0004020202020204" pitchFamily="34" charset="0"/>
              </a:rPr>
              <a:t>.</a:t>
            </a:r>
          </a:p>
          <a:p>
            <a:pPr indent="-182880" algn="just" defTabSz="914400">
              <a:spcAft>
                <a:spcPts val="600"/>
              </a:spcAft>
              <a:buClr>
                <a:schemeClr val="accent1"/>
              </a:buClr>
            </a:pPr>
            <a:br>
              <a:rPr lang="en-US" sz="2000" dirty="0">
                <a:latin typeface="Aptos Narrow" panose="020B0004020202020204" pitchFamily="34" charset="0"/>
              </a:rPr>
            </a:br>
            <a:endParaRPr lang="en-US" sz="2000" dirty="0">
              <a:latin typeface="Aptos Narrow" panose="020B0004020202020204" pitchFamily="34" charset="0"/>
            </a:endParaRPr>
          </a:p>
          <a:p>
            <a:pPr indent="-182880" defTabSz="914400">
              <a:spcAft>
                <a:spcPts val="600"/>
              </a:spcAft>
              <a:buClr>
                <a:schemeClr val="accent1"/>
              </a:buCl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91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Nézet">
  <a:themeElements>
    <a:clrScheme name="Nézet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Nézet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Nézet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Nézet</Template>
  <TotalTime>386</TotalTime>
  <Words>636</Words>
  <Application>Microsoft Office PowerPoint</Application>
  <PresentationFormat>Szélesvásznú</PresentationFormat>
  <Paragraphs>75</Paragraphs>
  <Slides>12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8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12</vt:i4>
      </vt:variant>
    </vt:vector>
  </HeadingPairs>
  <TitlesOfParts>
    <vt:vector size="21" baseType="lpstr">
      <vt:lpstr>Aptos</vt:lpstr>
      <vt:lpstr>Aptos Narrow</vt:lpstr>
      <vt:lpstr>Arial</vt:lpstr>
      <vt:lpstr>Bahnschrift SemiCondensed</vt:lpstr>
      <vt:lpstr>Bahnschrift SemiLight</vt:lpstr>
      <vt:lpstr>Century Schoolbook</vt:lpstr>
      <vt:lpstr>Wingdings</vt:lpstr>
      <vt:lpstr>Wingdings 2</vt:lpstr>
      <vt:lpstr>Nézet</vt:lpstr>
      <vt:lpstr>Az ember tragédiája a Nemzeti Színházban – rendezések bemutatása</vt:lpstr>
      <vt:lpstr>Paulay Ede rendezése</vt:lpstr>
      <vt:lpstr>A rendezés sajátosságai</vt:lpstr>
      <vt:lpstr>Szereplők és fogadtatás</vt:lpstr>
      <vt:lpstr>Németh Antal rendezése</vt:lpstr>
      <vt:lpstr>Az 1937-es nagy rendezés</vt:lpstr>
      <vt:lpstr>Modern színházi megoldások</vt:lpstr>
      <vt:lpstr>Szereplők </vt:lpstr>
      <vt:lpstr>Gellért Endre rendezése</vt:lpstr>
      <vt:lpstr>Színpad és látvány</vt:lpstr>
      <vt:lpstr>Szereplők és játékstílus</vt:lpstr>
      <vt:lpstr>Összegzés és összehasonlítás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Réka Ország (agymk.edu.hu)</dc:creator>
  <cp:lastModifiedBy>Réka Ország (agymk.edu.hu)</cp:lastModifiedBy>
  <cp:revision>1</cp:revision>
  <dcterms:created xsi:type="dcterms:W3CDTF">2026-03-23T08:31:06Z</dcterms:created>
  <dcterms:modified xsi:type="dcterms:W3CDTF">2026-03-24T09:37:55Z</dcterms:modified>
</cp:coreProperties>
</file>