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4F3B4-F209-4CC2-BF6C-5575ACE8B83B}" v="19" dt="2026-04-08T16:37:09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810E2-6E2B-4171-BF81-C09B0EEC989B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hu-HU"/>
        </a:p>
      </dgm:t>
    </dgm:pt>
    <dgm:pt modelId="{CC366BD6-4872-4BAC-ADA4-C64F3FA67404}">
      <dgm:prSet/>
      <dgm:spPr/>
      <dgm:t>
        <a:bodyPr/>
        <a:lstStyle/>
        <a:p>
          <a:pPr algn="just"/>
          <a:r>
            <a:rPr lang="hu-HU" dirty="0">
              <a:latin typeface="Avenir Next LT Pro Light" panose="020B0304020202020204" pitchFamily="34" charset="-18"/>
            </a:rPr>
            <a:t>Jászai Mari 1850-ben született, és 1926-ban hunyt el. </a:t>
          </a:r>
        </a:p>
        <a:p>
          <a:pPr algn="ctr"/>
          <a:r>
            <a:rPr lang="hu-HU" b="1" i="1" dirty="0">
              <a:latin typeface="Avenir Next LT Pro Light" panose="020B0304020202020204" pitchFamily="34" charset="-18"/>
            </a:rPr>
            <a:t>A XIX. század végének egyik legnagyobb színésznője volt.</a:t>
          </a:r>
        </a:p>
      </dgm:t>
    </dgm:pt>
    <dgm:pt modelId="{840153FA-87DB-45D6-9DE1-DDC5CD383690}" type="parTrans" cxnId="{FC134D18-AD09-4C83-AF37-C1E74DE5BBF1}">
      <dgm:prSet/>
      <dgm:spPr/>
      <dgm:t>
        <a:bodyPr/>
        <a:lstStyle/>
        <a:p>
          <a:endParaRPr lang="hu-HU"/>
        </a:p>
      </dgm:t>
    </dgm:pt>
    <dgm:pt modelId="{4C1BE0D5-007F-4E42-81C9-B5A801931B02}" type="sibTrans" cxnId="{FC134D18-AD09-4C83-AF37-C1E74DE5BBF1}">
      <dgm:prSet/>
      <dgm:spPr/>
      <dgm:t>
        <a:bodyPr/>
        <a:lstStyle/>
        <a:p>
          <a:endParaRPr lang="hu-HU"/>
        </a:p>
      </dgm:t>
    </dgm:pt>
    <dgm:pt modelId="{76928293-9FD3-4235-B7CB-FCB42382775B}">
      <dgm:prSet/>
      <dgm:spPr/>
      <dgm:t>
        <a:bodyPr/>
        <a:lstStyle/>
        <a:p>
          <a:pPr algn="just"/>
          <a:r>
            <a:rPr lang="hu-HU" dirty="0">
              <a:latin typeface="Avenir Next LT Pro Light" panose="020B0304020202020204" pitchFamily="34" charset="-18"/>
            </a:rPr>
            <a:t>Pályafutása során sok tragikus női szerepet játszott el. Legismertebb szerepei: </a:t>
          </a:r>
          <a:r>
            <a:rPr lang="hu-HU" b="1" i="1" dirty="0">
              <a:latin typeface="Avenir Next LT Pro Light" panose="020B0304020202020204" pitchFamily="34" charset="-18"/>
            </a:rPr>
            <a:t>Antigoné</a:t>
          </a:r>
          <a:r>
            <a:rPr lang="hu-HU" dirty="0">
              <a:latin typeface="Avenir Next LT Pro Light" panose="020B0304020202020204" pitchFamily="34" charset="-18"/>
            </a:rPr>
            <a:t> (Szophoklész), </a:t>
          </a:r>
          <a:r>
            <a:rPr lang="hu-HU" b="1" i="1" dirty="0">
              <a:latin typeface="Avenir Next LT Pro Light" panose="020B0304020202020204" pitchFamily="34" charset="-18"/>
            </a:rPr>
            <a:t>Lady Macbeth </a:t>
          </a:r>
          <a:r>
            <a:rPr lang="hu-HU" dirty="0">
              <a:latin typeface="Avenir Next LT Pro Light" panose="020B0304020202020204" pitchFamily="34" charset="-18"/>
            </a:rPr>
            <a:t>(Shakespeare: Macbeth).</a:t>
          </a:r>
        </a:p>
      </dgm:t>
    </dgm:pt>
    <dgm:pt modelId="{9FED0F2D-14EB-46DB-8EAE-34342866DCC3}" type="parTrans" cxnId="{6D1E3AA0-857A-4FB1-8EBF-C1B0F480B13C}">
      <dgm:prSet/>
      <dgm:spPr/>
      <dgm:t>
        <a:bodyPr/>
        <a:lstStyle/>
        <a:p>
          <a:endParaRPr lang="hu-HU"/>
        </a:p>
      </dgm:t>
    </dgm:pt>
    <dgm:pt modelId="{ACD5D1F7-DCFD-4B9C-B9BC-F05CA35528D0}" type="sibTrans" cxnId="{6D1E3AA0-857A-4FB1-8EBF-C1B0F480B13C}">
      <dgm:prSet/>
      <dgm:spPr/>
      <dgm:t>
        <a:bodyPr/>
        <a:lstStyle/>
        <a:p>
          <a:endParaRPr lang="hu-HU"/>
        </a:p>
      </dgm:t>
    </dgm:pt>
    <dgm:pt modelId="{6989A05C-D794-42E8-ABF9-354CE8225038}" type="pres">
      <dgm:prSet presAssocID="{E25810E2-6E2B-4171-BF81-C09B0EEC989B}" presName="vert0" presStyleCnt="0">
        <dgm:presLayoutVars>
          <dgm:dir/>
          <dgm:animOne val="branch"/>
          <dgm:animLvl val="lvl"/>
        </dgm:presLayoutVars>
      </dgm:prSet>
      <dgm:spPr/>
    </dgm:pt>
    <dgm:pt modelId="{33F9990C-8623-428F-B858-B13AFF1D36CD}" type="pres">
      <dgm:prSet presAssocID="{CC366BD6-4872-4BAC-ADA4-C64F3FA67404}" presName="thickLine" presStyleLbl="alignNode1" presStyleIdx="0" presStyleCnt="2"/>
      <dgm:spPr/>
    </dgm:pt>
    <dgm:pt modelId="{1A4E71CF-28E1-4C88-9CEA-1C6E9CDD6F77}" type="pres">
      <dgm:prSet presAssocID="{CC366BD6-4872-4BAC-ADA4-C64F3FA67404}" presName="horz1" presStyleCnt="0"/>
      <dgm:spPr/>
    </dgm:pt>
    <dgm:pt modelId="{71455855-BCD6-44CE-99BC-C3A4A4D43A41}" type="pres">
      <dgm:prSet presAssocID="{CC366BD6-4872-4BAC-ADA4-C64F3FA67404}" presName="tx1" presStyleLbl="revTx" presStyleIdx="0" presStyleCnt="2"/>
      <dgm:spPr/>
    </dgm:pt>
    <dgm:pt modelId="{67B73883-0A0B-4636-8CCE-27F6BC62E67A}" type="pres">
      <dgm:prSet presAssocID="{CC366BD6-4872-4BAC-ADA4-C64F3FA67404}" presName="vert1" presStyleCnt="0"/>
      <dgm:spPr/>
    </dgm:pt>
    <dgm:pt modelId="{A00BD6AC-598D-4ACF-8CE4-53DE17CF5725}" type="pres">
      <dgm:prSet presAssocID="{76928293-9FD3-4235-B7CB-FCB42382775B}" presName="thickLine" presStyleLbl="alignNode1" presStyleIdx="1" presStyleCnt="2" custLinFactY="12281" custLinFactNeighborX="51613" custLinFactNeighborY="100000"/>
      <dgm:spPr/>
    </dgm:pt>
    <dgm:pt modelId="{8CBCF641-7DF2-441E-83E5-9FAB784D9005}" type="pres">
      <dgm:prSet presAssocID="{76928293-9FD3-4235-B7CB-FCB42382775B}" presName="horz1" presStyleCnt="0"/>
      <dgm:spPr/>
    </dgm:pt>
    <dgm:pt modelId="{C505C039-977D-4F40-BDD4-461CD6BA7FD6}" type="pres">
      <dgm:prSet presAssocID="{76928293-9FD3-4235-B7CB-FCB42382775B}" presName="tx1" presStyleLbl="revTx" presStyleIdx="1" presStyleCnt="2"/>
      <dgm:spPr/>
    </dgm:pt>
    <dgm:pt modelId="{7C01E4E5-6ABA-4664-A06D-0ED5266E8CF8}" type="pres">
      <dgm:prSet presAssocID="{76928293-9FD3-4235-B7CB-FCB42382775B}" presName="vert1" presStyleCnt="0"/>
      <dgm:spPr/>
    </dgm:pt>
  </dgm:ptLst>
  <dgm:cxnLst>
    <dgm:cxn modelId="{F87FF514-98F1-4181-9FF5-C4E5EB30C65B}" type="presOf" srcId="{76928293-9FD3-4235-B7CB-FCB42382775B}" destId="{C505C039-977D-4F40-BDD4-461CD6BA7FD6}" srcOrd="0" destOrd="0" presId="urn:microsoft.com/office/officeart/2008/layout/LinedList"/>
    <dgm:cxn modelId="{FC134D18-AD09-4C83-AF37-C1E74DE5BBF1}" srcId="{E25810E2-6E2B-4171-BF81-C09B0EEC989B}" destId="{CC366BD6-4872-4BAC-ADA4-C64F3FA67404}" srcOrd="0" destOrd="0" parTransId="{840153FA-87DB-45D6-9DE1-DDC5CD383690}" sibTransId="{4C1BE0D5-007F-4E42-81C9-B5A801931B02}"/>
    <dgm:cxn modelId="{6D1E3AA0-857A-4FB1-8EBF-C1B0F480B13C}" srcId="{E25810E2-6E2B-4171-BF81-C09B0EEC989B}" destId="{76928293-9FD3-4235-B7CB-FCB42382775B}" srcOrd="1" destOrd="0" parTransId="{9FED0F2D-14EB-46DB-8EAE-34342866DCC3}" sibTransId="{ACD5D1F7-DCFD-4B9C-B9BC-F05CA35528D0}"/>
    <dgm:cxn modelId="{5FC082C5-BC88-4B21-846A-B59868A93E3F}" type="presOf" srcId="{CC366BD6-4872-4BAC-ADA4-C64F3FA67404}" destId="{71455855-BCD6-44CE-99BC-C3A4A4D43A41}" srcOrd="0" destOrd="0" presId="urn:microsoft.com/office/officeart/2008/layout/LinedList"/>
    <dgm:cxn modelId="{A5612FDC-9C73-4CD9-82D1-07187BAC58C0}" type="presOf" srcId="{E25810E2-6E2B-4171-BF81-C09B0EEC989B}" destId="{6989A05C-D794-42E8-ABF9-354CE8225038}" srcOrd="0" destOrd="0" presId="urn:microsoft.com/office/officeart/2008/layout/LinedList"/>
    <dgm:cxn modelId="{C111DE06-7DBC-4857-A3B5-2035EC69542A}" type="presParOf" srcId="{6989A05C-D794-42E8-ABF9-354CE8225038}" destId="{33F9990C-8623-428F-B858-B13AFF1D36CD}" srcOrd="0" destOrd="0" presId="urn:microsoft.com/office/officeart/2008/layout/LinedList"/>
    <dgm:cxn modelId="{EB0952E2-E0DE-4EE1-943E-86DD7B675A54}" type="presParOf" srcId="{6989A05C-D794-42E8-ABF9-354CE8225038}" destId="{1A4E71CF-28E1-4C88-9CEA-1C6E9CDD6F77}" srcOrd="1" destOrd="0" presId="urn:microsoft.com/office/officeart/2008/layout/LinedList"/>
    <dgm:cxn modelId="{84E88A48-9068-4594-B6E0-6BE8C92AFFEE}" type="presParOf" srcId="{1A4E71CF-28E1-4C88-9CEA-1C6E9CDD6F77}" destId="{71455855-BCD6-44CE-99BC-C3A4A4D43A41}" srcOrd="0" destOrd="0" presId="urn:microsoft.com/office/officeart/2008/layout/LinedList"/>
    <dgm:cxn modelId="{0BB0A790-6FAD-499F-AB11-63624244FB90}" type="presParOf" srcId="{1A4E71CF-28E1-4C88-9CEA-1C6E9CDD6F77}" destId="{67B73883-0A0B-4636-8CCE-27F6BC62E67A}" srcOrd="1" destOrd="0" presId="urn:microsoft.com/office/officeart/2008/layout/LinedList"/>
    <dgm:cxn modelId="{E7484A98-E507-4AC2-83C3-F21FA676E930}" type="presParOf" srcId="{6989A05C-D794-42E8-ABF9-354CE8225038}" destId="{A00BD6AC-598D-4ACF-8CE4-53DE17CF5725}" srcOrd="2" destOrd="0" presId="urn:microsoft.com/office/officeart/2008/layout/LinedList"/>
    <dgm:cxn modelId="{99DA6D68-3FF9-4119-812B-F2696DA69045}" type="presParOf" srcId="{6989A05C-D794-42E8-ABF9-354CE8225038}" destId="{8CBCF641-7DF2-441E-83E5-9FAB784D9005}" srcOrd="3" destOrd="0" presId="urn:microsoft.com/office/officeart/2008/layout/LinedList"/>
    <dgm:cxn modelId="{9F63368E-FF34-4F78-A89C-3652BCE53F1B}" type="presParOf" srcId="{8CBCF641-7DF2-441E-83E5-9FAB784D9005}" destId="{C505C039-977D-4F40-BDD4-461CD6BA7FD6}" srcOrd="0" destOrd="0" presId="urn:microsoft.com/office/officeart/2008/layout/LinedList"/>
    <dgm:cxn modelId="{C40F3D8C-919A-4281-8DD6-7C44499936A2}" type="presParOf" srcId="{8CBCF641-7DF2-441E-83E5-9FAB784D9005}" destId="{7C01E4E5-6ABA-4664-A06D-0ED5266E8C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9990C-8623-428F-B858-B13AFF1D36CD}">
      <dsp:nvSpPr>
        <dsp:cNvPr id="0" name=""/>
        <dsp:cNvSpPr/>
      </dsp:nvSpPr>
      <dsp:spPr>
        <a:xfrm>
          <a:off x="0" y="0"/>
          <a:ext cx="38100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455855-BCD6-44CE-99BC-C3A4A4D43A41}">
      <dsp:nvSpPr>
        <dsp:cNvPr id="0" name=""/>
        <dsp:cNvSpPr/>
      </dsp:nvSpPr>
      <dsp:spPr>
        <a:xfrm>
          <a:off x="0" y="0"/>
          <a:ext cx="3810000" cy="2050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latin typeface="Avenir Next LT Pro Light" panose="020B0304020202020204" pitchFamily="34" charset="-18"/>
            </a:rPr>
            <a:t>Jászai Mari 1850-ben született, és 1926-ban hunyt el.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b="1" i="1" kern="1200" dirty="0">
              <a:latin typeface="Avenir Next LT Pro Light" panose="020B0304020202020204" pitchFamily="34" charset="-18"/>
            </a:rPr>
            <a:t>A XIX. század végének egyik legnagyobb színésznője volt.</a:t>
          </a:r>
        </a:p>
      </dsp:txBody>
      <dsp:txXfrm>
        <a:off x="0" y="0"/>
        <a:ext cx="3810000" cy="2050521"/>
      </dsp:txXfrm>
    </dsp:sp>
    <dsp:sp modelId="{A00BD6AC-598D-4ACF-8CE4-53DE17CF5725}">
      <dsp:nvSpPr>
        <dsp:cNvPr id="0" name=""/>
        <dsp:cNvSpPr/>
      </dsp:nvSpPr>
      <dsp:spPr>
        <a:xfrm>
          <a:off x="0" y="4101042"/>
          <a:ext cx="38100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05C039-977D-4F40-BDD4-461CD6BA7FD6}">
      <dsp:nvSpPr>
        <dsp:cNvPr id="0" name=""/>
        <dsp:cNvSpPr/>
      </dsp:nvSpPr>
      <dsp:spPr>
        <a:xfrm>
          <a:off x="0" y="2050521"/>
          <a:ext cx="3810000" cy="2050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latin typeface="Avenir Next LT Pro Light" panose="020B0304020202020204" pitchFamily="34" charset="-18"/>
            </a:rPr>
            <a:t>Pályafutása során sok tragikus női szerepet játszott el. Legismertebb szerepei: </a:t>
          </a:r>
          <a:r>
            <a:rPr lang="hu-HU" sz="2200" b="1" i="1" kern="1200" dirty="0">
              <a:latin typeface="Avenir Next LT Pro Light" panose="020B0304020202020204" pitchFamily="34" charset="-18"/>
            </a:rPr>
            <a:t>Antigoné</a:t>
          </a:r>
          <a:r>
            <a:rPr lang="hu-HU" sz="2200" kern="1200" dirty="0">
              <a:latin typeface="Avenir Next LT Pro Light" panose="020B0304020202020204" pitchFamily="34" charset="-18"/>
            </a:rPr>
            <a:t> (Szophoklész), </a:t>
          </a:r>
          <a:r>
            <a:rPr lang="hu-HU" sz="2200" b="1" i="1" kern="1200" dirty="0">
              <a:latin typeface="Avenir Next LT Pro Light" panose="020B0304020202020204" pitchFamily="34" charset="-18"/>
            </a:rPr>
            <a:t>Lady Macbeth </a:t>
          </a:r>
          <a:r>
            <a:rPr lang="hu-HU" sz="2200" kern="1200" dirty="0">
              <a:latin typeface="Avenir Next LT Pro Light" panose="020B0304020202020204" pitchFamily="34" charset="-18"/>
            </a:rPr>
            <a:t>(Shakespeare: Macbeth).</a:t>
          </a:r>
        </a:p>
      </dsp:txBody>
      <dsp:txXfrm>
        <a:off x="0" y="2050521"/>
        <a:ext cx="3810000" cy="2050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A12AF-8B65-4537-BE82-248A2E25F64F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E42EA-FB0E-4A95-99AF-650CAEFE7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03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E42EA-FB0E-4A95-99AF-650CAEFE75C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019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2BB250-0DAF-AD4C-A793-45B9C952B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8C227ED-40D8-5F2C-B642-B885E5FC1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8B40A4-CE14-C1D8-5C8B-E4E689F6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74E258A-A0BB-7F06-5B58-699FAEE3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AA673FC-FFF9-5DE6-F92C-6CE250A5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138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F71428-0148-6212-727A-1728B197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8BDA31E-760A-51B1-49B2-B29D7DAD8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E05568-4452-8E29-ABB6-B0E2A3B3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50721D-573A-D814-EFAF-45D8E005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FF624F-339C-B11E-EB31-A1F09E5C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633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CEA79CD-2562-C36A-869F-952E327D5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5B43229-D506-6835-FA76-863035664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0D303B2-C750-21F6-1B26-319497D0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514516-BF4C-BC2C-3B5F-84220D70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FCFF9E-B899-185D-5B58-AF6D3E98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275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A50114-7760-4CC1-938A-814729AD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633787-A57C-CC72-822C-9153731D4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D89E65-E0B6-058D-9C6F-FD4DB2F3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81304F-2C75-7B1C-AB0C-87975D76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BEEFCE-62B9-F636-97D7-3F672678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753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E65EDC-66E7-CE5C-1B6E-DCB2EC013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A04136-6940-6578-E685-36ECD58FA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35E1F0-30DE-E860-8E87-BCB8B0AB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D85C2B-954F-E82D-36BA-7F0B1F97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1B80AA-6D64-B1AD-A8E7-2101379A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379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992716-E710-1862-C409-7BEC2A12D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0987F8-F709-535A-DE94-66A602E0E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ACDCA95-3744-45A4-F235-154E67663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F5ACBA0-DBA0-B3E4-E1F6-E70FFAA6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D0291D8-50BB-2E92-10D7-5531564B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3D71D97-D5BE-813A-581C-9AAF3BE6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9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19DCAD-12BC-FBA0-B58A-642DA90F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15CF46B-97DA-33F4-9EE4-116DF851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5F2E91E-9492-39B3-9184-3AB06B934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0FC35BC-3F1F-EA21-F7E3-1A01290F3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7C02126-8F69-F530-F63D-482BDDBAE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DC5DEB2-8E94-8F2B-D1A4-5B33933E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395ADEC-28C6-F1D4-6622-A45D8A26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EFD33F4-F5F8-2708-E471-6C0D225C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930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63D089-04BE-A626-EC86-A246ADF1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E6923C1-3B5D-A8F2-75C4-BA1729BD8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D8AA00F-F32C-925C-2443-BC98BD75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50B2F61-A492-2DB9-ED5E-16E03575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478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8760616-FC28-74C5-B419-97F43E9C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8F55B6E-D153-C40B-44DC-CAD79E7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ED67B4-3297-FD09-7BEB-14468E7A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334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5CEDB7-B98D-ED02-C25C-A097127F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8125F0-2293-5B0A-55CF-DE52668F6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047EFC-FAF6-F09B-BF7B-515BA1713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62AECAC-1F61-AA5D-CBDE-76AD10CF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AA33E18-63A7-92C0-BD7E-460DA95B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6707D8-6AE1-C914-7D0F-E03BA4E1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96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1A0D26-0476-DA95-D0B2-F8E4B2FC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2047EE5-1813-A43C-EF9B-A60A5240E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28F2E3A-E32E-10A7-BF39-6FD487375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C7B8BC0-3607-31D1-889D-25D6B68D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C6F34C7-4978-3204-2A71-3B174FE9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707AA06-5057-8886-DFD0-F3F80511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8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225">
              <a:schemeClr val="bg1">
                <a:lumMod val="75000"/>
              </a:schemeClr>
            </a:gs>
            <a:gs pos="3000">
              <a:schemeClr val="bg1">
                <a:lumMod val="50000"/>
              </a:schemeClr>
            </a:gs>
            <a:gs pos="44000">
              <a:schemeClr val="bg1">
                <a:lumMod val="7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2950F1A-DD47-3406-7F58-17A1826C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4D61748-DDB9-9E66-B0EA-C747D086C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E7D498-710E-AA5B-D2C6-3FEBC5FC3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4782C7-AFE2-4870-80F5-4621D417D69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AFA256-B31B-BA16-110F-B8730D0F2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960E43A-7AE6-5536-C24C-4326FA23C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D57E8-EE64-4BDB-863C-E6C60BDE3A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002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479F259-178C-BD23-B05D-422DCEE7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98" t="6764" b="2327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07518C-ABF9-9D3C-1576-C01E42D01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 i="1" dirty="0">
                <a:latin typeface="Amasis MT Pro Light" panose="02040304050005020304" pitchFamily="18" charset="-18"/>
              </a:rPr>
              <a:t>Az ember tragédiája szerepei a színpadon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1333E93-7A99-E9FD-515A-81324D2B5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Tragédia Társulat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0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B5E3E6D-2B14-F0EF-75B8-2BDCD73D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904"/>
            <a:ext cx="5323715" cy="656119"/>
          </a:xfrm>
        </p:spPr>
        <p:txBody>
          <a:bodyPr anchor="b">
            <a:normAutofit fontScale="90000"/>
          </a:bodyPr>
          <a:lstStyle/>
          <a:p>
            <a:r>
              <a:rPr lang="hu-HU" b="1" u="sng" dirty="0">
                <a:latin typeface="Amasis MT Pro" panose="02040504050005020304" pitchFamily="18" charset="-18"/>
              </a:rPr>
              <a:t>Zárás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A79230-4D24-6CFE-B039-0E01C21C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26" y="1432630"/>
            <a:ext cx="5315189" cy="4548182"/>
          </a:xfrm>
        </p:spPr>
        <p:txBody>
          <a:bodyPr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hu-HU" sz="2000" b="1" i="1" dirty="0">
                <a:latin typeface="Amasis MT Pro" panose="02040504050005020304" pitchFamily="18" charset="-18"/>
              </a:rPr>
              <a:t>A különböző korszakok színészei megmutatják, hogy egy mű nem változik, de az értelmezése igen.</a:t>
            </a:r>
          </a:p>
          <a:p>
            <a:pPr marL="0" indent="0" algn="just">
              <a:buNone/>
            </a:pPr>
            <a:endParaRPr lang="hu-HU" sz="2000" dirty="0"/>
          </a:p>
          <a:p>
            <a:pPr marL="0" indent="0" algn="just">
              <a:buNone/>
            </a:pPr>
            <a:r>
              <a:rPr lang="hu-HU" sz="2000" b="1" dirty="0">
                <a:latin typeface="Bell MT" panose="02020503060305020303" pitchFamily="18" charset="0"/>
              </a:rPr>
              <a:t>Jászai Mari</a:t>
            </a:r>
            <a:r>
              <a:rPr lang="hu-HU" sz="2000" dirty="0">
                <a:latin typeface="Bell MT" panose="02020503060305020303" pitchFamily="18" charset="0"/>
              </a:rPr>
              <a:t>, </a:t>
            </a:r>
            <a:r>
              <a:rPr lang="hu-HU" sz="2000" b="1" dirty="0">
                <a:latin typeface="Bell MT" panose="02020503060305020303" pitchFamily="18" charset="0"/>
              </a:rPr>
              <a:t>Latinovits Zoltán </a:t>
            </a:r>
            <a:r>
              <a:rPr lang="hu-HU" sz="2000" dirty="0">
                <a:latin typeface="Bell MT" panose="02020503060305020303" pitchFamily="18" charset="0"/>
              </a:rPr>
              <a:t>és </a:t>
            </a:r>
            <a:r>
              <a:rPr lang="hu-HU" sz="2000" b="1" dirty="0">
                <a:latin typeface="Bell MT" panose="02020503060305020303" pitchFamily="18" charset="0"/>
              </a:rPr>
              <a:t>Alföldi Róbert</a:t>
            </a:r>
            <a:r>
              <a:rPr lang="hu-HU" sz="2000" dirty="0">
                <a:latin typeface="Bell MT" panose="02020503060305020303" pitchFamily="18" charset="0"/>
              </a:rPr>
              <a:t> alakításai bizonyítják, </a:t>
            </a:r>
            <a:r>
              <a:rPr lang="hu-HU" sz="2000" b="1" dirty="0">
                <a:latin typeface="Bell MT" panose="02020503060305020303" pitchFamily="18" charset="0"/>
              </a:rPr>
              <a:t>hogy </a:t>
            </a:r>
            <a:r>
              <a:rPr lang="hu-HU" sz="2000" b="1" i="1" u="sng" dirty="0">
                <a:latin typeface="Bell MT" panose="02020503060305020303" pitchFamily="18" charset="0"/>
              </a:rPr>
              <a:t>Az ember tragédiája </a:t>
            </a:r>
            <a:r>
              <a:rPr lang="hu-HU" sz="2000" b="1" u="sng" dirty="0">
                <a:latin typeface="Bell MT" panose="02020503060305020303" pitchFamily="18" charset="0"/>
              </a:rPr>
              <a:t>minden korban új jelentést kap.</a:t>
            </a:r>
          </a:p>
          <a:p>
            <a:pPr marL="0" indent="0" algn="just">
              <a:buNone/>
            </a:pPr>
            <a:endParaRPr lang="hu-HU" sz="2000" dirty="0">
              <a:latin typeface="Bell MT" panose="02020503060305020303" pitchFamily="18" charset="0"/>
            </a:endParaRPr>
          </a:p>
          <a:p>
            <a:pPr marL="0" indent="0" algn="just">
              <a:buNone/>
            </a:pPr>
            <a:r>
              <a:rPr lang="hu-HU" sz="2000" b="1" i="1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</a:rPr>
              <a:t>„Madách nem választ ad, hanem kérdezni tanít – és ezért él ma is a mű.”</a:t>
            </a:r>
          </a:p>
          <a:p>
            <a:pPr marL="0" indent="0" algn="just">
              <a:buNone/>
            </a:pPr>
            <a:endParaRPr lang="hu-HU" sz="2000" i="1" dirty="0"/>
          </a:p>
          <a:p>
            <a:pPr marL="0" indent="0" algn="just">
              <a:buNone/>
            </a:pPr>
            <a:r>
              <a:rPr lang="hu-HU" sz="2000" dirty="0">
                <a:latin typeface="Amasis MT Pro" panose="02040504050005020304" pitchFamily="18" charset="-18"/>
              </a:rPr>
              <a:t>És talán a legfontosabb kérdés ma is ugyanaz:</a:t>
            </a:r>
          </a:p>
          <a:p>
            <a:pPr marL="0" indent="0" algn="just">
              <a:buNone/>
            </a:pPr>
            <a:endParaRPr lang="hu-HU" sz="2000" dirty="0">
              <a:latin typeface="Amasis MT Pro" panose="02040504050005020304" pitchFamily="18" charset="-18"/>
            </a:endParaRPr>
          </a:p>
          <a:p>
            <a:pPr marL="0" indent="0" algn="just">
              <a:buNone/>
            </a:pPr>
            <a:r>
              <a:rPr lang="hu-HU" sz="3500" b="1" i="1" dirty="0">
                <a:solidFill>
                  <a:srgbClr val="FF0000"/>
                </a:solidFill>
                <a:latin typeface="Viner Hand ITC" panose="03070502030502020203" pitchFamily="66" charset="0"/>
              </a:rPr>
              <a:t>Van-e értelme küzdeni?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491EE13-9401-9CF2-8955-08298C22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390" y="909081"/>
            <a:ext cx="3689684" cy="5071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4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957F315-E0FA-BCF0-914B-49089218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208" y="587514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hu-HU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 Condensed" panose="020B0502040204020203" pitchFamily="34" charset="0"/>
              </a:rPr>
              <a:t>Ádám: Latinovits Zoltán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74BA372-6139-7AD2-7802-FF5664EE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37" r="26589" b="2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2D2337-3440-740D-6C9A-33006E6A5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769" y="2248202"/>
            <a:ext cx="4500079" cy="12049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Latinovits Zoltán 1931-ben született, és 1976-ban hunyt el. </a:t>
            </a: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XX. századi magyar színjátszás egyik legkiemelkedőbb alakja volt.</a:t>
            </a:r>
          </a:p>
          <a:p>
            <a:pPr marL="0" indent="0" algn="ctr">
              <a:buNone/>
            </a:pPr>
            <a:endParaRPr lang="hu-H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hu-H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A1DD36D-8341-6A48-6037-E1B30031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59" r="12226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7CEC800-C3DE-E911-A614-E11733F0A553}"/>
              </a:ext>
            </a:extLst>
          </p:cNvPr>
          <p:cNvSpPr txBox="1"/>
          <p:nvPr/>
        </p:nvSpPr>
        <p:spPr>
          <a:xfrm>
            <a:off x="5278373" y="4150286"/>
            <a:ext cx="33807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Pályafutása során számos klasszikus szerepet játszott, például </a:t>
            </a: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Hamletet</a:t>
            </a:r>
            <a:r>
              <a:rPr lang="hu-H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bánt</a:t>
            </a:r>
            <a:r>
              <a:rPr lang="hu-H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amelyekben mély érzelmeket és gondolatokat közvetített.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47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2A73358-862C-CBB1-9260-0A11781F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1" y="231024"/>
            <a:ext cx="5251316" cy="1807305"/>
          </a:xfrm>
        </p:spPr>
        <p:txBody>
          <a:bodyPr>
            <a:normAutofit/>
          </a:bodyPr>
          <a:lstStyle/>
          <a:p>
            <a:r>
              <a:rPr lang="hu-HU" b="1" u="sng" dirty="0">
                <a:latin typeface="Bierstadt" panose="020B0004020202020204" pitchFamily="34" charset="0"/>
              </a:rPr>
              <a:t>Latinovits jelentősége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7446CF0-1D3A-ED0E-26AF-479B4F99D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6" y="2146484"/>
            <a:ext cx="4619621" cy="36510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>
                <a:latin typeface="Aptos Narrow" panose="020B0004020202020204" pitchFamily="34" charset="0"/>
              </a:rPr>
              <a:t>Ádám szerepét több alkalommal is játszotta, többek között a </a:t>
            </a:r>
            <a:r>
              <a:rPr lang="hu-HU" sz="2000" b="1" dirty="0">
                <a:latin typeface="Aptos Narrow" panose="020B0004020202020204" pitchFamily="34" charset="0"/>
              </a:rPr>
              <a:t>Madách Színház </a:t>
            </a:r>
            <a:r>
              <a:rPr lang="hu-HU" sz="2000" dirty="0">
                <a:latin typeface="Aptos Narrow" panose="020B0004020202020204" pitchFamily="34" charset="0"/>
              </a:rPr>
              <a:t>előadásában az 1960-as években.</a:t>
            </a:r>
          </a:p>
          <a:p>
            <a:pPr marL="0" indent="0" algn="ctr">
              <a:buNone/>
            </a:pPr>
            <a:r>
              <a:rPr lang="hu-HU" sz="2000" dirty="0">
                <a:latin typeface="Aptos Narrow" panose="020B0004020202020204" pitchFamily="34" charset="0"/>
              </a:rPr>
              <a:t> </a:t>
            </a:r>
            <a:r>
              <a:rPr lang="hu-HU" sz="2000" b="1" u="sng" dirty="0">
                <a:latin typeface="Aptos Narrow" panose="020B0004020202020204" pitchFamily="34" charset="0"/>
              </a:rPr>
              <a:t>Latinovits alakítása különösen nagy hatást gyakorolt a közönségre, ugyanis ez az időszak a magyar színház megújulásának ideje volt</a:t>
            </a:r>
            <a:r>
              <a:rPr lang="hu-HU" sz="2000" b="1" dirty="0">
                <a:latin typeface="Aptos Narrow" panose="020B00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hu-HU" sz="2000" i="1" dirty="0">
                <a:latin typeface="Aptos Narrow" panose="020B0004020202020204" pitchFamily="34" charset="0"/>
              </a:rPr>
              <a:t>Latinovits játékát az erős érzelmi átélés és a mély gondolatiság jellemezte.</a:t>
            </a:r>
          </a:p>
          <a:p>
            <a:pPr marL="0" indent="0" algn="just">
              <a:buNone/>
            </a:pPr>
            <a:r>
              <a:rPr lang="hu-HU" sz="2000" b="1" dirty="0">
                <a:latin typeface="Aptos Narrow" panose="020B0004020202020204" pitchFamily="34" charset="0"/>
              </a:rPr>
              <a:t>Ádám szerepében az emberi lét kérdéseit hitelesen és megrendítő módon jelenítette meg, ezért ez az alakítás pályájának egyik </a:t>
            </a:r>
            <a:r>
              <a:rPr lang="hu-HU" sz="2000" b="1" i="1" u="sng" dirty="0">
                <a:latin typeface="Aptos Narrow" panose="020B0004020202020204" pitchFamily="34" charset="0"/>
              </a:rPr>
              <a:t>csúcspontja </a:t>
            </a:r>
            <a:r>
              <a:rPr lang="hu-HU" sz="2000" b="1" dirty="0">
                <a:latin typeface="Aptos Narrow" panose="020B0004020202020204" pitchFamily="34" charset="0"/>
              </a:rPr>
              <a:t>lett.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EDE6AD2-99D7-586B-8D55-28893535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967" b="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03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3B78B3A-A70A-0971-885D-BBA33C8D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101" y="397943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hu-HU" sz="4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Éva: Jászai Mari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CB8474F-5FB1-A06F-FA35-1D5E2946D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2" r="2080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87835DC-820A-75EF-A64E-83D0DC31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" r="5999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graphicFrame>
        <p:nvGraphicFramePr>
          <p:cNvPr id="10" name="Tartalom helye 9">
            <a:extLst>
              <a:ext uri="{FF2B5EF4-FFF2-40B4-BE49-F238E27FC236}">
                <a16:creationId xmlns:a16="http://schemas.microsoft.com/office/drawing/2014/main" id="{99E6B74B-F1BB-9D7C-ED88-A48DC695C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676241"/>
              </p:ext>
            </p:extLst>
          </p:nvPr>
        </p:nvGraphicFramePr>
        <p:xfrm>
          <a:off x="3935015" y="1949394"/>
          <a:ext cx="3810000" cy="410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799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201FCC5-203F-1468-28E4-4A3094F1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22" b="1264"/>
          <a:stretch>
            <a:fillRect/>
          </a:stretch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FD1A3D7-8174-98A3-32B6-ADE8AD94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642" y="267145"/>
            <a:ext cx="3305906" cy="1899912"/>
          </a:xfrm>
        </p:spPr>
        <p:txBody>
          <a:bodyPr>
            <a:normAutofit/>
          </a:bodyPr>
          <a:lstStyle/>
          <a:p>
            <a:r>
              <a:rPr lang="hu-HU" b="1" u="sng" dirty="0">
                <a:latin typeface="Gadugi" panose="020B0502040204020203" pitchFamily="34" charset="0"/>
                <a:ea typeface="Gadugi" panose="020B0502040204020203" pitchFamily="34" charset="0"/>
              </a:rPr>
              <a:t>Jászai Mari jelentősége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BFF488-0584-F676-139E-7D4F446B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099951" cy="40157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>
                <a:latin typeface="Aptos Slab Light" panose="020F0502020204030204" pitchFamily="34" charset="0"/>
              </a:rPr>
              <a:t>Éva szerepét a </a:t>
            </a:r>
            <a:r>
              <a:rPr lang="hu-HU" sz="2000" b="1" i="1" dirty="0">
                <a:latin typeface="Aptos Slab Light" panose="020F0502020204030204" pitchFamily="34" charset="0"/>
              </a:rPr>
              <a:t>Nemzeti Színház </a:t>
            </a:r>
            <a:r>
              <a:rPr lang="hu-HU" sz="2000" dirty="0">
                <a:latin typeface="Aptos Slab Light" panose="020F0502020204030204" pitchFamily="34" charset="0"/>
              </a:rPr>
              <a:t>előadásaiban játszotta az 1880-1890-es években. </a:t>
            </a:r>
            <a:r>
              <a:rPr lang="hu-HU" sz="2000" b="1" i="1" dirty="0">
                <a:latin typeface="Aptos Slab Light" panose="020F0502020204030204" pitchFamily="34" charset="0"/>
              </a:rPr>
              <a:t>Ebben a korszakban a magyar  színház még klasszikus, emelkedett stílusban működött, amelyhez Jászai Mari erőteljes játéka tökéletesen illeszkedett.</a:t>
            </a:r>
          </a:p>
          <a:p>
            <a:pPr marL="0" indent="0" algn="ctr">
              <a:buNone/>
            </a:pPr>
            <a:r>
              <a:rPr lang="hu-HU" sz="2000" i="1" dirty="0">
                <a:latin typeface="Aptos Slab Light" panose="020F0502020204030204" pitchFamily="34" charset="0"/>
              </a:rPr>
              <a:t>A színésznő előadásmódja nagy hatással volt a közönségre, ugyanis szenvedélyes és drámai volt.</a:t>
            </a:r>
          </a:p>
          <a:p>
            <a:pPr marL="0" indent="0" algn="just">
              <a:buNone/>
            </a:pPr>
            <a:r>
              <a:rPr lang="hu-HU" sz="2000" dirty="0">
                <a:latin typeface="Aptos Slab Light" panose="020F0502020204030204" pitchFamily="34" charset="0"/>
              </a:rPr>
              <a:t>Éva szerepében a </a:t>
            </a:r>
            <a:r>
              <a:rPr lang="hu-HU" sz="2000" b="1" dirty="0">
                <a:latin typeface="Aptos Slab Light" panose="020F0502020204030204" pitchFamily="34" charset="0"/>
              </a:rPr>
              <a:t>női erőt </a:t>
            </a:r>
            <a:r>
              <a:rPr lang="hu-HU" sz="2000" dirty="0">
                <a:latin typeface="Aptos Slab Light" panose="020F0502020204030204" pitchFamily="34" charset="0"/>
              </a:rPr>
              <a:t>és az </a:t>
            </a:r>
            <a:r>
              <a:rPr lang="hu-HU" sz="2000" b="1" dirty="0">
                <a:latin typeface="Aptos Slab Light" panose="020F0502020204030204" pitchFamily="34" charset="0"/>
              </a:rPr>
              <a:t>érzelmeket</a:t>
            </a:r>
            <a:r>
              <a:rPr lang="hu-HU" sz="2000" dirty="0">
                <a:latin typeface="Aptos Slab Light" panose="020F0502020204030204" pitchFamily="34" charset="0"/>
              </a:rPr>
              <a:t> hangsúlyozta, ezáltal Jászai alakítása hozzájárult a karakter mélyebb megértéséhez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5946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817C60A-34F0-253D-77C6-B5C412CF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04" y="397565"/>
            <a:ext cx="3717224" cy="2244634"/>
          </a:xfrm>
        </p:spPr>
        <p:txBody>
          <a:bodyPr>
            <a:normAutofit/>
          </a:bodyPr>
          <a:lstStyle/>
          <a:p>
            <a:pPr algn="ctr"/>
            <a:r>
              <a:rPr lang="hu-HU" b="1" u="sng" dirty="0">
                <a:latin typeface="Aptos Slab Light" panose="020B0004020202020204" pitchFamily="34" charset="0"/>
              </a:rPr>
              <a:t>Lucifer: Alföldi Róbert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3C17ABE-63D3-9349-C1CC-8DDC0DEE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92" r="13543" b="1"/>
          <a:stretch>
            <a:fillRect/>
          </a:stretch>
        </p:blipFill>
        <p:spPr>
          <a:xfrm>
            <a:off x="-1" y="3184849"/>
            <a:ext cx="4317491" cy="367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DFEE25-FCCD-07F7-804C-1DCEA2EB6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200" y="1236763"/>
            <a:ext cx="2672502" cy="176980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Alföldi Róbert 1967-ben született, és a </a:t>
            </a:r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XXI. századi magyar színház egyik legmeghatározóbb alakja.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2CA2319-D8E8-2A44-0702-BCC43C1F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01" r="6695"/>
          <a:stretch>
            <a:fillRect/>
          </a:stretch>
        </p:blipFill>
        <p:spPr>
          <a:xfrm>
            <a:off x="8810948" y="-2"/>
            <a:ext cx="3384162" cy="68580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1814BA15-5323-A93C-A1B5-2DC4D3AB3906}"/>
              </a:ext>
            </a:extLst>
          </p:cNvPr>
          <p:cNvSpPr txBox="1"/>
          <p:nvPr/>
        </p:nvSpPr>
        <p:spPr>
          <a:xfrm>
            <a:off x="5917771" y="3297876"/>
            <a:ext cx="26398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Alföldi Róbert nemcsak Luciferként, hanem számos más szerepben is bizonyította tehetségét, például </a:t>
            </a:r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Hamletként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vagy </a:t>
            </a:r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Torda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szerepében (István, a király c. rockopera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625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6F0E23F-674C-5F08-DB32-AA4A311A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7"/>
          <a:stretch>
            <a:fillRect/>
          </a:stretch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D031E82-8FCB-C551-C38B-FA78FAD4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hu-HU" b="1" u="sng" dirty="0">
                <a:latin typeface="Bahnschrift Light SemiCondensed" panose="020B0502040204020203" pitchFamily="34" charset="0"/>
              </a:rPr>
              <a:t>Alföldi jelentősége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BB48EC-7E6C-D3CF-05FA-7A412A3D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64" y="2265037"/>
            <a:ext cx="3822189" cy="374276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u-HU" sz="2000" dirty="0">
                <a:latin typeface="Book Antiqua" panose="02040602050305030304" pitchFamily="18" charset="0"/>
                <a:cs typeface="Aparajita" panose="020B0502040204020203" pitchFamily="18" charset="0"/>
              </a:rPr>
              <a:t>Lucifer szerepét a </a:t>
            </a:r>
            <a:r>
              <a:rPr lang="hu-HU" sz="2000" b="1" i="1" dirty="0">
                <a:latin typeface="Book Antiqua" panose="02040602050305030304" pitchFamily="18" charset="0"/>
                <a:cs typeface="Aparajita" panose="020B0502040204020203" pitchFamily="18" charset="0"/>
              </a:rPr>
              <a:t>Nemzeti Színház </a:t>
            </a:r>
            <a:r>
              <a:rPr lang="hu-HU" sz="2000" dirty="0">
                <a:latin typeface="Book Antiqua" panose="02040602050305030304" pitchFamily="18" charset="0"/>
                <a:cs typeface="Aparajita" panose="020B0502040204020203" pitchFamily="18" charset="0"/>
              </a:rPr>
              <a:t>egy 2010 körüli modern feldolgozásában játszotta, amely egy új, aktuális értelmezést adott a műnek.</a:t>
            </a:r>
          </a:p>
          <a:p>
            <a:pPr marL="0" indent="0" algn="ctr">
              <a:buNone/>
            </a:pPr>
            <a:endParaRPr lang="hu-HU" sz="2000" dirty="0">
              <a:latin typeface="Book Antiqua" panose="02040602050305030304" pitchFamily="18" charset="0"/>
              <a:cs typeface="Aparajita" panose="020B0502040204020203" pitchFamily="18" charset="0"/>
            </a:endParaRPr>
          </a:p>
          <a:p>
            <a:pPr marL="0" indent="0" algn="ctr">
              <a:buNone/>
            </a:pPr>
            <a:r>
              <a:rPr lang="hu-HU" sz="2000" dirty="0">
                <a:latin typeface="Book Antiqua" panose="02040602050305030304" pitchFamily="18" charset="0"/>
                <a:cs typeface="Aparajita" panose="020B0502040204020203" pitchFamily="18" charset="0"/>
              </a:rPr>
              <a:t>Alföldi Róbert alakítása </a:t>
            </a:r>
            <a:r>
              <a:rPr lang="hu-HU" sz="2000" b="1" i="1" dirty="0">
                <a:latin typeface="Book Antiqua" panose="02040602050305030304" pitchFamily="18" charset="0"/>
                <a:cs typeface="Aparajita" panose="020B0502040204020203" pitchFamily="18" charset="0"/>
              </a:rPr>
              <a:t>provokatív és gondolatébresztő </a:t>
            </a:r>
            <a:r>
              <a:rPr lang="hu-HU" sz="2000" dirty="0">
                <a:latin typeface="Book Antiqua" panose="02040602050305030304" pitchFamily="18" charset="0"/>
                <a:cs typeface="Aparajita" panose="020B0502040204020203" pitchFamily="18" charset="0"/>
              </a:rPr>
              <a:t>volt. </a:t>
            </a:r>
          </a:p>
          <a:p>
            <a:pPr marL="0" indent="0" algn="just">
              <a:buNone/>
            </a:pPr>
            <a:r>
              <a:rPr lang="hu-HU" sz="2000" dirty="0">
                <a:latin typeface="Book Antiqua" panose="02040602050305030304" pitchFamily="18" charset="0"/>
                <a:cs typeface="Aparajita" panose="020B0502040204020203" pitchFamily="18" charset="0"/>
              </a:rPr>
              <a:t>A karaktert nem egyszerű gonoszként, hanem gondolkodó, kérdéseket feltevő szereplőként mutatta be, ami a modern színház egyik fontos jellemzője</a:t>
            </a:r>
            <a:r>
              <a:rPr lang="hu-HU" sz="2000" dirty="0"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DCF42F3-276C-03E2-F00E-B3A89696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93" r="4924" b="1"/>
          <a:stretch>
            <a:fillRect/>
          </a:stretch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3F468D9-7987-25F6-7CB0-323E3ECB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9" y="353961"/>
            <a:ext cx="8831444" cy="1291643"/>
          </a:xfrm>
        </p:spPr>
        <p:txBody>
          <a:bodyPr>
            <a:normAutofit/>
          </a:bodyPr>
          <a:lstStyle/>
          <a:p>
            <a:r>
              <a:rPr lang="hu-HU" sz="4000" b="1" i="1" u="sng" dirty="0">
                <a:solidFill>
                  <a:schemeClr val="bg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Hogyan változott a szerepek értelmezése</a:t>
            </a:r>
            <a:r>
              <a:rPr lang="hu-HU" sz="4000" b="1" i="1" dirty="0">
                <a:solidFill>
                  <a:schemeClr val="bg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33DBF1-F142-A3A7-6380-DC2244E74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46" y="1688549"/>
            <a:ext cx="3822189" cy="46372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000" dirty="0">
                <a:latin typeface="Bell MT" panose="02020503060305020303" pitchFamily="18" charset="0"/>
              </a:rPr>
              <a:t>A három különböző korszak nemcsak a színészek személyében, hanem a szerepek értelmezésében is jelentős eltéréseket mutat.</a:t>
            </a:r>
          </a:p>
          <a:p>
            <a:pPr marL="0" indent="0" algn="ctr">
              <a:buNone/>
            </a:pPr>
            <a:r>
              <a:rPr lang="hu-HU" sz="2000" dirty="0">
                <a:latin typeface="Bell MT" panose="02020503060305020303" pitchFamily="18" charset="0"/>
              </a:rPr>
              <a:t>Jászai Mari idejében Éva alakja inkább a</a:t>
            </a:r>
            <a:r>
              <a:rPr lang="hu-HU" sz="2000" b="1" i="1" dirty="0">
                <a:latin typeface="Bell MT" panose="02020503060305020303" pitchFamily="18" charset="0"/>
              </a:rPr>
              <a:t> klasszikus női ideált </a:t>
            </a:r>
            <a:r>
              <a:rPr lang="hu-HU" sz="2000" dirty="0">
                <a:latin typeface="Bell MT" panose="02020503060305020303" pitchFamily="18" charset="0"/>
              </a:rPr>
              <a:t>képviselte, aki érzelmes és odaadó, de kevésbé önálló.</a:t>
            </a:r>
          </a:p>
          <a:p>
            <a:pPr marL="0" indent="0" algn="ctr">
              <a:buNone/>
            </a:pPr>
            <a:r>
              <a:rPr lang="hu-HU" sz="2000" dirty="0">
                <a:latin typeface="Bell MT" panose="02020503060305020303" pitchFamily="18" charset="0"/>
              </a:rPr>
              <a:t>Latinovits Zoltán Ádámként már egy </a:t>
            </a:r>
            <a:r>
              <a:rPr lang="hu-HU" sz="2000" b="1" i="1" dirty="0">
                <a:latin typeface="Bell MT" panose="02020503060305020303" pitchFamily="18" charset="0"/>
              </a:rPr>
              <a:t>vívódó,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b="1" i="1" dirty="0">
                <a:latin typeface="Bell MT" panose="02020503060305020303" pitchFamily="18" charset="0"/>
              </a:rPr>
              <a:t>gondolkodó embert </a:t>
            </a:r>
            <a:r>
              <a:rPr lang="hu-HU" sz="2000" dirty="0">
                <a:latin typeface="Bell MT" panose="02020503060305020303" pitchFamily="18" charset="0"/>
              </a:rPr>
              <a:t>jelenített meg, aki folyamatosan az élet értelmét keresi.</a:t>
            </a:r>
          </a:p>
          <a:p>
            <a:pPr marL="0" indent="0" algn="ctr">
              <a:buNone/>
            </a:pPr>
            <a:r>
              <a:rPr lang="hu-HU" sz="2000" dirty="0">
                <a:latin typeface="Bell MT" panose="02020503060305020303" pitchFamily="18" charset="0"/>
              </a:rPr>
              <a:t>Alföldi Róbert Luciferként pedig egy </a:t>
            </a:r>
            <a:r>
              <a:rPr lang="hu-HU" sz="2000" b="1" i="1" dirty="0">
                <a:latin typeface="Bell MT" panose="02020503060305020303" pitchFamily="18" charset="0"/>
              </a:rPr>
              <a:t>modern, kritikus gondolkodót </a:t>
            </a:r>
            <a:r>
              <a:rPr lang="hu-HU" sz="2000" dirty="0">
                <a:latin typeface="Bell MT" panose="02020503060305020303" pitchFamily="18" charset="0"/>
              </a:rPr>
              <a:t>hozott a színpadra, aki kérdéseket tesz fel és provokál.</a:t>
            </a:r>
          </a:p>
        </p:txBody>
      </p:sp>
    </p:spTree>
    <p:extLst>
      <p:ext uri="{BB962C8B-B14F-4D97-AF65-F5344CB8AC3E}">
        <p14:creationId xmlns:p14="http://schemas.microsoft.com/office/powerpoint/2010/main" val="36208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6B0769-9C40-CACE-54B0-6FEFFE40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425" y="629265"/>
            <a:ext cx="5656280" cy="999510"/>
          </a:xfrm>
        </p:spPr>
        <p:txBody>
          <a:bodyPr anchor="b">
            <a:normAutofit/>
          </a:bodyPr>
          <a:lstStyle/>
          <a:p>
            <a:r>
              <a:rPr lang="hu-HU" sz="5400" b="1" i="1" u="sng" dirty="0">
                <a:solidFill>
                  <a:schemeClr val="bg1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Miért aktuális ma is a mű?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FDF0024-FA88-6AF1-42BE-F05D503A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12" r="-2" b="15810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175A3E-9C05-5F1F-1CFF-CAE0FE1C2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2014844"/>
            <a:ext cx="5291663" cy="375284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800" b="1" i="1" dirty="0">
                <a:latin typeface="Book Antiqua" panose="02040602050305030304" pitchFamily="18" charset="0"/>
              </a:rPr>
              <a:t>Az ember tragédiája azért maradt fenn 150 éven át, mert olyan kérdéseket vet fel, melyek ma is aktuálisak.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800" dirty="0">
                <a:latin typeface="Abadi" panose="020B0604020104020204" pitchFamily="34" charset="-18"/>
              </a:rPr>
              <a:t>Az ember ma is keresi: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hu-HU" b="1" i="1" dirty="0">
                <a:latin typeface="Bahnschrift SemiLight SemiConde" panose="020B0502040204020203" pitchFamily="34" charset="0"/>
              </a:rPr>
              <a:t>az élet értelmét,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hu-HU" b="1" i="1" dirty="0">
                <a:latin typeface="Bahnschrift SemiLight SemiConde" panose="020B0502040204020203" pitchFamily="34" charset="0"/>
              </a:rPr>
              <a:t>a boldogság lehetőségét,</a:t>
            </a:r>
          </a:p>
          <a:p>
            <a:pPr lvl="5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hu-HU" b="1" i="1" dirty="0">
                <a:latin typeface="Bahnschrift SemiLight SemiConde" panose="020B0502040204020203" pitchFamily="34" charset="0"/>
              </a:rPr>
              <a:t>a jövőbe vetett hitet. </a:t>
            </a:r>
          </a:p>
          <a:p>
            <a:pPr marL="0" indent="0">
              <a:spcBef>
                <a:spcPts val="0"/>
              </a:spcBef>
              <a:buNone/>
            </a:pPr>
            <a:br>
              <a:rPr lang="hu-HU" sz="1800" dirty="0">
                <a:latin typeface="Abadi" panose="020B0604020104020204" pitchFamily="34" charset="-18"/>
              </a:rPr>
            </a:br>
            <a:r>
              <a:rPr lang="hu-HU" sz="1800" b="1" i="1" u="sng" dirty="0">
                <a:latin typeface="Abadi" panose="020B0604020104020204" pitchFamily="34" charset="-18"/>
              </a:rPr>
              <a:t>Lucifer kérdései ma is érvényesek, Ádám küzdelmei is ismerősek, Éva életbe vetett hite ma is reményt ad. 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b="1" i="1" u="sng" dirty="0">
              <a:latin typeface="Abadi" panose="020B0604020104020204" pitchFamily="34" charset="-18"/>
            </a:endParaRPr>
          </a:p>
          <a:p>
            <a:pPr marL="457200" lvl="1" indent="0" algn="ctr">
              <a:buNone/>
            </a:pPr>
            <a:r>
              <a:rPr lang="hu-HU" b="1" i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A mű nem a múltról szól, hanem rólunk.</a:t>
            </a:r>
            <a:endParaRPr lang="hu-HU" sz="1400" b="1" i="1" u="sng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5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581</Words>
  <Application>Microsoft Office PowerPoint</Application>
  <PresentationFormat>Szélesvásznú</PresentationFormat>
  <Paragraphs>51</Paragraphs>
  <Slides>10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34" baseType="lpstr">
      <vt:lpstr>Abadi</vt:lpstr>
      <vt:lpstr>Amasis MT Pro</vt:lpstr>
      <vt:lpstr>Amasis MT Pro Light</vt:lpstr>
      <vt:lpstr>Angsana New</vt:lpstr>
      <vt:lpstr>Aparajita</vt:lpstr>
      <vt:lpstr>Aptos</vt:lpstr>
      <vt:lpstr>Aptos Display</vt:lpstr>
      <vt:lpstr>Aptos Narrow</vt:lpstr>
      <vt:lpstr>Aptos Slab Light</vt:lpstr>
      <vt:lpstr>Arabic Typesetting</vt:lpstr>
      <vt:lpstr>Arial</vt:lpstr>
      <vt:lpstr>Avenir Next LT Pro Light</vt:lpstr>
      <vt:lpstr>Bahnschrift Light SemiCondensed</vt:lpstr>
      <vt:lpstr>Bahnschrift SemiLight Condensed</vt:lpstr>
      <vt:lpstr>Bahnschrift SemiLight SemiConde</vt:lpstr>
      <vt:lpstr>Bell MT</vt:lpstr>
      <vt:lpstr>Bierstadt</vt:lpstr>
      <vt:lpstr>Book Antiqua</vt:lpstr>
      <vt:lpstr>Calibri</vt:lpstr>
      <vt:lpstr>Gadugi</vt:lpstr>
      <vt:lpstr>Times New Roman</vt:lpstr>
      <vt:lpstr>Viner Hand ITC</vt:lpstr>
      <vt:lpstr>Wingdings</vt:lpstr>
      <vt:lpstr>Office-téma</vt:lpstr>
      <vt:lpstr>Az ember tragédiája szerepei a színpadon</vt:lpstr>
      <vt:lpstr>Ádám: Latinovits Zoltán</vt:lpstr>
      <vt:lpstr>Latinovits jelentősége</vt:lpstr>
      <vt:lpstr>    Éva: Jászai Mari</vt:lpstr>
      <vt:lpstr>Jászai Mari jelentősége</vt:lpstr>
      <vt:lpstr>Lucifer: Alföldi Róbert</vt:lpstr>
      <vt:lpstr>Alföldi jelentősége</vt:lpstr>
      <vt:lpstr>Hogyan változott a szerepek értelmezése?</vt:lpstr>
      <vt:lpstr>Miért aktuális ma is a mű?</vt:lpstr>
      <vt:lpstr>Zárás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ember tragédiája szerepei a színpadon</dc:title>
  <dc:creator>Réka Ország (agymk.edu.hu)</dc:creator>
  <cp:lastModifiedBy>Rita</cp:lastModifiedBy>
  <cp:revision>4</cp:revision>
  <dcterms:created xsi:type="dcterms:W3CDTF">2026-04-08T12:32:09Z</dcterms:created>
  <dcterms:modified xsi:type="dcterms:W3CDTF">2026-04-19T14:33:44Z</dcterms:modified>
</cp:coreProperties>
</file>