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0" r:id="rId5"/>
    <p:sldId id="263" r:id="rId6"/>
    <p:sldId id="268" r:id="rId7"/>
    <p:sldId id="272" r:id="rId8"/>
    <p:sldId id="269" r:id="rId9"/>
    <p:sldId id="265" r:id="rId10"/>
    <p:sldId id="266" r:id="rId11"/>
    <p:sldId id="270" r:id="rId12"/>
    <p:sldId id="271" r:id="rId13"/>
    <p:sldId id="25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5EBE9"/>
          </a:solidFill>
        </a:fill>
      </a:tcStyle>
    </a:wholeTbl>
    <a:band1H>
      <a:tcStyle>
        <a:tcBdr/>
        <a:fill>
          <a:solidFill>
            <a:srgbClr val="E9D5D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9D5D0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3724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3724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C3724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C3724D"/>
          </a:solidFill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17B7C-5668-482E-BCA4-CFC1652A193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E482949A-46DC-4E6B-AEF5-F1D8797F67E2}">
      <dgm:prSet phldrT="[Szöveg]" phldr="1"/>
      <dgm:spPr/>
      <dgm:t>
        <a:bodyPr/>
        <a:lstStyle/>
        <a:p>
          <a:endParaRPr lang="hu-HU"/>
        </a:p>
      </dgm:t>
    </dgm:pt>
    <dgm:pt modelId="{8EA2A7EB-D463-42EB-A493-8CD814FE49C1}" type="parTrans" cxnId="{F7A4FE43-661F-4C67-8B0F-979E52C1DDAF}">
      <dgm:prSet/>
      <dgm:spPr/>
      <dgm:t>
        <a:bodyPr/>
        <a:lstStyle/>
        <a:p>
          <a:endParaRPr lang="hu-HU"/>
        </a:p>
      </dgm:t>
    </dgm:pt>
    <dgm:pt modelId="{3D344BAB-0443-4451-935F-9C244016EA9D}" type="sibTrans" cxnId="{F7A4FE43-661F-4C67-8B0F-979E52C1DDAF}">
      <dgm:prSet/>
      <dgm:spPr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Elkülönített csavarok és virágok fehér Surface eszközön"/>
        </a:ext>
      </dgm:extLst>
    </dgm:pt>
    <dgm:pt modelId="{0D281F22-0680-4E50-9119-8D9F54AB33D6}" type="pres">
      <dgm:prSet presAssocID="{9E517B7C-5668-482E-BCA4-CFC1652A1939}" presName="Name0" presStyleCnt="0">
        <dgm:presLayoutVars>
          <dgm:dir/>
        </dgm:presLayoutVars>
      </dgm:prSet>
      <dgm:spPr/>
    </dgm:pt>
    <dgm:pt modelId="{A99D5C65-D656-4483-B21C-77C393820E88}" type="pres">
      <dgm:prSet presAssocID="{3D344BAB-0443-4451-935F-9C244016EA9D}" presName="picture_1" presStyleLbl="bgImgPlace1" presStyleIdx="0" presStyleCnt="1"/>
      <dgm:spPr/>
    </dgm:pt>
    <dgm:pt modelId="{181A8BF8-8215-41C3-83D0-6BFF52F2CB8C}" type="pres">
      <dgm:prSet presAssocID="{E482949A-46DC-4E6B-AEF5-F1D8797F67E2}" presName="text_1" presStyleLbl="node1" presStyleIdx="0" presStyleCnt="0">
        <dgm:presLayoutVars>
          <dgm:bulletEnabled val="1"/>
        </dgm:presLayoutVars>
      </dgm:prSet>
      <dgm:spPr/>
    </dgm:pt>
    <dgm:pt modelId="{2FCDA47F-C0D9-4ADE-8A7C-8CB93956AF77}" type="pres">
      <dgm:prSet presAssocID="{9E517B7C-5668-482E-BCA4-CFC1652A1939}" presName="maxNode" presStyleCnt="0"/>
      <dgm:spPr/>
    </dgm:pt>
    <dgm:pt modelId="{9A34F014-DB18-4618-B73F-4ACC3FF50ADB}" type="pres">
      <dgm:prSet presAssocID="{9E517B7C-5668-482E-BCA4-CFC1652A1939}" presName="Name33" presStyleCnt="0"/>
      <dgm:spPr/>
    </dgm:pt>
  </dgm:ptLst>
  <dgm:cxnLst>
    <dgm:cxn modelId="{F7A4FE43-661F-4C67-8B0F-979E52C1DDAF}" srcId="{9E517B7C-5668-482E-BCA4-CFC1652A1939}" destId="{E482949A-46DC-4E6B-AEF5-F1D8797F67E2}" srcOrd="0" destOrd="0" parTransId="{8EA2A7EB-D463-42EB-A493-8CD814FE49C1}" sibTransId="{3D344BAB-0443-4451-935F-9C244016EA9D}"/>
    <dgm:cxn modelId="{F1CC6F6D-5EB7-4BF0-B30E-99A1B1E83D66}" type="presOf" srcId="{E482949A-46DC-4E6B-AEF5-F1D8797F67E2}" destId="{181A8BF8-8215-41C3-83D0-6BFF52F2CB8C}" srcOrd="0" destOrd="0" presId="urn:microsoft.com/office/officeart/2008/layout/AccentedPicture"/>
    <dgm:cxn modelId="{2E9E7DB1-DCBE-4AC6-A2E7-E7C261B9C6AB}" type="presOf" srcId="{3D344BAB-0443-4451-935F-9C244016EA9D}" destId="{A99D5C65-D656-4483-B21C-77C393820E88}" srcOrd="0" destOrd="0" presId="urn:microsoft.com/office/officeart/2008/layout/AccentedPicture"/>
    <dgm:cxn modelId="{1516B2DD-B0B3-4423-811E-CFB3C12B3E6B}" type="presOf" srcId="{9E517B7C-5668-482E-BCA4-CFC1652A1939}" destId="{0D281F22-0680-4E50-9119-8D9F54AB33D6}" srcOrd="0" destOrd="0" presId="urn:microsoft.com/office/officeart/2008/layout/AccentedPicture"/>
    <dgm:cxn modelId="{DE8B9414-5ADE-461C-9709-6C6CB0AB6156}" type="presParOf" srcId="{0D281F22-0680-4E50-9119-8D9F54AB33D6}" destId="{A99D5C65-D656-4483-B21C-77C393820E88}" srcOrd="0" destOrd="0" presId="urn:microsoft.com/office/officeart/2008/layout/AccentedPicture"/>
    <dgm:cxn modelId="{A72B95AD-F9C7-4E7E-8242-48CE4AC5A20D}" type="presParOf" srcId="{0D281F22-0680-4E50-9119-8D9F54AB33D6}" destId="{181A8BF8-8215-41C3-83D0-6BFF52F2CB8C}" srcOrd="1" destOrd="0" presId="urn:microsoft.com/office/officeart/2008/layout/AccentedPicture"/>
    <dgm:cxn modelId="{08BFFD16-7065-4EAF-8B43-0E170741CA51}" type="presParOf" srcId="{0D281F22-0680-4E50-9119-8D9F54AB33D6}" destId="{2FCDA47F-C0D9-4ADE-8A7C-8CB93956AF77}" srcOrd="2" destOrd="0" presId="urn:microsoft.com/office/officeart/2008/layout/AccentedPicture"/>
    <dgm:cxn modelId="{1C1AF1B9-EB28-4AAA-A971-86B73C3BB685}" type="presParOf" srcId="{2FCDA47F-C0D9-4ADE-8A7C-8CB93956AF77}" destId="{9A34F014-DB18-4618-B73F-4ACC3FF50AD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D5C65-D656-4483-B21C-77C393820E88}">
      <dsp:nvSpPr>
        <dsp:cNvPr id="0" name=""/>
        <dsp:cNvSpPr/>
      </dsp:nvSpPr>
      <dsp:spPr>
        <a:xfrm>
          <a:off x="584778" y="0"/>
          <a:ext cx="4779244" cy="6095975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A8BF8-8215-41C3-83D0-6BFF52F2CB8C}">
      <dsp:nvSpPr>
        <dsp:cNvPr id="0" name=""/>
        <dsp:cNvSpPr/>
      </dsp:nvSpPr>
      <dsp:spPr>
        <a:xfrm>
          <a:off x="775948" y="2438390"/>
          <a:ext cx="3680018" cy="36575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/>
        </a:p>
      </dsp:txBody>
      <dsp:txXfrm>
        <a:off x="775948" y="2438390"/>
        <a:ext cx="3680018" cy="365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B4D2D-4397-4A28-88DD-9C9905720C9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92AF2-26A0-46DA-917C-DDB38F2EB3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0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92AF2-26A0-46DA-917C-DDB38F2EB3F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20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0E3952-B7C1-4A47-9CE2-5DE78D51E6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21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/>
          <p:cNvSpPr/>
          <p:nvPr/>
        </p:nvSpPr>
        <p:spPr>
          <a:xfrm>
            <a:off x="8157847" y="6244839"/>
            <a:ext cx="4034159" cy="613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34156"/>
              <a:gd name="f7" fmla="val 613164"/>
              <a:gd name="f8" fmla="val 1479137"/>
              <a:gd name="f9" fmla="val 230"/>
              <a:gd name="f10" fmla="val 2152575"/>
              <a:gd name="f11" fmla="val 4287"/>
              <a:gd name="f12" fmla="val 2854487"/>
              <a:gd name="f13" fmla="val 63583"/>
              <a:gd name="f14" fmla="val 3482844"/>
              <a:gd name="f15" fmla="val 298555"/>
              <a:gd name="f16" fmla="val 3599338"/>
              <a:gd name="f17" fmla="val 342114"/>
              <a:gd name="f18" fmla="val 3715540"/>
              <a:gd name="f19" fmla="val 384216"/>
              <a:gd name="f20" fmla="val 3831590"/>
              <a:gd name="f21" fmla="val 425010"/>
              <a:gd name="f22" fmla="val 494088"/>
              <a:gd name="f23" fmla="val 54792"/>
              <a:gd name="f24" fmla="val 512415"/>
              <a:gd name="f25" fmla="val 88888"/>
              <a:gd name="f26" fmla="val 459433"/>
              <a:gd name="f27" fmla="val 126502"/>
              <a:gd name="f28" fmla="val 410480"/>
              <a:gd name="f29" fmla="val 168327"/>
              <a:gd name="f30" fmla="val 366637"/>
              <a:gd name="f31" fmla="val 428292"/>
              <a:gd name="f32" fmla="val 94062"/>
              <a:gd name="f33" fmla="val 821899"/>
              <a:gd name="f34" fmla="val 6565"/>
              <a:gd name="f35" fmla="val 1192562"/>
              <a:gd name="f36" fmla="val 1522"/>
              <a:gd name="f37" fmla="val 1287308"/>
              <a:gd name="f38" fmla="val 198"/>
              <a:gd name="f39" fmla="val 1382932"/>
              <a:gd name="f40" fmla="+- 0 0 349"/>
              <a:gd name="f41" fmla="+- 0 0 -90"/>
              <a:gd name="f42" fmla="*/ f3 1 4034156"/>
              <a:gd name="f43" fmla="*/ f4 1 613164"/>
              <a:gd name="f44" fmla="+- f7 0 f5"/>
              <a:gd name="f45" fmla="+- f6 0 f5"/>
              <a:gd name="f46" fmla="*/ f41 f0 1"/>
              <a:gd name="f47" fmla="*/ f45 1 4034156"/>
              <a:gd name="f48" fmla="*/ f44 1 613164"/>
              <a:gd name="f49" fmla="*/ 1479137 f45 1"/>
              <a:gd name="f50" fmla="*/ 230 f44 1"/>
              <a:gd name="f51" fmla="*/ 3482844 f45 1"/>
              <a:gd name="f52" fmla="*/ 298555 f44 1"/>
              <a:gd name="f53" fmla="*/ 3831590 f45 1"/>
              <a:gd name="f54" fmla="*/ 425010 f44 1"/>
              <a:gd name="f55" fmla="*/ 4034156 f45 1"/>
              <a:gd name="f56" fmla="*/ 494088 f44 1"/>
              <a:gd name="f57" fmla="*/ 613164 f44 1"/>
              <a:gd name="f58" fmla="*/ 0 f45 1"/>
              <a:gd name="f59" fmla="*/ 54792 f45 1"/>
              <a:gd name="f60" fmla="*/ 512415 f44 1"/>
              <a:gd name="f61" fmla="*/ 168327 f45 1"/>
              <a:gd name="f62" fmla="*/ 366637 f44 1"/>
              <a:gd name="f63" fmla="*/ 1192562 f45 1"/>
              <a:gd name="f64" fmla="*/ 1522 f44 1"/>
              <a:gd name="f65" fmla="*/ f46 1 f2"/>
              <a:gd name="f66" fmla="*/ f49 1 4034156"/>
              <a:gd name="f67" fmla="*/ f50 1 613164"/>
              <a:gd name="f68" fmla="*/ f51 1 4034156"/>
              <a:gd name="f69" fmla="*/ f52 1 613164"/>
              <a:gd name="f70" fmla="*/ f53 1 4034156"/>
              <a:gd name="f71" fmla="*/ f54 1 613164"/>
              <a:gd name="f72" fmla="*/ f55 1 4034156"/>
              <a:gd name="f73" fmla="*/ f56 1 613164"/>
              <a:gd name="f74" fmla="*/ f57 1 613164"/>
              <a:gd name="f75" fmla="*/ f58 1 4034156"/>
              <a:gd name="f76" fmla="*/ f59 1 4034156"/>
              <a:gd name="f77" fmla="*/ f60 1 613164"/>
              <a:gd name="f78" fmla="*/ f61 1 4034156"/>
              <a:gd name="f79" fmla="*/ f62 1 613164"/>
              <a:gd name="f80" fmla="*/ f63 1 4034156"/>
              <a:gd name="f81" fmla="*/ f64 1 613164"/>
              <a:gd name="f82" fmla="*/ f5 1 f47"/>
              <a:gd name="f83" fmla="*/ f6 1 f47"/>
              <a:gd name="f84" fmla="*/ f5 1 f48"/>
              <a:gd name="f85" fmla="*/ f7 1 f48"/>
              <a:gd name="f86" fmla="+- f65 0 f1"/>
              <a:gd name="f87" fmla="*/ f66 1 f47"/>
              <a:gd name="f88" fmla="*/ f67 1 f48"/>
              <a:gd name="f89" fmla="*/ f68 1 f47"/>
              <a:gd name="f90" fmla="*/ f69 1 f48"/>
              <a:gd name="f91" fmla="*/ f70 1 f47"/>
              <a:gd name="f92" fmla="*/ f71 1 f48"/>
              <a:gd name="f93" fmla="*/ f72 1 f47"/>
              <a:gd name="f94" fmla="*/ f73 1 f48"/>
              <a:gd name="f95" fmla="*/ f74 1 f48"/>
              <a:gd name="f96" fmla="*/ f75 1 f47"/>
              <a:gd name="f97" fmla="*/ f76 1 f47"/>
              <a:gd name="f98" fmla="*/ f77 1 f48"/>
              <a:gd name="f99" fmla="*/ f78 1 f47"/>
              <a:gd name="f100" fmla="*/ f79 1 f48"/>
              <a:gd name="f101" fmla="*/ f80 1 f47"/>
              <a:gd name="f102" fmla="*/ f81 1 f48"/>
              <a:gd name="f103" fmla="*/ f82 f42 1"/>
              <a:gd name="f104" fmla="*/ f83 f42 1"/>
              <a:gd name="f105" fmla="*/ f85 f43 1"/>
              <a:gd name="f106" fmla="*/ f84 f43 1"/>
              <a:gd name="f107" fmla="*/ f87 f42 1"/>
              <a:gd name="f108" fmla="*/ f88 f43 1"/>
              <a:gd name="f109" fmla="*/ f89 f42 1"/>
              <a:gd name="f110" fmla="*/ f90 f43 1"/>
              <a:gd name="f111" fmla="*/ f91 f42 1"/>
              <a:gd name="f112" fmla="*/ f92 f43 1"/>
              <a:gd name="f113" fmla="*/ f93 f42 1"/>
              <a:gd name="f114" fmla="*/ f94 f43 1"/>
              <a:gd name="f115" fmla="*/ f95 f43 1"/>
              <a:gd name="f116" fmla="*/ f96 f42 1"/>
              <a:gd name="f117" fmla="*/ f97 f42 1"/>
              <a:gd name="f118" fmla="*/ f98 f43 1"/>
              <a:gd name="f119" fmla="*/ f99 f42 1"/>
              <a:gd name="f120" fmla="*/ f100 f43 1"/>
              <a:gd name="f121" fmla="*/ f101 f42 1"/>
              <a:gd name="f122" fmla="*/ f10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07" y="f108"/>
              </a:cxn>
              <a:cxn ang="f86">
                <a:pos x="f109" y="f110"/>
              </a:cxn>
              <a:cxn ang="f86">
                <a:pos x="f111" y="f112"/>
              </a:cxn>
              <a:cxn ang="f86">
                <a:pos x="f113" y="f114"/>
              </a:cxn>
              <a:cxn ang="f86">
                <a:pos x="f113" y="f115"/>
              </a:cxn>
              <a:cxn ang="f86">
                <a:pos x="f116" y="f115"/>
              </a:cxn>
              <a:cxn ang="f86">
                <a:pos x="f117" y="f118"/>
              </a:cxn>
              <a:cxn ang="f86">
                <a:pos x="f119" y="f120"/>
              </a:cxn>
              <a:cxn ang="f86">
                <a:pos x="f121" y="f122"/>
              </a:cxn>
              <a:cxn ang="f86">
                <a:pos x="f107" y="f108"/>
              </a:cxn>
            </a:cxnLst>
            <a:rect l="f103" t="f106" r="f104" b="f105"/>
            <a:pathLst>
              <a:path w="4034156" h="61316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lnTo>
                  <a:pt x="f6" y="f22"/>
                </a:lnTo>
                <a:lnTo>
                  <a:pt x="f6" y="f7"/>
                </a:lnTo>
                <a:lnTo>
                  <a:pt x="f5" y="f7"/>
                </a:lnTo>
                <a:lnTo>
                  <a:pt x="f23" y="f24"/>
                </a:ln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8" y="f9"/>
                </a:cubicBezTo>
                <a:close/>
              </a:path>
            </a:pathLst>
          </a:custGeom>
          <a:solidFill>
            <a:srgbClr val="3BB1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FFFFFF"/>
              </a:solidFill>
              <a:uFillTx/>
              <a:latin typeface="Avenir Next LT Pro" pitchFamily="34"/>
            </a:endParaRPr>
          </a:p>
        </p:txBody>
      </p:sp>
      <p:sp>
        <p:nvSpPr>
          <p:cNvPr id="3" name="Freeform: Shape 10"/>
          <p:cNvSpPr/>
          <p:nvPr/>
        </p:nvSpPr>
        <p:spPr>
          <a:xfrm>
            <a:off x="0" y="688122"/>
            <a:ext cx="448494" cy="16342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8491"/>
              <a:gd name="f7" fmla="val 1634252"/>
              <a:gd name="f8" fmla="val 12983"/>
              <a:gd name="f9" fmla="val 10508"/>
              <a:gd name="f10" fmla="val 278410"/>
              <a:gd name="f11" fmla="val 241022"/>
              <a:gd name="f12" fmla="val 489787"/>
              <a:gd name="f13" fmla="val 530267"/>
              <a:gd name="f14" fmla="val 441611"/>
              <a:gd name="f15" fmla="val 863751"/>
              <a:gd name="f16" fmla="val 418542"/>
              <a:gd name="f17" fmla="val 1022632"/>
              <a:gd name="f18" fmla="val 337007"/>
              <a:gd name="f19" fmla="val 1166302"/>
              <a:gd name="f20" fmla="val 251011"/>
              <a:gd name="f21" fmla="val 1302895"/>
              <a:gd name="f22" fmla="val 215138"/>
              <a:gd name="f23" fmla="val 1359902"/>
              <a:gd name="f24" fmla="val 154723"/>
              <a:gd name="f25" fmla="val 1442480"/>
              <a:gd name="f26" fmla="val 74605"/>
              <a:gd name="f27" fmla="val 1543249"/>
              <a:gd name="f28" fmla="+- 0 0 -90"/>
              <a:gd name="f29" fmla="*/ f3 1 448491"/>
              <a:gd name="f30" fmla="*/ f4 1 1634252"/>
              <a:gd name="f31" fmla="+- f7 0 f5"/>
              <a:gd name="f32" fmla="+- f6 0 f5"/>
              <a:gd name="f33" fmla="*/ f28 f0 1"/>
              <a:gd name="f34" fmla="*/ f32 1 448491"/>
              <a:gd name="f35" fmla="*/ f31 1 1634252"/>
              <a:gd name="f36" fmla="*/ 0 f32 1"/>
              <a:gd name="f37" fmla="*/ 0 f31 1"/>
              <a:gd name="f38" fmla="*/ 12983 f32 1"/>
              <a:gd name="f39" fmla="*/ 10508 f31 1"/>
              <a:gd name="f40" fmla="*/ 441611 f32 1"/>
              <a:gd name="f41" fmla="*/ 863751 f31 1"/>
              <a:gd name="f42" fmla="*/ 251011 f32 1"/>
              <a:gd name="f43" fmla="*/ 1302895 f31 1"/>
              <a:gd name="f44" fmla="*/ 74605 f32 1"/>
              <a:gd name="f45" fmla="*/ 1543249 f31 1"/>
              <a:gd name="f46" fmla="*/ 1634252 f31 1"/>
              <a:gd name="f47" fmla="*/ f33 1 f2"/>
              <a:gd name="f48" fmla="*/ f36 1 448491"/>
              <a:gd name="f49" fmla="*/ f37 1 1634252"/>
              <a:gd name="f50" fmla="*/ f38 1 448491"/>
              <a:gd name="f51" fmla="*/ f39 1 1634252"/>
              <a:gd name="f52" fmla="*/ f40 1 448491"/>
              <a:gd name="f53" fmla="*/ f41 1 1634252"/>
              <a:gd name="f54" fmla="*/ f42 1 448491"/>
              <a:gd name="f55" fmla="*/ f43 1 1634252"/>
              <a:gd name="f56" fmla="*/ f44 1 448491"/>
              <a:gd name="f57" fmla="*/ f45 1 1634252"/>
              <a:gd name="f58" fmla="*/ f46 1 1634252"/>
              <a:gd name="f59" fmla="*/ f5 1 f34"/>
              <a:gd name="f60" fmla="*/ f6 1 f34"/>
              <a:gd name="f61" fmla="*/ f5 1 f35"/>
              <a:gd name="f62" fmla="*/ f7 1 f35"/>
              <a:gd name="f63" fmla="+- f47 0 f1"/>
              <a:gd name="f64" fmla="*/ f48 1 f34"/>
              <a:gd name="f65" fmla="*/ f49 1 f35"/>
              <a:gd name="f66" fmla="*/ f50 1 f34"/>
              <a:gd name="f67" fmla="*/ f51 1 f35"/>
              <a:gd name="f68" fmla="*/ f52 1 f34"/>
              <a:gd name="f69" fmla="*/ f53 1 f35"/>
              <a:gd name="f70" fmla="*/ f54 1 f34"/>
              <a:gd name="f71" fmla="*/ f55 1 f35"/>
              <a:gd name="f72" fmla="*/ f56 1 f34"/>
              <a:gd name="f73" fmla="*/ f57 1 f35"/>
              <a:gd name="f74" fmla="*/ f58 1 f35"/>
              <a:gd name="f75" fmla="*/ f59 f29 1"/>
              <a:gd name="f76" fmla="*/ f60 f29 1"/>
              <a:gd name="f77" fmla="*/ f62 f30 1"/>
              <a:gd name="f78" fmla="*/ f61 f30 1"/>
              <a:gd name="f79" fmla="*/ f64 f29 1"/>
              <a:gd name="f80" fmla="*/ f65 f30 1"/>
              <a:gd name="f81" fmla="*/ f66 f29 1"/>
              <a:gd name="f82" fmla="*/ f67 f30 1"/>
              <a:gd name="f83" fmla="*/ f68 f29 1"/>
              <a:gd name="f84" fmla="*/ f69 f30 1"/>
              <a:gd name="f85" fmla="*/ f70 f29 1"/>
              <a:gd name="f86" fmla="*/ f71 f30 1"/>
              <a:gd name="f87" fmla="*/ f72 f29 1"/>
              <a:gd name="f88" fmla="*/ f73 f30 1"/>
              <a:gd name="f89" fmla="*/ f7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79" y="f80"/>
              </a:cxn>
              <a:cxn ang="f63">
                <a:pos x="f81" y="f82"/>
              </a:cxn>
              <a:cxn ang="f63">
                <a:pos x="f83" y="f84"/>
              </a:cxn>
              <a:cxn ang="f63">
                <a:pos x="f85" y="f86"/>
              </a:cxn>
              <a:cxn ang="f63">
                <a:pos x="f87" y="f88"/>
              </a:cxn>
              <a:cxn ang="f63">
                <a:pos x="f79" y="f89"/>
              </a:cxn>
            </a:cxnLst>
            <a:rect l="f75" t="f78" r="f76" b="f77"/>
            <a:pathLst>
              <a:path w="448491" h="1634252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5" y="f7"/>
                </a:lnTo>
                <a:close/>
              </a:path>
            </a:pathLst>
          </a:custGeom>
          <a:solidFill>
            <a:srgbClr val="C3724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1200" cap="none" spc="0" baseline="0">
              <a:solidFill>
                <a:srgbClr val="FFFFFF"/>
              </a:solidFill>
              <a:uFillTx/>
              <a:latin typeface="Avenir Next LT Pro" pitchFamily="34"/>
            </a:endParaRPr>
          </a:p>
        </p:txBody>
      </p:sp>
      <p:sp>
        <p:nvSpPr>
          <p:cNvPr id="4" name="Freeform: Shape 11"/>
          <p:cNvSpPr/>
          <p:nvPr/>
        </p:nvSpPr>
        <p:spPr>
          <a:xfrm>
            <a:off x="7309457" y="6144073"/>
            <a:ext cx="4418271" cy="718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18271"/>
              <a:gd name="f7" fmla="val 718159"/>
              <a:gd name="f8" fmla="val 713930"/>
              <a:gd name="f9" fmla="val 2854"/>
              <a:gd name="f10" fmla="val 705624"/>
              <a:gd name="f11" fmla="val 60059"/>
              <a:gd name="f12" fmla="val 562888"/>
              <a:gd name="f13" fmla="val 131373"/>
              <a:gd name="f14" fmla="val 433874"/>
              <a:gd name="f15" fmla="val 226680"/>
              <a:gd name="f16" fmla="val 333970"/>
              <a:gd name="f17" fmla="val 463632"/>
              <a:gd name="f18" fmla="val 85526"/>
              <a:gd name="f19" fmla="val 822395"/>
              <a:gd name="f20" fmla="val 5774"/>
              <a:gd name="f21" fmla="val 1160245"/>
              <a:gd name="f22" fmla="val 1178"/>
              <a:gd name="f23" fmla="val 1421452"/>
              <a:gd name="f24" fmla="val 2035274"/>
              <a:gd name="f25" fmla="val 3698"/>
              <a:gd name="f26" fmla="val 2748311"/>
              <a:gd name="f27" fmla="val 152222"/>
              <a:gd name="f28" fmla="val 3247781"/>
              <a:gd name="f29" fmla="val 271915"/>
              <a:gd name="f30" fmla="val 3747251"/>
              <a:gd name="f31" fmla="val 391608"/>
              <a:gd name="f32" fmla="val 3902480"/>
              <a:gd name="f33" fmla="val 501606"/>
              <a:gd name="f34" fmla="+- 0 0 -90"/>
              <a:gd name="f35" fmla="*/ f3 1 4418271"/>
              <a:gd name="f36" fmla="*/ f4 1 718159"/>
              <a:gd name="f37" fmla="+- f7 0 f5"/>
              <a:gd name="f38" fmla="+- f6 0 f5"/>
              <a:gd name="f39" fmla="*/ f34 f0 1"/>
              <a:gd name="f40" fmla="*/ f38 1 4418271"/>
              <a:gd name="f41" fmla="*/ f37 1 718159"/>
              <a:gd name="f42" fmla="*/ 0 f38 1"/>
              <a:gd name="f43" fmla="*/ 713930 f37 1"/>
              <a:gd name="f44" fmla="*/ 2854 f38 1"/>
              <a:gd name="f45" fmla="*/ 705624 f37 1"/>
              <a:gd name="f46" fmla="*/ 226680 f38 1"/>
              <a:gd name="f47" fmla="*/ 333970 f37 1"/>
              <a:gd name="f48" fmla="*/ 1160245 f38 1"/>
              <a:gd name="f49" fmla="*/ 1178 f37 1"/>
              <a:gd name="f50" fmla="*/ 1421452 f38 1"/>
              <a:gd name="f51" fmla="*/ 0 f37 1"/>
              <a:gd name="f52" fmla="*/ 3247781 f38 1"/>
              <a:gd name="f53" fmla="*/ 271915 f37 1"/>
              <a:gd name="f54" fmla="*/ 4418271 f38 1"/>
              <a:gd name="f55" fmla="*/ 718159 f37 1"/>
              <a:gd name="f56" fmla="*/ f39 1 f2"/>
              <a:gd name="f57" fmla="*/ f42 1 4418271"/>
              <a:gd name="f58" fmla="*/ f43 1 718159"/>
              <a:gd name="f59" fmla="*/ f44 1 4418271"/>
              <a:gd name="f60" fmla="*/ f45 1 718159"/>
              <a:gd name="f61" fmla="*/ f46 1 4418271"/>
              <a:gd name="f62" fmla="*/ f47 1 718159"/>
              <a:gd name="f63" fmla="*/ f48 1 4418271"/>
              <a:gd name="f64" fmla="*/ f49 1 718159"/>
              <a:gd name="f65" fmla="*/ f50 1 4418271"/>
              <a:gd name="f66" fmla="*/ f51 1 718159"/>
              <a:gd name="f67" fmla="*/ f52 1 4418271"/>
              <a:gd name="f68" fmla="*/ f53 1 718159"/>
              <a:gd name="f69" fmla="*/ f54 1 4418271"/>
              <a:gd name="f70" fmla="*/ f55 1 718159"/>
              <a:gd name="f71" fmla="*/ f5 1 f40"/>
              <a:gd name="f72" fmla="*/ f6 1 f40"/>
              <a:gd name="f73" fmla="*/ f5 1 f41"/>
              <a:gd name="f74" fmla="*/ f7 1 f41"/>
              <a:gd name="f75" fmla="+- f56 0 f1"/>
              <a:gd name="f76" fmla="*/ f57 1 f40"/>
              <a:gd name="f77" fmla="*/ f58 1 f41"/>
              <a:gd name="f78" fmla="*/ f59 1 f40"/>
              <a:gd name="f79" fmla="*/ f60 1 f41"/>
              <a:gd name="f80" fmla="*/ f61 1 f40"/>
              <a:gd name="f81" fmla="*/ f62 1 f41"/>
              <a:gd name="f82" fmla="*/ f63 1 f40"/>
              <a:gd name="f83" fmla="*/ f64 1 f41"/>
              <a:gd name="f84" fmla="*/ f65 1 f40"/>
              <a:gd name="f85" fmla="*/ f66 1 f41"/>
              <a:gd name="f86" fmla="*/ f67 1 f40"/>
              <a:gd name="f87" fmla="*/ f68 1 f41"/>
              <a:gd name="f88" fmla="*/ f69 1 f40"/>
              <a:gd name="f89" fmla="*/ f70 1 f41"/>
              <a:gd name="f90" fmla="*/ f71 f35 1"/>
              <a:gd name="f91" fmla="*/ f72 f35 1"/>
              <a:gd name="f92" fmla="*/ f74 f36 1"/>
              <a:gd name="f93" fmla="*/ f73 f36 1"/>
              <a:gd name="f94" fmla="*/ f76 f35 1"/>
              <a:gd name="f95" fmla="*/ f77 f36 1"/>
              <a:gd name="f96" fmla="*/ f78 f35 1"/>
              <a:gd name="f97" fmla="*/ f79 f36 1"/>
              <a:gd name="f98" fmla="*/ f80 f35 1"/>
              <a:gd name="f99" fmla="*/ f81 f36 1"/>
              <a:gd name="f100" fmla="*/ f82 f35 1"/>
              <a:gd name="f101" fmla="*/ f83 f36 1"/>
              <a:gd name="f102" fmla="*/ f84 f35 1"/>
              <a:gd name="f103" fmla="*/ f85 f36 1"/>
              <a:gd name="f104" fmla="*/ f86 f35 1"/>
              <a:gd name="f105" fmla="*/ f87 f36 1"/>
              <a:gd name="f106" fmla="*/ f88 f35 1"/>
              <a:gd name="f107" fmla="*/ f8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94" y="f95"/>
              </a:cxn>
              <a:cxn ang="f75">
                <a:pos x="f96" y="f97"/>
              </a:cxn>
              <a:cxn ang="f75">
                <a:pos x="f98" y="f99"/>
              </a:cxn>
              <a:cxn ang="f75">
                <a:pos x="f100" y="f101"/>
              </a:cxn>
              <a:cxn ang="f75">
                <a:pos x="f102" y="f103"/>
              </a:cxn>
              <a:cxn ang="f75">
                <a:pos x="f104" y="f105"/>
              </a:cxn>
              <a:cxn ang="f75">
                <a:pos x="f106" y="f107"/>
              </a:cxn>
            </a:cxnLst>
            <a:rect l="f90" t="f93" r="f91" b="f92"/>
            <a:pathLst>
              <a:path w="4418271" h="718159">
                <a:moveTo>
                  <a:pt x="f5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5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6" y="f7"/>
                </a:cubicBezTo>
              </a:path>
            </a:pathLst>
          </a:custGeom>
          <a:noFill/>
          <a:ln w="12701" cap="flat">
            <a:solidFill>
              <a:srgbClr val="6EB13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761996" y="761996"/>
            <a:ext cx="10668003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996" y="2286000"/>
            <a:ext cx="10668003" cy="38180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389168" y="194319"/>
            <a:ext cx="204083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defRPr>
            </a:lvl1pPr>
          </a:lstStyle>
          <a:p>
            <a:pPr lvl="0"/>
            <a:fld id="{03AD8FC7-EA50-4B77-AE31-5477B0836366}" type="datetime1">
              <a:rPr lang="en-US"/>
              <a:pPr lvl="0"/>
              <a:t>5/20/2024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761996" y="6356351"/>
            <a:ext cx="661283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5996" y="6356351"/>
            <a:ext cx="1524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defRPr>
            </a:lvl1pPr>
          </a:lstStyle>
          <a:p>
            <a:pPr lvl="0"/>
            <a:fld id="{7E93E1D0-9B7E-4F6A-A68A-D018E38F06D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Sitka Subheading"/>
        </a:defRPr>
      </a:lvl1pPr>
    </p:titleStyle>
    <p:bodyStyle>
      <a:lvl1pPr marL="228600" marR="0" lvl="0" indent="-228600" algn="l" defTabSz="914400" rtl="0" fontAlgn="auto" hangingPunct="1">
        <a:lnSpc>
          <a:spcPct val="125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1pPr>
      <a:lvl2pPr marL="685800" marR="0" lvl="1" indent="-228600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2pPr>
      <a:lvl3pPr marL="1143000" marR="0" lvl="2" indent="-228600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3pPr>
      <a:lvl4pPr marL="1600200" marR="0" lvl="3" indent="-228600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4pPr>
      <a:lvl5pPr marL="2057400" marR="0" lvl="4" indent="-228600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emzetiszinhaz.hu/eloadas/bank-ban" TargetMode="External"/><Relationship Id="rId3" Type="http://schemas.openxmlformats.org/officeDocument/2006/relationships/hyperlink" Target="https://nemzetiszinhaz.hu/eloadas/bank-ban-1/kapcsolodo-tartalmak" TargetMode="External"/><Relationship Id="rId7" Type="http://schemas.openxmlformats.org/officeDocument/2006/relationships/hyperlink" Target="https://mult-kor.hu/nem-lathatta-szinpadon-a-bank-bant-katona-jozsef-20161111" TargetMode="External"/><Relationship Id="rId2" Type="http://schemas.openxmlformats.org/officeDocument/2006/relationships/hyperlink" Target="https://nemzetiszinhaz.hu/eloadas/bank-ban-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.m.wikipedia.org/wiki/B%C3%A1nk_b%C3%A1n_(opera)#/media/F%C3%A1jl%3ABankban%C5%91sbemutat%C3%B3.jpg" TargetMode="External"/><Relationship Id="rId5" Type="http://schemas.openxmlformats.org/officeDocument/2006/relationships/hyperlink" Target="https://www.theater.hu/hu/szinhazak/nemzeti-szinhaz--33/eloadasok/bank-ban--278.html" TargetMode="External"/><Relationship Id="rId4" Type="http://schemas.openxmlformats.org/officeDocument/2006/relationships/hyperlink" Target="https://hu.m.wikipedia.org/wiki/B&#225;nk_b&#225;n_(opera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5482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Cím 1"/>
          <p:cNvSpPr txBox="1">
            <a:spLocks noGrp="1"/>
          </p:cNvSpPr>
          <p:nvPr>
            <p:ph type="ctrTitle"/>
          </p:nvPr>
        </p:nvSpPr>
        <p:spPr>
          <a:xfrm>
            <a:off x="5948793" y="1523993"/>
            <a:ext cx="6418091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hu-HU"/>
              <a:t>Nemzeti Színházban rendezett </a:t>
            </a:r>
            <a:r>
              <a:rPr lang="hu-HU" i="1"/>
              <a:t>Bánk Bán </a:t>
            </a:r>
            <a:r>
              <a:rPr lang="hu-HU"/>
              <a:t>előadások</a:t>
            </a:r>
          </a:p>
        </p:txBody>
      </p:sp>
      <p:sp>
        <p:nvSpPr>
          <p:cNvPr id="4" name="Alcím 2"/>
          <p:cNvSpPr txBox="1">
            <a:spLocks noGrp="1"/>
          </p:cNvSpPr>
          <p:nvPr>
            <p:ph type="subTitle" idx="1"/>
          </p:nvPr>
        </p:nvSpPr>
        <p:spPr>
          <a:xfrm>
            <a:off x="6858000" y="4572000"/>
            <a:ext cx="4572000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hu-HU" sz="2400"/>
              <a:t>Bemutatja a Hófehérke és a négy törpe csapata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-9" y="762006"/>
          <a:ext cx="5948802" cy="609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eform: Shape 10"/>
          <p:cNvSpPr>
            <a:spLocks noMove="1" noResize="1"/>
          </p:cNvSpPr>
          <p:nvPr/>
        </p:nvSpPr>
        <p:spPr>
          <a:xfrm rot="5399996" flipH="1">
            <a:off x="223840" y="538147"/>
            <a:ext cx="6095984" cy="6543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54655"/>
              <a:gd name="f7" fmla="val 6858000"/>
              <a:gd name="f8" fmla="val 3379"/>
              <a:gd name="f9" fmla="val 2021"/>
              <a:gd name="f10" fmla="val 667061"/>
              <a:gd name="f11" fmla="val 423753"/>
              <a:gd name="f12" fmla="val 1239365"/>
              <a:gd name="f13" fmla="val 963389"/>
              <a:gd name="f14" fmla="val 1596437"/>
              <a:gd name="f15" fmla="val 1517967"/>
              <a:gd name="f16" fmla="val 2133142"/>
              <a:gd name="f17" fmla="val 2350886"/>
              <a:gd name="f18" fmla="val 2239839"/>
              <a:gd name="f19" fmla="val 3395752"/>
              <a:gd name="f20" fmla="val 2097043"/>
              <a:gd name="f21" fmla="val 4379386"/>
              <a:gd name="f22" fmla="val 2032295"/>
              <a:gd name="f23" fmla="val 4824358"/>
              <a:gd name="f24" fmla="val 1812506"/>
              <a:gd name="f25" fmla="val 5869368"/>
              <a:gd name="f26" fmla="val 1433930"/>
              <a:gd name="f27" fmla="val 6852362"/>
              <a:gd name="f28" fmla="val 1431659"/>
              <a:gd name="f29" fmla="+- 0 0 -90"/>
              <a:gd name="f30" fmla="*/ f3 1 2154655"/>
              <a:gd name="f31" fmla="*/ f4 1 6858000"/>
              <a:gd name="f32" fmla="+- f7 0 f5"/>
              <a:gd name="f33" fmla="+- f6 0 f5"/>
              <a:gd name="f34" fmla="*/ f29 f0 1"/>
              <a:gd name="f35" fmla="*/ f33 1 2154655"/>
              <a:gd name="f36" fmla="*/ f32 1 6858000"/>
              <a:gd name="f37" fmla="*/ 0 f32 1"/>
              <a:gd name="f38" fmla="*/ 2021 f32 1"/>
              <a:gd name="f39" fmla="*/ 1517967 f32 1"/>
              <a:gd name="f40" fmla="*/ 4379386 f32 1"/>
              <a:gd name="f41" fmla="*/ 6852362 f32 1"/>
              <a:gd name="f42" fmla="*/ 6858000 f32 1"/>
              <a:gd name="f43" fmla="*/ 0 f33 1"/>
              <a:gd name="f44" fmla="*/ 3379 f33 1"/>
              <a:gd name="f45" fmla="*/ 1596437 f33 1"/>
              <a:gd name="f46" fmla="*/ 2097043 f33 1"/>
              <a:gd name="f47" fmla="*/ 1433930 f33 1"/>
              <a:gd name="f48" fmla="*/ 1431659 f33 1"/>
              <a:gd name="f49" fmla="*/ f34 1 f2"/>
              <a:gd name="f50" fmla="*/ f37 1 6858000"/>
              <a:gd name="f51" fmla="*/ f38 1 6858000"/>
              <a:gd name="f52" fmla="*/ f39 1 6858000"/>
              <a:gd name="f53" fmla="*/ f40 1 6858000"/>
              <a:gd name="f54" fmla="*/ f41 1 6858000"/>
              <a:gd name="f55" fmla="*/ f42 1 6858000"/>
              <a:gd name="f56" fmla="*/ f43 1 2154655"/>
              <a:gd name="f57" fmla="*/ f44 1 2154655"/>
              <a:gd name="f58" fmla="*/ f45 1 2154655"/>
              <a:gd name="f59" fmla="*/ f46 1 2154655"/>
              <a:gd name="f60" fmla="*/ f47 1 2154655"/>
              <a:gd name="f61" fmla="*/ f48 1 2154655"/>
              <a:gd name="f62" fmla="*/ f5 1 f35"/>
              <a:gd name="f63" fmla="*/ f6 1 f35"/>
              <a:gd name="f64" fmla="*/ f5 1 f36"/>
              <a:gd name="f65" fmla="*/ f7 1 f36"/>
              <a:gd name="f66" fmla="+- f49 0 f1"/>
              <a:gd name="f67" fmla="*/ f56 1 f35"/>
              <a:gd name="f68" fmla="*/ f50 1 f36"/>
              <a:gd name="f69" fmla="*/ f57 1 f35"/>
              <a:gd name="f70" fmla="*/ f51 1 f36"/>
              <a:gd name="f71" fmla="*/ f58 1 f35"/>
              <a:gd name="f72" fmla="*/ f52 1 f36"/>
              <a:gd name="f73" fmla="*/ f59 1 f35"/>
              <a:gd name="f74" fmla="*/ f53 1 f36"/>
              <a:gd name="f75" fmla="*/ f60 1 f35"/>
              <a:gd name="f76" fmla="*/ f54 1 f36"/>
              <a:gd name="f77" fmla="*/ f61 1 f35"/>
              <a:gd name="f78" fmla="*/ f55 1 f36"/>
              <a:gd name="f79" fmla="*/ f62 f30 1"/>
              <a:gd name="f80" fmla="*/ f63 f30 1"/>
              <a:gd name="f81" fmla="*/ f65 f31 1"/>
              <a:gd name="f82" fmla="*/ f64 f31 1"/>
              <a:gd name="f83" fmla="*/ f67 f30 1"/>
              <a:gd name="f84" fmla="*/ f68 f31 1"/>
              <a:gd name="f85" fmla="*/ f69 f30 1"/>
              <a:gd name="f86" fmla="*/ f70 f31 1"/>
              <a:gd name="f87" fmla="*/ f71 f30 1"/>
              <a:gd name="f88" fmla="*/ f72 f31 1"/>
              <a:gd name="f89" fmla="*/ f73 f30 1"/>
              <a:gd name="f90" fmla="*/ f74 f31 1"/>
              <a:gd name="f91" fmla="*/ f75 f30 1"/>
              <a:gd name="f92" fmla="*/ f76 f31 1"/>
              <a:gd name="f93" fmla="*/ f77 f30 1"/>
              <a:gd name="f94" fmla="*/ f7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83" y="f84"/>
              </a:cxn>
              <a:cxn ang="f66">
                <a:pos x="f85" y="f86"/>
              </a:cxn>
              <a:cxn ang="f66">
                <a:pos x="f87" y="f88"/>
              </a:cxn>
              <a:cxn ang="f66">
                <a:pos x="f89" y="f90"/>
              </a:cxn>
              <a:cxn ang="f66">
                <a:pos x="f91" y="f92"/>
              </a:cxn>
              <a:cxn ang="f66">
                <a:pos x="f93" y="f94"/>
              </a:cxn>
            </a:cxnLst>
            <a:rect l="f79" t="f82" r="f80" b="f81"/>
            <a:pathLst>
              <a:path w="2154655" h="6858000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7"/>
                </a:lnTo>
              </a:path>
            </a:pathLst>
          </a:custGeom>
          <a:noFill/>
          <a:ln w="19046" cap="flat">
            <a:solidFill>
              <a:srgbClr val="D6C08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pic>
        <p:nvPicPr>
          <p:cNvPr id="7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439" y="5144853"/>
            <a:ext cx="1902299" cy="19022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343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Cím 1"/>
          <p:cNvSpPr txBox="1">
            <a:spLocks noGrp="1"/>
          </p:cNvSpPr>
          <p:nvPr>
            <p:ph type="ctrTitle"/>
          </p:nvPr>
        </p:nvSpPr>
        <p:spPr>
          <a:xfrm>
            <a:off x="998899" y="-630716"/>
            <a:ext cx="3810003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hu-HU" dirty="0"/>
              <a:t>Előadás 4</a:t>
            </a:r>
          </a:p>
        </p:txBody>
      </p:sp>
      <p:sp>
        <p:nvSpPr>
          <p:cNvPr id="4" name="Alcím 2"/>
          <p:cNvSpPr txBox="1">
            <a:spLocks noGrp="1"/>
          </p:cNvSpPr>
          <p:nvPr>
            <p:ph type="subTitle" idx="1"/>
          </p:nvPr>
        </p:nvSpPr>
        <p:spPr>
          <a:xfrm>
            <a:off x="462567" y="2214119"/>
            <a:ext cx="4305269" cy="44293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lvl="0" indent="-342900"/>
            <a:r>
              <a:rPr lang="hu-HU" sz="2400" dirty="0"/>
              <a:t>Bemutatója: 2023 szeptember 3.</a:t>
            </a:r>
          </a:p>
          <a:p>
            <a:pPr marL="342900" lvl="0" indent="-342900"/>
            <a:r>
              <a:rPr lang="hu-HU" sz="2400" dirty="0"/>
              <a:t>Rendezte: </a:t>
            </a:r>
            <a:r>
              <a:rPr lang="hu-HU" sz="2400" dirty="0" err="1"/>
              <a:t>Vidnyánszky</a:t>
            </a:r>
            <a:r>
              <a:rPr lang="hu-HU" sz="2400" dirty="0"/>
              <a:t> Attila </a:t>
            </a:r>
          </a:p>
          <a:p>
            <a:pPr marL="342900" lvl="0" indent="-342900"/>
            <a:r>
              <a:rPr lang="hu-HU" sz="2400" dirty="0"/>
              <a:t>Nagyszínpadon </a:t>
            </a:r>
            <a:r>
              <a:rPr lang="hu-HU" sz="2400" dirty="0" err="1"/>
              <a:t>játszák</a:t>
            </a:r>
            <a:endParaRPr lang="hu-HU" sz="2400" dirty="0"/>
          </a:p>
          <a:p>
            <a:pPr marL="342900" lvl="0" indent="-342900"/>
            <a:endParaRPr lang="hu-HU" sz="2400" dirty="0"/>
          </a:p>
          <a:p>
            <a:pPr marL="342900" lvl="0" indent="-342900"/>
            <a:endParaRPr lang="hu-HU" sz="2400" dirty="0">
              <a:solidFill>
                <a:srgbClr val="E2E6E8"/>
              </a:solidFill>
            </a:endParaRPr>
          </a:p>
          <a:p>
            <a:pPr marL="342900" lvl="0" indent="-342900"/>
            <a:endParaRPr lang="hu-HU" sz="2400" dirty="0"/>
          </a:p>
        </p:txBody>
      </p:sp>
      <p:pic>
        <p:nvPicPr>
          <p:cNvPr id="5" name="Kép 17"/>
          <p:cNvPicPr>
            <a:picLocks noChangeAspect="1"/>
          </p:cNvPicPr>
          <p:nvPr/>
        </p:nvPicPr>
        <p:blipFill>
          <a:blip r:embed="rId2"/>
          <a:srcRect r="-1" b="4656"/>
          <a:stretch>
            <a:fillRect/>
          </a:stretch>
        </p:blipFill>
        <p:spPr>
          <a:xfrm>
            <a:off x="5045805" y="9"/>
            <a:ext cx="3336197" cy="4765285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6" name="Kép 13"/>
          <p:cNvPicPr>
            <a:picLocks noChangeAspect="1"/>
          </p:cNvPicPr>
          <p:nvPr/>
        </p:nvPicPr>
        <p:blipFill>
          <a:blip r:embed="rId3"/>
          <a:srcRect l="21056" r="28483" b="2"/>
          <a:stretch>
            <a:fillRect/>
          </a:stretch>
        </p:blipFill>
        <p:spPr>
          <a:xfrm>
            <a:off x="8865244" y="1244678"/>
            <a:ext cx="3205456" cy="4240109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7" name="Freeform: Shape 27"/>
          <p:cNvSpPr>
            <a:spLocks noMove="1" noResize="1"/>
          </p:cNvSpPr>
          <p:nvPr/>
        </p:nvSpPr>
        <p:spPr>
          <a:xfrm>
            <a:off x="4817260" y="-2633"/>
            <a:ext cx="3926689" cy="4767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36197"/>
              <a:gd name="f7" fmla="val 4767929"/>
              <a:gd name="f8" fmla="val 3090935"/>
              <a:gd name="f9" fmla="val 2633"/>
              <a:gd name="f10" fmla="val 3113368"/>
              <a:gd name="f11" fmla="val 38590"/>
              <a:gd name="f12" fmla="val 3380853"/>
              <a:gd name="f13" fmla="val 493736"/>
              <a:gd name="f14" fmla="val 3275553"/>
              <a:gd name="f15" fmla="val 732268"/>
              <a:gd name="f16" fmla="val 3269988"/>
              <a:gd name="f17" fmla="val 1152625"/>
              <a:gd name="f18" fmla="val 3262592"/>
              <a:gd name="f19" fmla="val 1717018"/>
              <a:gd name="f20" fmla="val 3344943"/>
              <a:gd name="f21" fmla="val 2361785"/>
              <a:gd name="f22" fmla="val 3335431"/>
              <a:gd name="f23" fmla="val 2927628"/>
              <a:gd name="f24" fmla="val 3324549"/>
              <a:gd name="f25" fmla="val 3575902"/>
              <a:gd name="f26" fmla="val 3244318"/>
              <a:gd name="f27" fmla="val 4176576"/>
              <a:gd name="f28" fmla="val 3025033"/>
              <a:gd name="f29" fmla="val 4493303"/>
              <a:gd name="f30" fmla="val 2932830"/>
              <a:gd name="f31" fmla="val 4626660"/>
              <a:gd name="f32" fmla="val 2821677"/>
              <a:gd name="f33" fmla="val 4703875"/>
              <a:gd name="f34" fmla="val 2697860"/>
              <a:gd name="f35" fmla="val 4740791"/>
              <a:gd name="f36" fmla="val 2491500"/>
              <a:gd name="f37" fmla="val 4802317"/>
              <a:gd name="f38" fmla="val 2249964"/>
              <a:gd name="f39" fmla="val 4751907"/>
              <a:gd name="f40" fmla="val 2002356"/>
              <a:gd name="f41" fmla="val 4662906"/>
              <a:gd name="f42" fmla="val 1878325"/>
              <a:gd name="f43" fmla="val 4618191"/>
              <a:gd name="f44" fmla="val 1752750"/>
              <a:gd name="f45" fmla="val 4563888"/>
              <a:gd name="f46" fmla="val 1629127"/>
              <a:gd name="f47" fmla="val 4509652"/>
              <a:gd name="f48" fmla="val 1373564"/>
              <a:gd name="f49" fmla="val 4396051"/>
              <a:gd name="f50" fmla="val 1112925"/>
              <a:gd name="f51" fmla="val 4278811"/>
              <a:gd name="f52" fmla="val 847235"/>
              <a:gd name="f53" fmla="val 4010555"/>
              <a:gd name="f54" fmla="val 581440"/>
              <a:gd name="f55" fmla="val 3742329"/>
              <a:gd name="f56" fmla="val 304859"/>
              <a:gd name="f57" fmla="val 3294032"/>
              <a:gd name="f58" fmla="val 149399"/>
              <a:gd name="f59" fmla="val 2755922"/>
              <a:gd name="f60" fmla="+- 0 0 37894"/>
              <a:gd name="f61" fmla="val 2107505"/>
              <a:gd name="f62" fmla="+- 0 0 9803"/>
              <a:gd name="f63" fmla="val 1500507"/>
              <a:gd name="f64" fmla="val 26334"/>
              <a:gd name="f65" fmla="val 961358"/>
              <a:gd name="f66" fmla="val 48903"/>
              <a:gd name="f67" fmla="val 625497"/>
              <a:gd name="f68" fmla="val 102543"/>
              <a:gd name="f69" fmla="val 254187"/>
              <a:gd name="f70" fmla="val 178911"/>
              <a:gd name="f71" fmla="+- 0 0 -90"/>
              <a:gd name="f72" fmla="*/ f3 1 3336197"/>
              <a:gd name="f73" fmla="*/ f4 1 4767929"/>
              <a:gd name="f74" fmla="+- f7 0 f5"/>
              <a:gd name="f75" fmla="+- f6 0 f5"/>
              <a:gd name="f76" fmla="*/ f71 f0 1"/>
              <a:gd name="f77" fmla="*/ f75 1 3336197"/>
              <a:gd name="f78" fmla="*/ f74 1 4767929"/>
              <a:gd name="f79" fmla="*/ 3090935 f75 1"/>
              <a:gd name="f80" fmla="*/ 3113368 f75 1"/>
              <a:gd name="f81" fmla="*/ 3269988 f75 1"/>
              <a:gd name="f82" fmla="*/ 3335431 f75 1"/>
              <a:gd name="f83" fmla="*/ 3025033 f75 1"/>
              <a:gd name="f84" fmla="*/ 2697860 f75 1"/>
              <a:gd name="f85" fmla="*/ 2002356 f75 1"/>
              <a:gd name="f86" fmla="*/ 1629127 f75 1"/>
              <a:gd name="f87" fmla="*/ 847235 f75 1"/>
              <a:gd name="f88" fmla="*/ 149399 f75 1"/>
              <a:gd name="f89" fmla="*/ 26334 f75 1"/>
              <a:gd name="f90" fmla="*/ 2633 f74 1"/>
              <a:gd name="f91" fmla="*/ 38590 f74 1"/>
              <a:gd name="f92" fmla="*/ 1152625 f74 1"/>
              <a:gd name="f93" fmla="*/ 2927628 f74 1"/>
              <a:gd name="f94" fmla="*/ 4493303 f74 1"/>
              <a:gd name="f95" fmla="*/ 4740791 f74 1"/>
              <a:gd name="f96" fmla="*/ 4662906 f74 1"/>
              <a:gd name="f97" fmla="*/ 4509652 f74 1"/>
              <a:gd name="f98" fmla="*/ 4010555 f74 1"/>
              <a:gd name="f99" fmla="*/ 2755922 f74 1"/>
              <a:gd name="f100" fmla="*/ 961358 f74 1"/>
              <a:gd name="f101" fmla="*/ 178911 f75 1"/>
              <a:gd name="f102" fmla="*/ 0 f74 1"/>
              <a:gd name="f103" fmla="*/ f76 1 f2"/>
              <a:gd name="f104" fmla="*/ f79 1 3336197"/>
              <a:gd name="f105" fmla="*/ f80 1 3336197"/>
              <a:gd name="f106" fmla="*/ f81 1 3336197"/>
              <a:gd name="f107" fmla="*/ f82 1 3336197"/>
              <a:gd name="f108" fmla="*/ f83 1 3336197"/>
              <a:gd name="f109" fmla="*/ f84 1 3336197"/>
              <a:gd name="f110" fmla="*/ f85 1 3336197"/>
              <a:gd name="f111" fmla="*/ f86 1 3336197"/>
              <a:gd name="f112" fmla="*/ f87 1 3336197"/>
              <a:gd name="f113" fmla="*/ f88 1 3336197"/>
              <a:gd name="f114" fmla="*/ f89 1 3336197"/>
              <a:gd name="f115" fmla="*/ f90 1 4767929"/>
              <a:gd name="f116" fmla="*/ f91 1 4767929"/>
              <a:gd name="f117" fmla="*/ f92 1 4767929"/>
              <a:gd name="f118" fmla="*/ f93 1 4767929"/>
              <a:gd name="f119" fmla="*/ f94 1 4767929"/>
              <a:gd name="f120" fmla="*/ f95 1 4767929"/>
              <a:gd name="f121" fmla="*/ f96 1 4767929"/>
              <a:gd name="f122" fmla="*/ f97 1 4767929"/>
              <a:gd name="f123" fmla="*/ f98 1 4767929"/>
              <a:gd name="f124" fmla="*/ f99 1 4767929"/>
              <a:gd name="f125" fmla="*/ f100 1 4767929"/>
              <a:gd name="f126" fmla="*/ f101 1 3336197"/>
              <a:gd name="f127" fmla="*/ f102 1 4767929"/>
              <a:gd name="f128" fmla="*/ f5 1 f77"/>
              <a:gd name="f129" fmla="*/ f6 1 f77"/>
              <a:gd name="f130" fmla="*/ f5 1 f78"/>
              <a:gd name="f131" fmla="*/ f7 1 f78"/>
              <a:gd name="f132" fmla="+- f103 0 f1"/>
              <a:gd name="f133" fmla="*/ f104 1 f77"/>
              <a:gd name="f134" fmla="*/ f115 1 f78"/>
              <a:gd name="f135" fmla="*/ f105 1 f77"/>
              <a:gd name="f136" fmla="*/ f116 1 f78"/>
              <a:gd name="f137" fmla="*/ f106 1 f77"/>
              <a:gd name="f138" fmla="*/ f117 1 f78"/>
              <a:gd name="f139" fmla="*/ f107 1 f77"/>
              <a:gd name="f140" fmla="*/ f118 1 f78"/>
              <a:gd name="f141" fmla="*/ f108 1 f77"/>
              <a:gd name="f142" fmla="*/ f119 1 f78"/>
              <a:gd name="f143" fmla="*/ f109 1 f77"/>
              <a:gd name="f144" fmla="*/ f120 1 f78"/>
              <a:gd name="f145" fmla="*/ f110 1 f77"/>
              <a:gd name="f146" fmla="*/ f121 1 f78"/>
              <a:gd name="f147" fmla="*/ f111 1 f77"/>
              <a:gd name="f148" fmla="*/ f122 1 f78"/>
              <a:gd name="f149" fmla="*/ f112 1 f77"/>
              <a:gd name="f150" fmla="*/ f123 1 f78"/>
              <a:gd name="f151" fmla="*/ f113 1 f77"/>
              <a:gd name="f152" fmla="*/ f124 1 f78"/>
              <a:gd name="f153" fmla="*/ f114 1 f77"/>
              <a:gd name="f154" fmla="*/ f125 1 f78"/>
              <a:gd name="f155" fmla="*/ f126 1 f77"/>
              <a:gd name="f156" fmla="*/ f127 1 f78"/>
              <a:gd name="f157" fmla="*/ f128 f72 1"/>
              <a:gd name="f158" fmla="*/ f129 f72 1"/>
              <a:gd name="f159" fmla="*/ f131 f73 1"/>
              <a:gd name="f160" fmla="*/ f130 f73 1"/>
              <a:gd name="f161" fmla="*/ f133 f72 1"/>
              <a:gd name="f162" fmla="*/ f134 f73 1"/>
              <a:gd name="f163" fmla="*/ f135 f72 1"/>
              <a:gd name="f164" fmla="*/ f136 f73 1"/>
              <a:gd name="f165" fmla="*/ f137 f72 1"/>
              <a:gd name="f166" fmla="*/ f138 f73 1"/>
              <a:gd name="f167" fmla="*/ f139 f72 1"/>
              <a:gd name="f168" fmla="*/ f140 f73 1"/>
              <a:gd name="f169" fmla="*/ f141 f72 1"/>
              <a:gd name="f170" fmla="*/ f142 f73 1"/>
              <a:gd name="f171" fmla="*/ f143 f72 1"/>
              <a:gd name="f172" fmla="*/ f144 f73 1"/>
              <a:gd name="f173" fmla="*/ f145 f72 1"/>
              <a:gd name="f174" fmla="*/ f146 f73 1"/>
              <a:gd name="f175" fmla="*/ f147 f72 1"/>
              <a:gd name="f176" fmla="*/ f148 f73 1"/>
              <a:gd name="f177" fmla="*/ f149 f72 1"/>
              <a:gd name="f178" fmla="*/ f150 f73 1"/>
              <a:gd name="f179" fmla="*/ f151 f72 1"/>
              <a:gd name="f180" fmla="*/ f152 f73 1"/>
              <a:gd name="f181" fmla="*/ f153 f72 1"/>
              <a:gd name="f182" fmla="*/ f154 f73 1"/>
              <a:gd name="f183" fmla="*/ f155 f72 1"/>
              <a:gd name="f184" fmla="*/ f156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2">
                <a:pos x="f161" y="f162"/>
              </a:cxn>
              <a:cxn ang="f132">
                <a:pos x="f163" y="f164"/>
              </a:cxn>
              <a:cxn ang="f132">
                <a:pos x="f165" y="f166"/>
              </a:cxn>
              <a:cxn ang="f132">
                <a:pos x="f167" y="f168"/>
              </a:cxn>
              <a:cxn ang="f132">
                <a:pos x="f169" y="f170"/>
              </a:cxn>
              <a:cxn ang="f132">
                <a:pos x="f171" y="f172"/>
              </a:cxn>
              <a:cxn ang="f132">
                <a:pos x="f173" y="f174"/>
              </a:cxn>
              <a:cxn ang="f132">
                <a:pos x="f175" y="f176"/>
              </a:cxn>
              <a:cxn ang="f132">
                <a:pos x="f177" y="f178"/>
              </a:cxn>
              <a:cxn ang="f132">
                <a:pos x="f179" y="f180"/>
              </a:cxn>
              <a:cxn ang="f132">
                <a:pos x="f181" y="f182"/>
              </a:cxn>
              <a:cxn ang="f132">
                <a:pos x="f183" y="f184"/>
              </a:cxn>
            </a:cxnLst>
            <a:rect l="f157" t="f160" r="f158" b="f159"/>
            <a:pathLst>
              <a:path w="3336197" h="4767929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5"/>
                </a:cubicBezTo>
              </a:path>
            </a:pathLst>
          </a:custGeom>
          <a:noFill/>
          <a:ln w="19046" cap="flat">
            <a:solidFill>
              <a:srgbClr val="D6C08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8" name="Szövegdoboz 19"/>
          <p:cNvSpPr txBox="1"/>
          <p:nvPr/>
        </p:nvSpPr>
        <p:spPr>
          <a:xfrm>
            <a:off x="237691" y="5157981"/>
            <a:ext cx="7886727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1" u="none" strike="noStrike" kern="1200" cap="none" spc="0" baseline="0" dirty="0">
                <a:solidFill>
                  <a:srgbClr val="E2E6E8"/>
                </a:solidFill>
                <a:uFillTx/>
                <a:latin typeface="Arabic Typesetting" pitchFamily="34"/>
              </a:rPr>
              <a:t>‘’</a:t>
            </a:r>
            <a:r>
              <a:rPr lang="hu-HU" sz="2000" b="0" i="1" u="none" strike="noStrike" kern="1200" cap="none" spc="0" baseline="0" dirty="0" err="1">
                <a:solidFill>
                  <a:srgbClr val="E2E6E8"/>
                </a:solidFill>
                <a:uFillTx/>
                <a:latin typeface="Arabic Typesetting" pitchFamily="34"/>
              </a:rPr>
              <a:t>Amikor</a:t>
            </a:r>
            <a:r>
              <a:rPr lang="hu-HU" sz="2000" b="0" i="1" u="none" strike="noStrike" kern="1200" cap="none" spc="0" baseline="0" dirty="0">
                <a:solidFill>
                  <a:srgbClr val="E2E6E8"/>
                </a:solidFill>
                <a:uFillTx/>
                <a:latin typeface="Arabic Typesetting" pitchFamily="34"/>
              </a:rPr>
              <a:t> 2002-ben foglalkoztam a művel, az az érzet munkált bennem, hogy a világ változóban van. A világ pedig mostanra – gyökeresen és visszavonhatatlanul – megváltozott, ezért is döntöttem úgy, új előadást készítünk új gondolatokkal, ezúttal fiatalokkal.’’ </a:t>
            </a:r>
            <a:r>
              <a:rPr lang="hu-HU" sz="2000" b="0" i="0" u="none" strike="noStrike" kern="1200" cap="none" spc="0" baseline="0" dirty="0">
                <a:solidFill>
                  <a:srgbClr val="E2E6E8"/>
                </a:solidFill>
                <a:uFillTx/>
                <a:latin typeface="Arabic Typesetting" pitchFamily="34"/>
              </a:rPr>
              <a:t>– </a:t>
            </a:r>
            <a:r>
              <a:rPr lang="hu-HU" sz="2000" b="0" i="0" u="none" strike="noStrike" kern="1200" cap="none" spc="0" baseline="0" dirty="0" err="1">
                <a:solidFill>
                  <a:srgbClr val="E2E6E8"/>
                </a:solidFill>
                <a:uFillTx/>
                <a:latin typeface="Arabic Typesetting" pitchFamily="34"/>
              </a:rPr>
              <a:t>Vidnyászky</a:t>
            </a:r>
            <a:r>
              <a:rPr lang="hu-HU" sz="2000" b="0" i="0" u="none" strike="noStrike" kern="1200" cap="none" spc="0" baseline="0" dirty="0">
                <a:solidFill>
                  <a:srgbClr val="E2E6E8"/>
                </a:solidFill>
                <a:uFillTx/>
                <a:latin typeface="Arabic Typesetting" pitchFamily="34"/>
              </a:rPr>
              <a:t> Attila</a:t>
            </a:r>
            <a:endParaRPr lang="hu-HU" sz="2000" b="0" i="0" u="none" strike="noStrike" kern="1200" cap="none" spc="0" baseline="0" dirty="0">
              <a:solidFill>
                <a:srgbClr val="FFFFFF"/>
              </a:solidFill>
              <a:uFillTx/>
              <a:latin typeface="Arabic Typesetting" pitchFamily="34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0835015" y="6326491"/>
            <a:ext cx="1296443" cy="4627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hlinkClick r:id="rId4" action="ppaction://hlinksldjump"/>
              </a:rPr>
              <a:t>TOVÁBB</a:t>
            </a:r>
            <a:endParaRPr lang="hu-H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761996" y="0"/>
            <a:ext cx="10668003" cy="2066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 fontScale="90000"/>
          </a:bodyPr>
          <a:lstStyle/>
          <a:p>
            <a:pPr lvl="0" algn="ctr"/>
            <a:r>
              <a:rPr lang="hu-HU" sz="5400" dirty="0"/>
              <a:t>Szereplők és az őket alakító színészek</a:t>
            </a:r>
            <a:br>
              <a:rPr lang="hu-HU" sz="5400" dirty="0"/>
            </a:br>
            <a:endParaRPr lang="hu-HU" sz="5400" dirty="0"/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658657" y="4541737"/>
            <a:ext cx="10668003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endParaRPr lang="hu-HU"/>
          </a:p>
        </p:txBody>
      </p:sp>
      <p:graphicFrame>
        <p:nvGraphicFramePr>
          <p:cNvPr id="4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26740"/>
              </p:ext>
            </p:extLst>
          </p:nvPr>
        </p:nvGraphicFramePr>
        <p:xfrm>
          <a:off x="2386017" y="1543050"/>
          <a:ext cx="7777784" cy="44480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1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II. Endre</a:t>
                      </a:r>
                      <a:endParaRPr lang="hu-H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A magyarok királya</a:t>
                      </a:r>
                      <a:endParaRPr lang="hu-H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 err="1">
                          <a:solidFill>
                            <a:schemeClr val="bg1"/>
                          </a:solidFill>
                        </a:rPr>
                        <a:t>Berettyán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 Nándor </a:t>
                      </a:r>
                      <a:endParaRPr lang="hu-H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Gertrudis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A királyné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Ács Eszter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Bánk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Magyarország nagyura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 err="1">
                          <a:solidFill>
                            <a:schemeClr val="bg1"/>
                          </a:solidFill>
                        </a:rPr>
                        <a:t>Berettyán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 Sándor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41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Ottó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Gertrudisnak testvéröccse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Herczegh Péter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Melinda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Bánk felesége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Barta Ágnes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 Mikhál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Melinda bátyja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 err="1">
                          <a:solidFill>
                            <a:schemeClr val="bg1"/>
                          </a:solidFill>
                        </a:rPr>
                        <a:t>Rubold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 Ödön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Simon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Melinda bátyja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Szép Domán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Petur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Bihari főispán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Mészáros Martin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Myska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A királyfiak nevelője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Madácsi István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Biberach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Egy lézengő ritter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Szabó Sebestyén László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Tiborc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Paraszt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 err="1">
                          <a:solidFill>
                            <a:schemeClr val="bg1"/>
                          </a:solidFill>
                        </a:rPr>
                        <a:t>Kristán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 Attila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9415370" y="6291210"/>
            <a:ext cx="1496861" cy="517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hlinkClick r:id="rId2" action="ppaction://hlinksldjump"/>
              </a:rPr>
              <a:t>TOVÁBB</a:t>
            </a:r>
            <a:endParaRPr lang="hu-HU" b="1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3857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Cím 1"/>
          <p:cNvSpPr txBox="1">
            <a:spLocks noGrp="1"/>
          </p:cNvSpPr>
          <p:nvPr>
            <p:ph type="ctrTitle"/>
          </p:nvPr>
        </p:nvSpPr>
        <p:spPr>
          <a:xfrm>
            <a:off x="761996" y="761996"/>
            <a:ext cx="3810003" cy="304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hu-HU" dirty="0"/>
              <a:t>Köszönjük a figyelmet!</a:t>
            </a:r>
          </a:p>
        </p:txBody>
      </p:sp>
      <p:sp>
        <p:nvSpPr>
          <p:cNvPr id="4" name="Freeform: Shape 12"/>
          <p:cNvSpPr>
            <a:spLocks noMove="1" noResize="1"/>
          </p:cNvSpPr>
          <p:nvPr/>
        </p:nvSpPr>
        <p:spPr>
          <a:xfrm rot="16199987" flipH="1">
            <a:off x="10653172" y="-776829"/>
            <a:ext cx="761996" cy="23156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5312"/>
              <a:gd name="f7" fmla="val 2315675"/>
              <a:gd name="f8" fmla="val 53089"/>
              <a:gd name="f9" fmla="val 4542"/>
              <a:gd name="f10" fmla="val 405263"/>
              <a:gd name="f11" fmla="val 73503"/>
              <a:gd name="f12" fmla="val 612623"/>
              <a:gd name="f13" fmla="val 486635"/>
              <a:gd name="f14" fmla="val 790077"/>
              <a:gd name="f15" fmla="val 872756"/>
              <a:gd name="f16" fmla="val 937425"/>
              <a:gd name="f17" fmla="val 1193596"/>
              <a:gd name="f18" fmla="val 1088787"/>
              <a:gd name="f19" fmla="val 1533232"/>
              <a:gd name="f20" fmla="val 1085252"/>
              <a:gd name="f21" fmla="val 1943649"/>
              <a:gd name="f22" fmla="val 1084528"/>
              <a:gd name="f23" fmla="val 2029058"/>
              <a:gd name="f24" fmla="val 1077341"/>
              <a:gd name="f25" fmla="val 2113833"/>
              <a:gd name="f26" fmla="val 1064832"/>
              <a:gd name="f27" fmla="val 2198094"/>
              <a:gd name="f28" fmla="val 1043734"/>
              <a:gd name="f29" fmla="+- 0 0 -90"/>
              <a:gd name="f30" fmla="*/ f3 1 1085312"/>
              <a:gd name="f31" fmla="*/ f4 1 2315675"/>
              <a:gd name="f32" fmla="+- f7 0 f5"/>
              <a:gd name="f33" fmla="+- f6 0 f5"/>
              <a:gd name="f34" fmla="*/ f29 f0 1"/>
              <a:gd name="f35" fmla="*/ f33 1 1085312"/>
              <a:gd name="f36" fmla="*/ f32 1 2315675"/>
              <a:gd name="f37" fmla="*/ 0 f33 1"/>
              <a:gd name="f38" fmla="*/ 2315675 f32 1"/>
              <a:gd name="f39" fmla="*/ 0 f32 1"/>
              <a:gd name="f40" fmla="*/ 53089 f33 1"/>
              <a:gd name="f41" fmla="*/ 4542 f32 1"/>
              <a:gd name="f42" fmla="*/ 790077 f33 1"/>
              <a:gd name="f43" fmla="*/ 872756 f32 1"/>
              <a:gd name="f44" fmla="*/ 1085252 f33 1"/>
              <a:gd name="f45" fmla="*/ 1943649 f32 1"/>
              <a:gd name="f46" fmla="*/ 1064832 f33 1"/>
              <a:gd name="f47" fmla="*/ 2198094 f32 1"/>
              <a:gd name="f48" fmla="*/ 1043734 f33 1"/>
              <a:gd name="f49" fmla="*/ f34 1 f2"/>
              <a:gd name="f50" fmla="*/ f37 1 1085312"/>
              <a:gd name="f51" fmla="*/ f38 1 2315675"/>
              <a:gd name="f52" fmla="*/ f39 1 2315675"/>
              <a:gd name="f53" fmla="*/ f40 1 1085312"/>
              <a:gd name="f54" fmla="*/ f41 1 2315675"/>
              <a:gd name="f55" fmla="*/ f42 1 1085312"/>
              <a:gd name="f56" fmla="*/ f43 1 2315675"/>
              <a:gd name="f57" fmla="*/ f44 1 1085312"/>
              <a:gd name="f58" fmla="*/ f45 1 2315675"/>
              <a:gd name="f59" fmla="*/ f46 1 1085312"/>
              <a:gd name="f60" fmla="*/ f47 1 2315675"/>
              <a:gd name="f61" fmla="*/ f48 1 1085312"/>
              <a:gd name="f62" fmla="*/ f5 1 f35"/>
              <a:gd name="f63" fmla="*/ f6 1 f35"/>
              <a:gd name="f64" fmla="*/ f5 1 f36"/>
              <a:gd name="f65" fmla="*/ f7 1 f36"/>
              <a:gd name="f66" fmla="+- f49 0 f1"/>
              <a:gd name="f67" fmla="*/ f50 1 f35"/>
              <a:gd name="f68" fmla="*/ f51 1 f36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6"/>
              <a:gd name="f76" fmla="*/ f59 1 f35"/>
              <a:gd name="f77" fmla="*/ f60 1 f36"/>
              <a:gd name="f78" fmla="*/ f61 1 f35"/>
              <a:gd name="f79" fmla="*/ f62 f30 1"/>
              <a:gd name="f80" fmla="*/ f63 f30 1"/>
              <a:gd name="f81" fmla="*/ f65 f31 1"/>
              <a:gd name="f82" fmla="*/ f64 f31 1"/>
              <a:gd name="f83" fmla="*/ f67 f30 1"/>
              <a:gd name="f84" fmla="*/ f68 f31 1"/>
              <a:gd name="f85" fmla="*/ f69 f31 1"/>
              <a:gd name="f86" fmla="*/ f70 f30 1"/>
              <a:gd name="f87" fmla="*/ f71 f31 1"/>
              <a:gd name="f88" fmla="*/ f72 f30 1"/>
              <a:gd name="f89" fmla="*/ f73 f31 1"/>
              <a:gd name="f90" fmla="*/ f74 f30 1"/>
              <a:gd name="f91" fmla="*/ f75 f31 1"/>
              <a:gd name="f92" fmla="*/ f76 f30 1"/>
              <a:gd name="f93" fmla="*/ f77 f31 1"/>
              <a:gd name="f94" fmla="*/ f7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83" y="f84"/>
              </a:cxn>
              <a:cxn ang="f66">
                <a:pos x="f83" y="f85"/>
              </a:cxn>
              <a:cxn ang="f66">
                <a:pos x="f86" y="f87"/>
              </a:cxn>
              <a:cxn ang="f66">
                <a:pos x="f88" y="f89"/>
              </a:cxn>
              <a:cxn ang="f66">
                <a:pos x="f90" y="f91"/>
              </a:cxn>
              <a:cxn ang="f66">
                <a:pos x="f92" y="f93"/>
              </a:cxn>
              <a:cxn ang="f66">
                <a:pos x="f94" y="f84"/>
              </a:cxn>
              <a:cxn ang="f66">
                <a:pos x="f83" y="f84"/>
              </a:cxn>
            </a:cxnLst>
            <a:rect l="f79" t="f82" r="f80" b="f81"/>
            <a:pathLst>
              <a:path w="1085312" h="2315675">
                <a:moveTo>
                  <a:pt x="f5" y="f7"/>
                </a:moveTo>
                <a:lnTo>
                  <a:pt x="f5" y="f5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C3724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1200" cap="none" spc="0" baseline="0">
              <a:solidFill>
                <a:srgbClr val="FFFFFF"/>
              </a:solidFill>
              <a:uFillTx/>
              <a:latin typeface="Avenir Next LT Pro" pitchFamily="34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0" y="5829354"/>
            <a:ext cx="4333871" cy="1028645"/>
            <a:chOff x="0" y="5829354"/>
            <a:chExt cx="4333871" cy="1028645"/>
          </a:xfrm>
        </p:grpSpPr>
        <p:sp>
          <p:nvSpPr>
            <p:cNvPr id="6" name="Freeform: Shape 15"/>
            <p:cNvSpPr/>
            <p:nvPr/>
          </p:nvSpPr>
          <p:spPr>
            <a:xfrm flipH="1">
              <a:off x="0" y="5913095"/>
              <a:ext cx="3637108" cy="944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28094"/>
                <a:gd name="f7" fmla="val 1137038"/>
                <a:gd name="f8" fmla="val 1673074"/>
                <a:gd name="f9" fmla="val 230"/>
                <a:gd name="f10" fmla="val 2346512"/>
                <a:gd name="f11" fmla="val 4287"/>
                <a:gd name="f12" fmla="val 3048424"/>
                <a:gd name="f13" fmla="val 63583"/>
                <a:gd name="f14" fmla="val 3676781"/>
                <a:gd name="f15" fmla="val 298555"/>
                <a:gd name="f16" fmla="val 3793275"/>
                <a:gd name="f17" fmla="val 342114"/>
                <a:gd name="f18" fmla="val 3909477"/>
                <a:gd name="f19" fmla="val 384216"/>
                <a:gd name="f20" fmla="val 4025527"/>
                <a:gd name="f21" fmla="val 425010"/>
                <a:gd name="f22" fmla="val 494088"/>
                <a:gd name="f23" fmla="val 18109"/>
                <a:gd name="f24" fmla="val 1068877"/>
                <a:gd name="f25" fmla="val 95047"/>
                <a:gd name="f26" fmla="val 799139"/>
                <a:gd name="f27" fmla="val 194962"/>
                <a:gd name="f28" fmla="val 542008"/>
                <a:gd name="f29" fmla="val 362264"/>
                <a:gd name="f30" fmla="val 366637"/>
                <a:gd name="f31" fmla="val 622229"/>
                <a:gd name="f32" fmla="val 94062"/>
                <a:gd name="f33" fmla="val 1015836"/>
                <a:gd name="f34" fmla="val 6565"/>
                <a:gd name="f35" fmla="val 1386499"/>
                <a:gd name="f36" fmla="val 1522"/>
                <a:gd name="f37" fmla="val 1481245"/>
                <a:gd name="f38" fmla="val 198"/>
                <a:gd name="f39" fmla="val 1576869"/>
                <a:gd name="f40" fmla="+- 0 0 349"/>
                <a:gd name="f41" fmla="+- 0 0 -90"/>
                <a:gd name="f42" fmla="*/ f3 1 4228094"/>
                <a:gd name="f43" fmla="*/ f4 1 1137038"/>
                <a:gd name="f44" fmla="+- f7 0 f5"/>
                <a:gd name="f45" fmla="+- f6 0 f5"/>
                <a:gd name="f46" fmla="*/ f41 f0 1"/>
                <a:gd name="f47" fmla="*/ f45 1 4228094"/>
                <a:gd name="f48" fmla="*/ f44 1 1137038"/>
                <a:gd name="f49" fmla="*/ 1673074 f45 1"/>
                <a:gd name="f50" fmla="*/ 230 f44 1"/>
                <a:gd name="f51" fmla="*/ 3676781 f45 1"/>
                <a:gd name="f52" fmla="*/ 298555 f44 1"/>
                <a:gd name="f53" fmla="*/ 4025527 f45 1"/>
                <a:gd name="f54" fmla="*/ 425010 f44 1"/>
                <a:gd name="f55" fmla="*/ 4228094 f45 1"/>
                <a:gd name="f56" fmla="*/ 494088 f44 1"/>
                <a:gd name="f57" fmla="*/ 1137038 f44 1"/>
                <a:gd name="f58" fmla="*/ 0 f45 1"/>
                <a:gd name="f59" fmla="*/ 18109 f45 1"/>
                <a:gd name="f60" fmla="*/ 1068877 f44 1"/>
                <a:gd name="f61" fmla="*/ 362264 f45 1"/>
                <a:gd name="f62" fmla="*/ 366637 f44 1"/>
                <a:gd name="f63" fmla="*/ 1386499 f45 1"/>
                <a:gd name="f64" fmla="*/ 1522 f44 1"/>
                <a:gd name="f65" fmla="*/ f46 1 f2"/>
                <a:gd name="f66" fmla="*/ f49 1 4228094"/>
                <a:gd name="f67" fmla="*/ f50 1 1137038"/>
                <a:gd name="f68" fmla="*/ f51 1 4228094"/>
                <a:gd name="f69" fmla="*/ f52 1 1137038"/>
                <a:gd name="f70" fmla="*/ f53 1 4228094"/>
                <a:gd name="f71" fmla="*/ f54 1 1137038"/>
                <a:gd name="f72" fmla="*/ f55 1 4228094"/>
                <a:gd name="f73" fmla="*/ f56 1 1137038"/>
                <a:gd name="f74" fmla="*/ f57 1 1137038"/>
                <a:gd name="f75" fmla="*/ f58 1 4228094"/>
                <a:gd name="f76" fmla="*/ f59 1 4228094"/>
                <a:gd name="f77" fmla="*/ f60 1 1137038"/>
                <a:gd name="f78" fmla="*/ f61 1 4228094"/>
                <a:gd name="f79" fmla="*/ f62 1 1137038"/>
                <a:gd name="f80" fmla="*/ f63 1 4228094"/>
                <a:gd name="f81" fmla="*/ f64 1 1137038"/>
                <a:gd name="f82" fmla="*/ f5 1 f47"/>
                <a:gd name="f83" fmla="*/ f6 1 f47"/>
                <a:gd name="f84" fmla="*/ f5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8"/>
                <a:gd name="f96" fmla="*/ f75 1 f47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3 1"/>
                <a:gd name="f116" fmla="*/ f96 f42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3" y="f115"/>
                </a:cxn>
                <a:cxn ang="f86">
                  <a:pos x="f116" y="f115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4228094" h="113703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6" y="f22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8" y="f9"/>
                  </a:cubicBezTo>
                  <a:close/>
                </a:path>
              </a:pathLst>
            </a:custGeom>
            <a:solidFill>
              <a:srgbClr val="3BB1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venir Next LT Pro" pitchFamily="34"/>
              </a:endParaRPr>
            </a:p>
          </p:txBody>
        </p:sp>
        <p:sp>
          <p:nvSpPr>
            <p:cNvPr id="7" name="Freeform: Shape 16"/>
            <p:cNvSpPr/>
            <p:nvPr/>
          </p:nvSpPr>
          <p:spPr>
            <a:xfrm flipH="1">
              <a:off x="0" y="5829354"/>
              <a:ext cx="4333871" cy="1028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38078"/>
                <a:gd name="f7" fmla="val 1237805"/>
                <a:gd name="f8" fmla="val 19230"/>
                <a:gd name="f9" fmla="val 1159609"/>
                <a:gd name="f10" fmla="val 96961"/>
                <a:gd name="f11" fmla="val 850027"/>
                <a:gd name="f12" fmla="val 191605"/>
                <a:gd name="f13" fmla="val 533778"/>
                <a:gd name="f14" fmla="val 382219"/>
                <a:gd name="f15" fmla="val 333970"/>
                <a:gd name="f16" fmla="val 619171"/>
                <a:gd name="f17" fmla="val 85526"/>
                <a:gd name="f18" fmla="val 977934"/>
                <a:gd name="f19" fmla="val 5774"/>
                <a:gd name="f20" fmla="val 1315784"/>
                <a:gd name="f21" fmla="val 1178"/>
                <a:gd name="f22" fmla="val 1576991"/>
                <a:gd name="f23" fmla="val 2190813"/>
                <a:gd name="f24" fmla="val 3698"/>
                <a:gd name="f25" fmla="val 2830589"/>
                <a:gd name="f26" fmla="val 57744"/>
                <a:gd name="f27" fmla="val 3403320"/>
                <a:gd name="f28" fmla="val 271915"/>
                <a:gd name="f29" fmla="val 3828046"/>
                <a:gd name="f30" fmla="val 430728"/>
                <a:gd name="f31" fmla="val 4248519"/>
                <a:gd name="f32" fmla="val 568281"/>
                <a:gd name="f33" fmla="val 4672870"/>
                <a:gd name="f34" fmla="val 693394"/>
                <a:gd name="f35" fmla="val 795719"/>
                <a:gd name="f36" fmla="+- 0 0 -90"/>
                <a:gd name="f37" fmla="*/ f3 1 5038078"/>
                <a:gd name="f38" fmla="*/ f4 1 1237805"/>
                <a:gd name="f39" fmla="+- f7 0 f5"/>
                <a:gd name="f40" fmla="+- f6 0 f5"/>
                <a:gd name="f41" fmla="*/ f36 f0 1"/>
                <a:gd name="f42" fmla="*/ f40 1 5038078"/>
                <a:gd name="f43" fmla="*/ f39 1 1237805"/>
                <a:gd name="f44" fmla="*/ 1576991 f40 1"/>
                <a:gd name="f45" fmla="*/ 3403320 f40 1"/>
                <a:gd name="f46" fmla="*/ 4672870 f40 1"/>
                <a:gd name="f47" fmla="*/ 5038078 f40 1"/>
                <a:gd name="f48" fmla="*/ 0 f40 1"/>
                <a:gd name="f49" fmla="*/ 19230 f40 1"/>
                <a:gd name="f50" fmla="*/ 382219 f40 1"/>
                <a:gd name="f51" fmla="*/ 1315784 f40 1"/>
                <a:gd name="f52" fmla="*/ 1237805 f39 1"/>
                <a:gd name="f53" fmla="*/ 1159609 f39 1"/>
                <a:gd name="f54" fmla="*/ 333970 f39 1"/>
                <a:gd name="f55" fmla="*/ 1178 f39 1"/>
                <a:gd name="f56" fmla="*/ 0 f39 1"/>
                <a:gd name="f57" fmla="*/ 271915 f39 1"/>
                <a:gd name="f58" fmla="*/ 693394 f39 1"/>
                <a:gd name="f59" fmla="*/ 795719 f39 1"/>
                <a:gd name="f60" fmla="*/ f41 1 f2"/>
                <a:gd name="f61" fmla="*/ f44 1 5038078"/>
                <a:gd name="f62" fmla="*/ f45 1 5038078"/>
                <a:gd name="f63" fmla="*/ f46 1 5038078"/>
                <a:gd name="f64" fmla="*/ f47 1 5038078"/>
                <a:gd name="f65" fmla="*/ f48 1 5038078"/>
                <a:gd name="f66" fmla="*/ f49 1 5038078"/>
                <a:gd name="f67" fmla="*/ f50 1 5038078"/>
                <a:gd name="f68" fmla="*/ f51 1 5038078"/>
                <a:gd name="f69" fmla="*/ f52 1 1237805"/>
                <a:gd name="f70" fmla="*/ f53 1 1237805"/>
                <a:gd name="f71" fmla="*/ f54 1 1237805"/>
                <a:gd name="f72" fmla="*/ f55 1 1237805"/>
                <a:gd name="f73" fmla="*/ f56 1 1237805"/>
                <a:gd name="f74" fmla="*/ f57 1 1237805"/>
                <a:gd name="f75" fmla="*/ f58 1 1237805"/>
                <a:gd name="f76" fmla="*/ f59 1 1237805"/>
                <a:gd name="f77" fmla="*/ f5 1 f42"/>
                <a:gd name="f78" fmla="*/ f6 1 f42"/>
                <a:gd name="f79" fmla="*/ f5 1 f43"/>
                <a:gd name="f80" fmla="*/ f7 1 f43"/>
                <a:gd name="f81" fmla="+- f60 0 f1"/>
                <a:gd name="f82" fmla="*/ f65 1 f42"/>
                <a:gd name="f83" fmla="*/ f69 1 f43"/>
                <a:gd name="f84" fmla="*/ f66 1 f42"/>
                <a:gd name="f85" fmla="*/ f70 1 f43"/>
                <a:gd name="f86" fmla="*/ f67 1 f42"/>
                <a:gd name="f87" fmla="*/ f71 1 f43"/>
                <a:gd name="f88" fmla="*/ f68 1 f42"/>
                <a:gd name="f89" fmla="*/ f72 1 f43"/>
                <a:gd name="f90" fmla="*/ f61 1 f42"/>
                <a:gd name="f91" fmla="*/ f73 1 f43"/>
                <a:gd name="f92" fmla="*/ f62 1 f42"/>
                <a:gd name="f93" fmla="*/ f74 1 f43"/>
                <a:gd name="f94" fmla="*/ f63 1 f42"/>
                <a:gd name="f95" fmla="*/ f75 1 f43"/>
                <a:gd name="f96" fmla="*/ f64 1 f42"/>
                <a:gd name="f97" fmla="*/ f76 1 f43"/>
                <a:gd name="f98" fmla="*/ f77 f37 1"/>
                <a:gd name="f99" fmla="*/ f78 f37 1"/>
                <a:gd name="f100" fmla="*/ f80 f38 1"/>
                <a:gd name="f101" fmla="*/ f79 f38 1"/>
                <a:gd name="f102" fmla="*/ f82 f37 1"/>
                <a:gd name="f103" fmla="*/ f83 f38 1"/>
                <a:gd name="f104" fmla="*/ f84 f37 1"/>
                <a:gd name="f105" fmla="*/ f85 f38 1"/>
                <a:gd name="f106" fmla="*/ f86 f37 1"/>
                <a:gd name="f107" fmla="*/ f87 f38 1"/>
                <a:gd name="f108" fmla="*/ f88 f37 1"/>
                <a:gd name="f109" fmla="*/ f89 f38 1"/>
                <a:gd name="f110" fmla="*/ f90 f37 1"/>
                <a:gd name="f111" fmla="*/ f91 f38 1"/>
                <a:gd name="f112" fmla="*/ f92 f37 1"/>
                <a:gd name="f113" fmla="*/ f93 f38 1"/>
                <a:gd name="f114" fmla="*/ f94 f37 1"/>
                <a:gd name="f115" fmla="*/ f95 f38 1"/>
                <a:gd name="f116" fmla="*/ f96 f37 1"/>
                <a:gd name="f117" fmla="*/ f97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2" y="f103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15"/>
                </a:cxn>
                <a:cxn ang="f81">
                  <a:pos x="f116" y="f117"/>
                </a:cxn>
              </a:cxnLst>
              <a:rect l="f98" t="f101" r="f99" b="f100"/>
              <a:pathLst>
                <a:path w="5038078" h="1237805">
                  <a:moveTo>
                    <a:pt x="f5" y="f7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5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6" y="f35"/>
                  </a:lnTo>
                </a:path>
              </a:pathLst>
            </a:custGeom>
            <a:noFill/>
            <a:ln w="19046" cap="flat">
              <a:solidFill>
                <a:srgbClr val="D6C084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</p:grpSp>
      <p:sp>
        <p:nvSpPr>
          <p:cNvPr id="8" name="Alcím 2"/>
          <p:cNvSpPr txBox="1">
            <a:spLocks noGrp="1"/>
          </p:cNvSpPr>
          <p:nvPr>
            <p:ph type="subTitle" idx="1"/>
          </p:nvPr>
        </p:nvSpPr>
        <p:spPr>
          <a:xfrm>
            <a:off x="761996" y="4572000"/>
            <a:ext cx="3810003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hu-HU" sz="2400" dirty="0" err="1"/>
              <a:t>Stefanou</a:t>
            </a:r>
            <a:r>
              <a:rPr lang="hu-HU" sz="2400" dirty="0"/>
              <a:t> </a:t>
            </a:r>
            <a:r>
              <a:rPr lang="hu-HU" sz="2400" dirty="0" err="1"/>
              <a:t>Zoi</a:t>
            </a:r>
            <a:r>
              <a:rPr lang="hu-HU" sz="2400" dirty="0"/>
              <a:t>, Varga Virág, Kató </a:t>
            </a:r>
            <a:r>
              <a:rPr lang="hu-HU" sz="2400" dirty="0" err="1"/>
              <a:t>Kyra</a:t>
            </a:r>
            <a:r>
              <a:rPr lang="hu-HU" sz="2400" dirty="0"/>
              <a:t>, </a:t>
            </a:r>
            <a:r>
              <a:rPr lang="hu-HU" sz="2400" dirty="0" err="1"/>
              <a:t>Kopitkó</a:t>
            </a:r>
            <a:r>
              <a:rPr lang="hu-HU" sz="2400" dirty="0"/>
              <a:t> Réka</a:t>
            </a:r>
          </a:p>
        </p:txBody>
      </p:sp>
      <p:pic>
        <p:nvPicPr>
          <p:cNvPr id="9" name="Kép 5"/>
          <p:cNvPicPr>
            <a:picLocks noChangeAspect="1"/>
          </p:cNvPicPr>
          <p:nvPr/>
        </p:nvPicPr>
        <p:blipFill>
          <a:blip r:embed="rId2"/>
          <a:srcRect r="2" b="4046"/>
          <a:stretch>
            <a:fillRect/>
          </a:stretch>
        </p:blipFill>
        <p:spPr>
          <a:xfrm>
            <a:off x="5333996" y="761996"/>
            <a:ext cx="6096003" cy="5333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Lekerekített téglalap 13"/>
          <p:cNvSpPr/>
          <p:nvPr/>
        </p:nvSpPr>
        <p:spPr>
          <a:xfrm>
            <a:off x="9876333" y="6024262"/>
            <a:ext cx="2198758" cy="6388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hlinkClick r:id="rId3" action="ppaction://hlinksldjump"/>
              </a:rPr>
              <a:t>FORRÁSOK</a:t>
            </a:r>
            <a:endParaRPr lang="hu-H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761996" y="-507994"/>
            <a:ext cx="10668003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hu-HU" sz="6000" dirty="0"/>
              <a:t>Források: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761996" y="1778005"/>
            <a:ext cx="10668003" cy="4894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lvl="0" indent="-342900">
              <a:buFont typeface="Wingdings" pitchFamily="2"/>
              <a:buChar char="v"/>
            </a:pPr>
            <a:r>
              <a:rPr lang="hu-HU" sz="1900" dirty="0">
                <a:hlinkClick r:id="rId2"/>
              </a:rPr>
              <a:t>https://nemzetiszinhaz.hu/eloadas/bank-ban-1</a:t>
            </a: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r>
              <a:rPr lang="hu-HU" sz="1900" dirty="0">
                <a:hlinkClick r:id="rId3"/>
              </a:rPr>
              <a:t>https://nemzetiszinhaz.hu/eloadas/bank-ban-1/kapcsolodo-tartalmak</a:t>
            </a: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r>
              <a:rPr lang="hu-HU" sz="1900" dirty="0">
                <a:hlinkClick r:id="rId4"/>
              </a:rPr>
              <a:t>https://hu.m.wikipedia.org/wiki/B%C3%A1nk_b%C3%A1n_(opera)</a:t>
            </a: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r>
              <a:rPr lang="hu-HU" sz="1900" dirty="0">
                <a:hlinkClick r:id="rId5"/>
              </a:rPr>
              <a:t>https://www.theater.hu/hu/szinhazak/nemzeti-szinhaz--33/eloadasok/bank-ban--278.html</a:t>
            </a: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r>
              <a:rPr lang="hu-HU" sz="1900" dirty="0">
                <a:hlinkClick r:id="rId6"/>
              </a:rPr>
              <a:t>https://hu.m.wikipedia.org/wiki/B%C3%A1nk_b%C3%A1n_(opera)#/media/F%C3%A1jl%3ABankban%C5%91sbemutat%C3%B3.jpg</a:t>
            </a:r>
            <a:r>
              <a:rPr lang="hu-HU" sz="1900" dirty="0"/>
              <a:t> (az ötödik dián található idézet)</a:t>
            </a:r>
          </a:p>
          <a:p>
            <a:pPr marL="342900" lvl="0" indent="-342900">
              <a:buFont typeface="Wingdings" pitchFamily="2"/>
              <a:buChar char="v"/>
            </a:pPr>
            <a:r>
              <a:rPr lang="hu-HU" sz="1900" dirty="0">
                <a:hlinkClick r:id="rId7"/>
              </a:rPr>
              <a:t>https://mult-kor.hu/nem-lathatta-szinpadon-a-bank-bant-katona-jozsef-20161111</a:t>
            </a: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r>
              <a:rPr lang="hu-HU" sz="1900" dirty="0">
                <a:hlinkClick r:id="rId8"/>
              </a:rPr>
              <a:t>https://nemzetiszinhaz.hu/eloadas/bank-ban</a:t>
            </a: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endParaRPr lang="hu-HU" sz="1900" dirty="0"/>
          </a:p>
          <a:p>
            <a:pPr marL="342900" lvl="0" indent="-342900">
              <a:buFont typeface="Wingdings" pitchFamily="2"/>
              <a:buChar char="v"/>
            </a:pPr>
            <a:endParaRPr lang="hu-HU" sz="19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761996" y="0"/>
            <a:ext cx="10668003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hu-HU" sz="6000"/>
              <a:t>Az előadások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761996" y="1524003"/>
            <a:ext cx="10668003" cy="795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hu-HU" sz="2400" i="1" dirty="0"/>
              <a:t>Kérem nyomjon rá az ábrákban lévő szövegre a további diák megtekintéséhez, illetve a </a:t>
            </a:r>
            <a:r>
              <a:rPr lang="hu-HU" sz="24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tovább</a:t>
            </a:r>
            <a:r>
              <a:rPr lang="hu-HU" sz="2400" i="1" dirty="0"/>
              <a:t>, majd a </a:t>
            </a:r>
            <a:r>
              <a:rPr lang="hu-HU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/>
              </a:rPr>
              <a:t>vissza</a:t>
            </a:r>
            <a:r>
              <a:rPr lang="hu-HU" sz="2400" i="1" dirty="0"/>
              <a:t> gombra.</a:t>
            </a:r>
          </a:p>
        </p:txBody>
      </p:sp>
      <p:sp>
        <p:nvSpPr>
          <p:cNvPr id="4" name="Rounded Rectangle 4"/>
          <p:cNvSpPr/>
          <p:nvPr/>
        </p:nvSpPr>
        <p:spPr>
          <a:xfrm>
            <a:off x="4529142" y="2319339"/>
            <a:ext cx="3128957" cy="72866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" action="ppaction://hlinkshowjump?jump=nextslide"/>
              </a:rPr>
              <a:t>Bánk Bán (1861)</a:t>
            </a:r>
            <a:endParaRPr lang="x-none" sz="2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4529141" y="3288015"/>
            <a:ext cx="3128957" cy="72866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2" action="ppaction://hlinksldjump"/>
              </a:rPr>
              <a:t>Bánk Bán (2009)</a:t>
            </a:r>
            <a:endParaRPr lang="x-none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4529142" y="5333996"/>
            <a:ext cx="3128957" cy="72866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3" action="ppaction://hlinksldjump"/>
              </a:rPr>
              <a:t>Bánk Bán (2023)</a:t>
            </a:r>
            <a:endParaRPr lang="x-none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4529141" y="4311005"/>
            <a:ext cx="3128957" cy="72866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4" action="ppaction://hlinksldjump"/>
              </a:rPr>
              <a:t>Bánk Bán </a:t>
            </a:r>
            <a:r>
              <a:rPr lang="hu-HU" sz="2800" kern="0" dirty="0" err="1">
                <a:solidFill>
                  <a:srgbClr val="FFFFFF"/>
                </a:solidFill>
                <a:latin typeface="Calibri"/>
                <a:hlinkClick r:id="rId4" action="ppaction://hlinksldjump"/>
              </a:rPr>
              <a:t>-</a:t>
            </a:r>
            <a:r>
              <a:rPr lang="hu-HU" sz="2800" dirty="0" err="1">
                <a:solidFill>
                  <a:srgbClr val="FFFFFF"/>
                </a:solidFill>
                <a:latin typeface="Calibri"/>
                <a:hlinkClick r:id="rId4" action="ppaction://hlinksldjump"/>
              </a:rPr>
              <a:t>junior-</a:t>
            </a:r>
            <a:endParaRPr lang="x-none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3857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Cím 1"/>
          <p:cNvSpPr txBox="1">
            <a:spLocks noGrp="1"/>
          </p:cNvSpPr>
          <p:nvPr>
            <p:ph type="ctrTitle"/>
          </p:nvPr>
        </p:nvSpPr>
        <p:spPr>
          <a:xfrm>
            <a:off x="6858000" y="949375"/>
            <a:ext cx="3354046" cy="637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 fontScale="90000"/>
          </a:bodyPr>
          <a:lstStyle/>
          <a:p>
            <a:pPr lvl="0"/>
            <a:r>
              <a:rPr lang="hu-HU" sz="4000"/>
              <a:t>Előadás 1</a:t>
            </a:r>
          </a:p>
        </p:txBody>
      </p:sp>
      <p:sp>
        <p:nvSpPr>
          <p:cNvPr id="4" name="Alcím 2"/>
          <p:cNvSpPr txBox="1">
            <a:spLocks noGrp="1"/>
          </p:cNvSpPr>
          <p:nvPr>
            <p:ph type="subTitle" idx="1"/>
          </p:nvPr>
        </p:nvSpPr>
        <p:spPr>
          <a:xfrm>
            <a:off x="5185827" y="1853708"/>
            <a:ext cx="6495742" cy="4066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lvl="0" indent="-342900"/>
            <a:r>
              <a:rPr lang="hu-HU" sz="2200" dirty="0"/>
              <a:t>Erkel Ferenc operát írt a drámából</a:t>
            </a:r>
          </a:p>
          <a:p>
            <a:pPr marL="0" lvl="0" indent="0">
              <a:buNone/>
            </a:pPr>
            <a:r>
              <a:rPr lang="hu-HU" sz="2200" dirty="0"/>
              <a:t>		az ősbemutató a Nemzeti 			színházban volt 1861. március 9-én</a:t>
            </a:r>
          </a:p>
          <a:p>
            <a:pPr marL="342900" lvl="0" indent="-342900"/>
            <a:r>
              <a:rPr lang="hu-HU" sz="2200" dirty="0"/>
              <a:t>Ennek az előadásnak a szövegkönyvét Egressy Béni írta</a:t>
            </a:r>
          </a:p>
          <a:p>
            <a:pPr marL="342900" lvl="0" indent="-342900"/>
            <a:r>
              <a:rPr lang="hu-HU" sz="2200" dirty="0"/>
              <a:t>Melinda szerepében Hollósy Kornélia látható</a:t>
            </a:r>
          </a:p>
          <a:p>
            <a:pPr marL="342900" lvl="0" indent="-342900"/>
            <a:r>
              <a:rPr lang="hu-HU" sz="2200" dirty="0"/>
              <a:t>3 felvonásos volt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rcRect r="-1" b="15018"/>
          <a:stretch>
            <a:fillRect/>
          </a:stretch>
        </p:blipFill>
        <p:spPr>
          <a:xfrm>
            <a:off x="-923533" y="732507"/>
            <a:ext cx="5333996" cy="612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: Shape 11"/>
          <p:cNvSpPr>
            <a:spLocks noMove="1" noResize="1"/>
          </p:cNvSpPr>
          <p:nvPr/>
        </p:nvSpPr>
        <p:spPr>
          <a:xfrm>
            <a:off x="0" y="352428"/>
            <a:ext cx="5185827" cy="65055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54655"/>
              <a:gd name="f7" fmla="val 6858000"/>
              <a:gd name="f8" fmla="val 3379"/>
              <a:gd name="f9" fmla="val 2021"/>
              <a:gd name="f10" fmla="val 667061"/>
              <a:gd name="f11" fmla="val 423753"/>
              <a:gd name="f12" fmla="val 1239365"/>
              <a:gd name="f13" fmla="val 963389"/>
              <a:gd name="f14" fmla="val 1596437"/>
              <a:gd name="f15" fmla="val 1517967"/>
              <a:gd name="f16" fmla="val 2133142"/>
              <a:gd name="f17" fmla="val 2350886"/>
              <a:gd name="f18" fmla="val 2239839"/>
              <a:gd name="f19" fmla="val 3395752"/>
              <a:gd name="f20" fmla="val 2097043"/>
              <a:gd name="f21" fmla="val 4379386"/>
              <a:gd name="f22" fmla="val 2032295"/>
              <a:gd name="f23" fmla="val 4824358"/>
              <a:gd name="f24" fmla="val 1812506"/>
              <a:gd name="f25" fmla="val 5869368"/>
              <a:gd name="f26" fmla="val 1433930"/>
              <a:gd name="f27" fmla="val 6852362"/>
              <a:gd name="f28" fmla="val 1431659"/>
              <a:gd name="f29" fmla="+- 0 0 -90"/>
              <a:gd name="f30" fmla="*/ f3 1 2154655"/>
              <a:gd name="f31" fmla="*/ f4 1 6858000"/>
              <a:gd name="f32" fmla="+- f7 0 f5"/>
              <a:gd name="f33" fmla="+- f6 0 f5"/>
              <a:gd name="f34" fmla="*/ f29 f0 1"/>
              <a:gd name="f35" fmla="*/ f33 1 2154655"/>
              <a:gd name="f36" fmla="*/ f32 1 6858000"/>
              <a:gd name="f37" fmla="*/ 0 f32 1"/>
              <a:gd name="f38" fmla="*/ 2021 f32 1"/>
              <a:gd name="f39" fmla="*/ 1517967 f32 1"/>
              <a:gd name="f40" fmla="*/ 4379386 f32 1"/>
              <a:gd name="f41" fmla="*/ 6852362 f32 1"/>
              <a:gd name="f42" fmla="*/ 6858000 f32 1"/>
              <a:gd name="f43" fmla="*/ 0 f33 1"/>
              <a:gd name="f44" fmla="*/ 3379 f33 1"/>
              <a:gd name="f45" fmla="*/ 1596437 f33 1"/>
              <a:gd name="f46" fmla="*/ 2097043 f33 1"/>
              <a:gd name="f47" fmla="*/ 1433930 f33 1"/>
              <a:gd name="f48" fmla="*/ 1431659 f33 1"/>
              <a:gd name="f49" fmla="*/ f34 1 f2"/>
              <a:gd name="f50" fmla="*/ f37 1 6858000"/>
              <a:gd name="f51" fmla="*/ f38 1 6858000"/>
              <a:gd name="f52" fmla="*/ f39 1 6858000"/>
              <a:gd name="f53" fmla="*/ f40 1 6858000"/>
              <a:gd name="f54" fmla="*/ f41 1 6858000"/>
              <a:gd name="f55" fmla="*/ f42 1 6858000"/>
              <a:gd name="f56" fmla="*/ f43 1 2154655"/>
              <a:gd name="f57" fmla="*/ f44 1 2154655"/>
              <a:gd name="f58" fmla="*/ f45 1 2154655"/>
              <a:gd name="f59" fmla="*/ f46 1 2154655"/>
              <a:gd name="f60" fmla="*/ f47 1 2154655"/>
              <a:gd name="f61" fmla="*/ f48 1 2154655"/>
              <a:gd name="f62" fmla="*/ f5 1 f35"/>
              <a:gd name="f63" fmla="*/ f6 1 f35"/>
              <a:gd name="f64" fmla="*/ f5 1 f36"/>
              <a:gd name="f65" fmla="*/ f7 1 f36"/>
              <a:gd name="f66" fmla="+- f49 0 f1"/>
              <a:gd name="f67" fmla="*/ f56 1 f35"/>
              <a:gd name="f68" fmla="*/ f50 1 f36"/>
              <a:gd name="f69" fmla="*/ f57 1 f35"/>
              <a:gd name="f70" fmla="*/ f51 1 f36"/>
              <a:gd name="f71" fmla="*/ f58 1 f35"/>
              <a:gd name="f72" fmla="*/ f52 1 f36"/>
              <a:gd name="f73" fmla="*/ f59 1 f35"/>
              <a:gd name="f74" fmla="*/ f53 1 f36"/>
              <a:gd name="f75" fmla="*/ f60 1 f35"/>
              <a:gd name="f76" fmla="*/ f54 1 f36"/>
              <a:gd name="f77" fmla="*/ f61 1 f35"/>
              <a:gd name="f78" fmla="*/ f55 1 f36"/>
              <a:gd name="f79" fmla="*/ f62 f30 1"/>
              <a:gd name="f80" fmla="*/ f63 f30 1"/>
              <a:gd name="f81" fmla="*/ f65 f31 1"/>
              <a:gd name="f82" fmla="*/ f64 f31 1"/>
              <a:gd name="f83" fmla="*/ f67 f30 1"/>
              <a:gd name="f84" fmla="*/ f68 f31 1"/>
              <a:gd name="f85" fmla="*/ f69 f30 1"/>
              <a:gd name="f86" fmla="*/ f70 f31 1"/>
              <a:gd name="f87" fmla="*/ f71 f30 1"/>
              <a:gd name="f88" fmla="*/ f72 f31 1"/>
              <a:gd name="f89" fmla="*/ f73 f30 1"/>
              <a:gd name="f90" fmla="*/ f74 f31 1"/>
              <a:gd name="f91" fmla="*/ f75 f30 1"/>
              <a:gd name="f92" fmla="*/ f76 f31 1"/>
              <a:gd name="f93" fmla="*/ f77 f30 1"/>
              <a:gd name="f94" fmla="*/ f7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83" y="f84"/>
              </a:cxn>
              <a:cxn ang="f66">
                <a:pos x="f85" y="f86"/>
              </a:cxn>
              <a:cxn ang="f66">
                <a:pos x="f87" y="f88"/>
              </a:cxn>
              <a:cxn ang="f66">
                <a:pos x="f89" y="f90"/>
              </a:cxn>
              <a:cxn ang="f66">
                <a:pos x="f91" y="f92"/>
              </a:cxn>
              <a:cxn ang="f66">
                <a:pos x="f93" y="f94"/>
              </a:cxn>
            </a:cxnLst>
            <a:rect l="f79" t="f82" r="f80" b="f81"/>
            <a:pathLst>
              <a:path w="2154655" h="6858000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7"/>
                </a:lnTo>
              </a:path>
            </a:pathLst>
          </a:custGeom>
          <a:noFill/>
          <a:ln w="19046" cap="flat">
            <a:solidFill>
              <a:srgbClr val="D6C08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728542" y="6096002"/>
            <a:ext cx="1233814" cy="5177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hlinkClick r:id="rId3" action="ppaction://hlinksldjump"/>
              </a:rPr>
              <a:t>TOVÁBB</a:t>
            </a:r>
            <a:endParaRPr lang="hu-HU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341" y="2514661"/>
            <a:ext cx="609653" cy="5730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3857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Cím 1"/>
          <p:cNvSpPr txBox="1">
            <a:spLocks noGrp="1"/>
          </p:cNvSpPr>
          <p:nvPr>
            <p:ph type="ctrTitle"/>
          </p:nvPr>
        </p:nvSpPr>
        <p:spPr>
          <a:xfrm>
            <a:off x="6699159" y="182815"/>
            <a:ext cx="4572000" cy="12439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hu-HU" sz="4000" dirty="0"/>
              <a:t>Kritika/Érdekesség</a:t>
            </a:r>
          </a:p>
        </p:txBody>
      </p:sp>
      <p:sp>
        <p:nvSpPr>
          <p:cNvPr id="4" name="Alcím 2"/>
          <p:cNvSpPr txBox="1">
            <a:spLocks noGrp="1"/>
          </p:cNvSpPr>
          <p:nvPr>
            <p:ph type="subTitle" idx="1"/>
          </p:nvPr>
        </p:nvSpPr>
        <p:spPr>
          <a:xfrm>
            <a:off x="6662062" y="2252130"/>
            <a:ext cx="4572000" cy="3955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hu-HU" sz="2400" dirty="0"/>
              <a:t>Politikailag nem volt elfogadott, mivel megjelent egy királyné-gyilkosság és paraszti nyomort ábrázoltak a színpadon.</a:t>
            </a:r>
          </a:p>
          <a:p>
            <a:pPr marL="0" lvl="0" indent="0">
              <a:buNone/>
            </a:pPr>
            <a:r>
              <a:rPr lang="hu-HU" sz="2400" dirty="0"/>
              <a:t>Előírás volt, hogy a gyilkosság csak a színfalak mögött történhet meg.</a:t>
            </a:r>
          </a:p>
        </p:txBody>
      </p:sp>
      <p:pic>
        <p:nvPicPr>
          <p:cNvPr id="5" name="Kép 8"/>
          <p:cNvPicPr>
            <a:picLocks noChangeAspect="1"/>
          </p:cNvPicPr>
          <p:nvPr/>
        </p:nvPicPr>
        <p:blipFill>
          <a:blip r:embed="rId2"/>
          <a:srcRect r="-1" b="16256"/>
          <a:stretch>
            <a:fillRect/>
          </a:stretch>
        </p:blipFill>
        <p:spPr>
          <a:xfrm>
            <a:off x="0" y="414877"/>
            <a:ext cx="5578827" cy="6028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: Shape 15"/>
          <p:cNvSpPr>
            <a:spLocks noMove="1" noResize="1"/>
          </p:cNvSpPr>
          <p:nvPr/>
        </p:nvSpPr>
        <p:spPr>
          <a:xfrm>
            <a:off x="0" y="0"/>
            <a:ext cx="5704118" cy="6096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04117"/>
              <a:gd name="f7" fmla="val 6096000"/>
              <a:gd name="f8" fmla="val 4562795"/>
              <a:gd name="f9" fmla="val 4721192"/>
              <a:gd name="f10" fmla="val 133595"/>
              <a:gd name="f11" fmla="val 5067135"/>
              <a:gd name="f12" fmla="val 440105"/>
              <a:gd name="f13" fmla="val 5309779"/>
              <a:gd name="f14" fmla="val 747048"/>
              <a:gd name="f15" fmla="val 5467522"/>
              <a:gd name="f16" fmla="val 1054328"/>
              <a:gd name="f17" fmla="val 5782917"/>
              <a:gd name="f18" fmla="val 1668625"/>
              <a:gd name="f19" fmla="val 5758242"/>
              <a:gd name="f20" fmla="val 2283795"/>
              <a:gd name="f21" fmla="val 5538873"/>
              <a:gd name="f22" fmla="val 2897564"/>
              <a:gd name="f23" fmla="val 5319500"/>
              <a:gd name="f24" fmla="val 3511334"/>
              <a:gd name="f25" fmla="val 4905433"/>
              <a:gd name="f26" fmla="val 4123706"/>
              <a:gd name="f27" fmla="val 4442050"/>
              <a:gd name="f28" fmla="val 4732407"/>
              <a:gd name="f29" fmla="val 3499930"/>
              <a:gd name="f30" fmla="val 5970384"/>
              <a:gd name="f31" fmla="val 1925433"/>
              <a:gd name="f32" fmla="val 6153690"/>
              <a:gd name="f33" fmla="val 93046"/>
              <a:gd name="f34" fmla="val 6082857"/>
              <a:gd name="f35" fmla="val 6078450"/>
              <a:gd name="f36" fmla="+- 0 0 -90"/>
              <a:gd name="f37" fmla="*/ f3 1 5704117"/>
              <a:gd name="f38" fmla="*/ f4 1 6096000"/>
              <a:gd name="f39" fmla="+- f7 0 f5"/>
              <a:gd name="f40" fmla="+- f6 0 f5"/>
              <a:gd name="f41" fmla="*/ f36 f0 1"/>
              <a:gd name="f42" fmla="*/ f40 1 5704117"/>
              <a:gd name="f43" fmla="*/ f39 1 6096000"/>
              <a:gd name="f44" fmla="*/ 0 f40 1"/>
              <a:gd name="f45" fmla="*/ 0 f39 1"/>
              <a:gd name="f46" fmla="*/ 4562795 f40 1"/>
              <a:gd name="f47" fmla="*/ 4721192 f40 1"/>
              <a:gd name="f48" fmla="*/ 133595 f39 1"/>
              <a:gd name="f49" fmla="*/ 5467522 f40 1"/>
              <a:gd name="f50" fmla="*/ 1054328 f39 1"/>
              <a:gd name="f51" fmla="*/ 5538873 f40 1"/>
              <a:gd name="f52" fmla="*/ 2897564 f39 1"/>
              <a:gd name="f53" fmla="*/ 4442050 f40 1"/>
              <a:gd name="f54" fmla="*/ 4732407 f39 1"/>
              <a:gd name="f55" fmla="*/ 93046 f40 1"/>
              <a:gd name="f56" fmla="*/ 6082857 f39 1"/>
              <a:gd name="f57" fmla="*/ 6078450 f39 1"/>
              <a:gd name="f58" fmla="*/ f41 1 f2"/>
              <a:gd name="f59" fmla="*/ f44 1 5704117"/>
              <a:gd name="f60" fmla="*/ f45 1 6096000"/>
              <a:gd name="f61" fmla="*/ f46 1 5704117"/>
              <a:gd name="f62" fmla="*/ f47 1 5704117"/>
              <a:gd name="f63" fmla="*/ f48 1 6096000"/>
              <a:gd name="f64" fmla="*/ f49 1 5704117"/>
              <a:gd name="f65" fmla="*/ f50 1 6096000"/>
              <a:gd name="f66" fmla="*/ f51 1 5704117"/>
              <a:gd name="f67" fmla="*/ f52 1 6096000"/>
              <a:gd name="f68" fmla="*/ f53 1 5704117"/>
              <a:gd name="f69" fmla="*/ f54 1 6096000"/>
              <a:gd name="f70" fmla="*/ f55 1 5704117"/>
              <a:gd name="f71" fmla="*/ f56 1 6096000"/>
              <a:gd name="f72" fmla="*/ f57 1 6096000"/>
              <a:gd name="f73" fmla="*/ f5 1 f42"/>
              <a:gd name="f74" fmla="*/ f6 1 f42"/>
              <a:gd name="f75" fmla="*/ f5 1 f43"/>
              <a:gd name="f76" fmla="*/ f7 1 f43"/>
              <a:gd name="f77" fmla="+- f58 0 f1"/>
              <a:gd name="f78" fmla="*/ f61 1 f42"/>
              <a:gd name="f79" fmla="*/ f60 1 f43"/>
              <a:gd name="f80" fmla="*/ f62 1 f42"/>
              <a:gd name="f81" fmla="*/ f63 1 f43"/>
              <a:gd name="f82" fmla="*/ f64 1 f42"/>
              <a:gd name="f83" fmla="*/ f65 1 f43"/>
              <a:gd name="f84" fmla="*/ f66 1 f42"/>
              <a:gd name="f85" fmla="*/ f67 1 f43"/>
              <a:gd name="f86" fmla="*/ f68 1 f42"/>
              <a:gd name="f87" fmla="*/ f69 1 f43"/>
              <a:gd name="f88" fmla="*/ f70 1 f42"/>
              <a:gd name="f89" fmla="*/ f71 1 f43"/>
              <a:gd name="f90" fmla="*/ f59 1 f42"/>
              <a:gd name="f91" fmla="*/ f72 1 f43"/>
              <a:gd name="f92" fmla="*/ f73 f37 1"/>
              <a:gd name="f93" fmla="*/ f74 f37 1"/>
              <a:gd name="f94" fmla="*/ f76 f38 1"/>
              <a:gd name="f95" fmla="*/ f75 f38 1"/>
              <a:gd name="f96" fmla="*/ f78 f37 1"/>
              <a:gd name="f97" fmla="*/ f79 f38 1"/>
              <a:gd name="f98" fmla="*/ f80 f37 1"/>
              <a:gd name="f99" fmla="*/ f81 f38 1"/>
              <a:gd name="f100" fmla="*/ f82 f37 1"/>
              <a:gd name="f101" fmla="*/ f83 f38 1"/>
              <a:gd name="f102" fmla="*/ f84 f37 1"/>
              <a:gd name="f103" fmla="*/ f85 f38 1"/>
              <a:gd name="f104" fmla="*/ f86 f37 1"/>
              <a:gd name="f105" fmla="*/ f87 f38 1"/>
              <a:gd name="f106" fmla="*/ f88 f37 1"/>
              <a:gd name="f107" fmla="*/ f89 f38 1"/>
              <a:gd name="f108" fmla="*/ f90 f37 1"/>
              <a:gd name="f109" fmla="*/ f91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96" y="f97"/>
              </a:cxn>
              <a:cxn ang="f77">
                <a:pos x="f98" y="f99"/>
              </a:cxn>
              <a:cxn ang="f77">
                <a:pos x="f100" y="f101"/>
              </a:cxn>
              <a:cxn ang="f77">
                <a:pos x="f102" y="f103"/>
              </a:cxn>
              <a:cxn ang="f77">
                <a:pos x="f104" y="f105"/>
              </a:cxn>
              <a:cxn ang="f77">
                <a:pos x="f106" y="f107"/>
              </a:cxn>
              <a:cxn ang="f77">
                <a:pos x="f108" y="f109"/>
              </a:cxn>
            </a:cxnLst>
            <a:rect l="f92" t="f95" r="f93" b="f94"/>
            <a:pathLst>
              <a:path w="5704117" h="6096000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5" y="f35"/>
                </a:lnTo>
              </a:path>
            </a:pathLst>
          </a:custGeom>
          <a:noFill/>
          <a:ln w="19046" cap="flat">
            <a:solidFill>
              <a:srgbClr val="D6C08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728542" y="6096002"/>
            <a:ext cx="1233814" cy="5177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hlinkClick r:id="rId3" action="ppaction://hlinksldjump"/>
              </a:rPr>
              <a:t>TOVÁBB</a:t>
            </a:r>
            <a:endParaRPr lang="hu-H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769284" y="-70957"/>
            <a:ext cx="10668003" cy="1642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hu-HU" sz="5400" dirty="0"/>
              <a:t>Szereplők és az őket alakító színészek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845280" y="5456837"/>
            <a:ext cx="10668003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lvl="0" indent="0" algn="ctr">
              <a:buNone/>
            </a:pPr>
            <a:r>
              <a:rPr lang="hu-HU" sz="2400"/>
              <a:t>“Telek Albert ur, a temesvári szinháztól, Ottó szerepében mint vendég lép fel.’’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8059" y="6273222"/>
            <a:ext cx="1587294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1" i="0" u="none" strike="noStrike" kern="1200" cap="none" spc="0" baseline="0" dirty="0">
                <a:solidFill>
                  <a:srgbClr val="FFFFFF"/>
                </a:solidFill>
                <a:uFillTx/>
                <a:latin typeface="Avenir Book"/>
                <a:hlinkClick r:id="rId2" action="ppaction://hlinksldjump"/>
              </a:rPr>
              <a:t>VISSZA</a:t>
            </a:r>
            <a:endParaRPr lang="x-none" sz="3200" b="1" i="0" u="none" strike="noStrike" kern="1200" cap="none" spc="0" baseline="0" dirty="0">
              <a:solidFill>
                <a:srgbClr val="FFFFFF"/>
              </a:solidFill>
              <a:uFillTx/>
              <a:latin typeface="Avenir Book"/>
            </a:endParaRPr>
          </a:p>
        </p:txBody>
      </p:sp>
      <p:graphicFrame>
        <p:nvGraphicFramePr>
          <p:cNvPr id="6" name="Táblázat 4">
            <a:extLst>
              <a:ext uri="{FF2B5EF4-FFF2-40B4-BE49-F238E27FC236}">
                <a16:creationId xmlns:a16="http://schemas.microsoft.com/office/drawing/2014/main" id="{11528E1B-70DC-5C63-1226-115887F6E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85726"/>
              </p:ext>
            </p:extLst>
          </p:nvPr>
        </p:nvGraphicFramePr>
        <p:xfrm>
          <a:off x="1900694" y="1928455"/>
          <a:ext cx="8351012" cy="319954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0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175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II. Endre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magyarok királya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Bignio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Gertrud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királyné</a:t>
                      </a: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Hofbauer</a:t>
                      </a:r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Zs</a:t>
                      </a:r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526" marR="76526" marT="38258" marB="382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Bánk bán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Magyarország nagyura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Ellinger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5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Ottó</a:t>
                      </a: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Gertrudnak</a:t>
                      </a:r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testvéröccse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Telek Albert </a:t>
                      </a:r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ur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Melinda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Bánk felesége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Hollósy L-né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Petur bán</a:t>
                      </a: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Bihari főispán</a:t>
                      </a: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Füredi</a:t>
                      </a:r>
                    </a:p>
                  </a:txBody>
                  <a:tcPr marL="76526" marR="76526" marT="38258" marB="3825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Biberach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Kalandor lovag</a:t>
                      </a: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Kaczvinazki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>
                    <a:solidFill>
                      <a:srgbClr val="343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Tiborc</a:t>
                      </a: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Paraszt</a:t>
                      </a:r>
                    </a:p>
                  </a:txBody>
                  <a:tcPr marL="76526" marR="76526" marT="38258" marB="38258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hu-HU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Kőszeghi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26" marR="76526" marT="38258" marB="3825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343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3857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3" name="Kép 4"/>
          <p:cNvPicPr>
            <a:picLocks noChangeAspect="1"/>
          </p:cNvPicPr>
          <p:nvPr/>
        </p:nvPicPr>
        <p:blipFill>
          <a:blip r:embed="rId2"/>
          <a:srcRect r="2992"/>
          <a:stretch>
            <a:fillRect/>
          </a:stretch>
        </p:blipFill>
        <p:spPr>
          <a:xfrm>
            <a:off x="6435912" y="0"/>
            <a:ext cx="5756093" cy="39606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13"/>
          <p:cNvSpPr>
            <a:spLocks noMove="1" noResize="1"/>
          </p:cNvSpPr>
          <p:nvPr/>
        </p:nvSpPr>
        <p:spPr>
          <a:xfrm>
            <a:off x="6674050" y="-22155"/>
            <a:ext cx="5517946" cy="45941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99259"/>
              <a:gd name="f7" fmla="val 3979876"/>
              <a:gd name="f8" fmla="val 3482233"/>
              <a:gd name="f9" fmla="val 5601680"/>
              <a:gd name="f10" fmla="val 3580515"/>
              <a:gd name="f11" fmla="val 4922508"/>
              <a:gd name="f12" fmla="val 3893723"/>
              <a:gd name="f13" fmla="val 4146966"/>
              <a:gd name="f14" fmla="val 4035971"/>
              <a:gd name="f15" fmla="val 3523560"/>
              <a:gd name="f16" fmla="val 3959611"/>
              <a:gd name="f17" fmla="val 2795137"/>
              <a:gd name="f18" fmla="val 3870656"/>
              <a:gd name="f19" fmla="val 2146179"/>
              <a:gd name="f20" fmla="val 3429872"/>
              <a:gd name="f21" fmla="val 1648943"/>
              <a:gd name="f22" fmla="val 2873592"/>
              <a:gd name="f23" fmla="val 1321865"/>
              <a:gd name="f24" fmla="val 2507432"/>
              <a:gd name="f25" fmla="val 420219"/>
              <a:gd name="f26" fmla="val 1339817"/>
              <a:gd name="f27" fmla="val 117558"/>
              <a:gd name="f28" fmla="val 344418"/>
              <a:gd name="f29" fmla="val 94859"/>
              <a:gd name="f30" fmla="val 269763"/>
              <a:gd name="f31" fmla="val 15466"/>
              <a:gd name="f32" fmla="val 72306"/>
              <a:gd name="f33" fmla="+- 0 0 -90"/>
              <a:gd name="f34" fmla="*/ f3 1 5799259"/>
              <a:gd name="f35" fmla="*/ f4 1 3979876"/>
              <a:gd name="f36" fmla="+- f7 0 f5"/>
              <a:gd name="f37" fmla="+- f6 0 f5"/>
              <a:gd name="f38" fmla="*/ f33 f0 1"/>
              <a:gd name="f39" fmla="*/ f37 1 5799259"/>
              <a:gd name="f40" fmla="*/ f36 1 3979876"/>
              <a:gd name="f41" fmla="*/ 5799259 f37 1"/>
              <a:gd name="f42" fmla="*/ 3482233 f36 1"/>
              <a:gd name="f43" fmla="*/ 5601680 f37 1"/>
              <a:gd name="f44" fmla="*/ 3580515 f36 1"/>
              <a:gd name="f45" fmla="*/ 3523560 f37 1"/>
              <a:gd name="f46" fmla="*/ 3959611 f36 1"/>
              <a:gd name="f47" fmla="*/ 1648943 f37 1"/>
              <a:gd name="f48" fmla="*/ 2873592 f36 1"/>
              <a:gd name="f49" fmla="*/ 117558 f37 1"/>
              <a:gd name="f50" fmla="*/ 344418 f36 1"/>
              <a:gd name="f51" fmla="*/ 0 f37 1"/>
              <a:gd name="f52" fmla="*/ 0 f36 1"/>
              <a:gd name="f53" fmla="*/ f38 1 f2"/>
              <a:gd name="f54" fmla="*/ f41 1 5799259"/>
              <a:gd name="f55" fmla="*/ f42 1 3979876"/>
              <a:gd name="f56" fmla="*/ f43 1 5799259"/>
              <a:gd name="f57" fmla="*/ f44 1 3979876"/>
              <a:gd name="f58" fmla="*/ f45 1 5799259"/>
              <a:gd name="f59" fmla="*/ f46 1 3979876"/>
              <a:gd name="f60" fmla="*/ f47 1 5799259"/>
              <a:gd name="f61" fmla="*/ f48 1 3979876"/>
              <a:gd name="f62" fmla="*/ f49 1 5799259"/>
              <a:gd name="f63" fmla="*/ f50 1 3979876"/>
              <a:gd name="f64" fmla="*/ f51 1 5799259"/>
              <a:gd name="f65" fmla="*/ f52 1 3979876"/>
              <a:gd name="f66" fmla="*/ f5 1 f39"/>
              <a:gd name="f67" fmla="*/ f6 1 f39"/>
              <a:gd name="f68" fmla="*/ f5 1 f40"/>
              <a:gd name="f69" fmla="*/ f7 1 f40"/>
              <a:gd name="f70" fmla="+- f53 0 f1"/>
              <a:gd name="f71" fmla="*/ f54 1 f39"/>
              <a:gd name="f72" fmla="*/ f55 1 f40"/>
              <a:gd name="f73" fmla="*/ f56 1 f39"/>
              <a:gd name="f74" fmla="*/ f57 1 f40"/>
              <a:gd name="f75" fmla="*/ f58 1 f39"/>
              <a:gd name="f76" fmla="*/ f59 1 f40"/>
              <a:gd name="f77" fmla="*/ f60 1 f39"/>
              <a:gd name="f78" fmla="*/ f61 1 f40"/>
              <a:gd name="f79" fmla="*/ f62 1 f39"/>
              <a:gd name="f80" fmla="*/ f63 1 f40"/>
              <a:gd name="f81" fmla="*/ f64 1 f39"/>
              <a:gd name="f82" fmla="*/ f65 1 f40"/>
              <a:gd name="f83" fmla="*/ f66 f34 1"/>
              <a:gd name="f84" fmla="*/ f67 f34 1"/>
              <a:gd name="f85" fmla="*/ f69 f35 1"/>
              <a:gd name="f86" fmla="*/ f68 f35 1"/>
              <a:gd name="f87" fmla="*/ f71 f34 1"/>
              <a:gd name="f88" fmla="*/ f72 f35 1"/>
              <a:gd name="f89" fmla="*/ f73 f34 1"/>
              <a:gd name="f90" fmla="*/ f74 f35 1"/>
              <a:gd name="f91" fmla="*/ f75 f34 1"/>
              <a:gd name="f92" fmla="*/ f76 f35 1"/>
              <a:gd name="f93" fmla="*/ f77 f34 1"/>
              <a:gd name="f94" fmla="*/ f78 f35 1"/>
              <a:gd name="f95" fmla="*/ f79 f34 1"/>
              <a:gd name="f96" fmla="*/ f80 f35 1"/>
              <a:gd name="f97" fmla="*/ f81 f34 1"/>
              <a:gd name="f98" fmla="*/ f8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87" y="f88"/>
              </a:cxn>
              <a:cxn ang="f70">
                <a:pos x="f89" y="f90"/>
              </a:cxn>
              <a:cxn ang="f70">
                <a:pos x="f91" y="f92"/>
              </a:cxn>
              <a:cxn ang="f70">
                <a:pos x="f93" y="f94"/>
              </a:cxn>
              <a:cxn ang="f70">
                <a:pos x="f95" y="f96"/>
              </a:cxn>
              <a:cxn ang="f70">
                <a:pos x="f97" y="f98"/>
              </a:cxn>
            </a:cxnLst>
            <a:rect l="f83" t="f86" r="f84" b="f85"/>
            <a:pathLst>
              <a:path w="5799259" h="3979876">
                <a:moveTo>
                  <a:pt x="f6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5" y="f5"/>
                </a:cubicBezTo>
              </a:path>
            </a:pathLst>
          </a:custGeom>
          <a:noFill/>
          <a:ln w="19046" cap="flat">
            <a:solidFill>
              <a:srgbClr val="D6C08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5" name="Cím 1"/>
          <p:cNvSpPr txBox="1">
            <a:spLocks noGrp="1"/>
          </p:cNvSpPr>
          <p:nvPr>
            <p:ph type="ctrTitle"/>
          </p:nvPr>
        </p:nvSpPr>
        <p:spPr>
          <a:xfrm>
            <a:off x="148887" y="-693963"/>
            <a:ext cx="9905996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hu-HU" dirty="0"/>
              <a:t>Előadás 2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/>
          <a:srcRect t="31652" r="-3" b="19014"/>
          <a:stretch>
            <a:fillRect/>
          </a:stretch>
        </p:blipFill>
        <p:spPr>
          <a:xfrm>
            <a:off x="0" y="4942581"/>
            <a:ext cx="5796189" cy="19086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Alcím 2"/>
          <p:cNvSpPr txBox="1">
            <a:spLocks noGrp="1"/>
          </p:cNvSpPr>
          <p:nvPr>
            <p:ph type="subTitle" idx="1"/>
          </p:nvPr>
        </p:nvSpPr>
        <p:spPr>
          <a:xfrm>
            <a:off x="-196074" y="1855614"/>
            <a:ext cx="7066199" cy="42101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lvl="0" indent="-342900"/>
            <a:r>
              <a:rPr lang="hu-HU" sz="2400" dirty="0" err="1"/>
              <a:t>Vidnyánszky</a:t>
            </a:r>
            <a:r>
              <a:rPr lang="hu-HU" sz="2400" dirty="0"/>
              <a:t> Attila a drámát 2002. december 14-én vitte színpadra</a:t>
            </a:r>
          </a:p>
          <a:p>
            <a:pPr marL="0" lvl="0" indent="0">
              <a:buNone/>
            </a:pPr>
            <a:r>
              <a:rPr lang="hu-HU" sz="2400" dirty="0"/>
              <a:t>			korábban már megrendezte 			a darab operai és drámai 				változatát is</a:t>
            </a:r>
          </a:p>
          <a:p>
            <a:pPr marL="342900" lvl="0" indent="-342900"/>
            <a:r>
              <a:rPr lang="hu-HU" sz="2400" dirty="0"/>
              <a:t>3 órás volt, 1 szünettel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095998" y="4388793"/>
            <a:ext cx="4280525" cy="15081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Kritika:</a:t>
            </a:r>
            <a:endParaRPr lang="hu-HU" sz="1800" b="1" i="0" u="none" strike="noStrike" kern="1200" cap="none" spc="0" baseline="0" dirty="0">
              <a:solidFill>
                <a:srgbClr val="FFFFFF"/>
              </a:solidFill>
              <a:uFillTx/>
              <a:latin typeface="Avenir Next LT Pr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Az előadás</a:t>
            </a:r>
            <a:r>
              <a:rPr lang="hu-HU" sz="1800" b="0" i="0" u="none" strike="noStrike" kern="1200" cap="none" spc="0" dirty="0">
                <a:solidFill>
                  <a:srgbClr val="FFFFFF"/>
                </a:solidFill>
                <a:uFillTx/>
                <a:latin typeface="Avenir Next LT Pro"/>
              </a:rPr>
              <a:t> megosztó kritikai fogadtatásban részesült</a:t>
            </a:r>
            <a:r>
              <a:rPr lang="hu-HU" sz="1800" b="0" i="0" u="none" strike="noStrike" kern="1200" cap="none" spc="0" baseline="0" dirty="0">
                <a:solidFill>
                  <a:srgbClr val="FFFFFF"/>
                </a:solidFill>
                <a:uFillTx/>
                <a:latin typeface="Avenir Next LT Pro"/>
              </a:rPr>
              <a:t> a cselekmény hátterében történő polgárháború expresszív ábrázolása végett. </a:t>
            </a:r>
          </a:p>
        </p:txBody>
      </p:sp>
      <p:sp>
        <p:nvSpPr>
          <p:cNvPr id="9" name="Téglalap 8"/>
          <p:cNvSpPr/>
          <p:nvPr/>
        </p:nvSpPr>
        <p:spPr>
          <a:xfrm>
            <a:off x="10878243" y="6216053"/>
            <a:ext cx="1233814" cy="5177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hlinkClick r:id="rId4" action="ppaction://hlinksldjump"/>
              </a:rPr>
              <a:t>TOVÁBB</a:t>
            </a:r>
            <a:endParaRPr lang="hu-HU" b="1" dirty="0"/>
          </a:p>
        </p:txBody>
      </p:sp>
      <p:sp>
        <p:nvSpPr>
          <p:cNvPr id="10" name="Kanyar jobbra 9"/>
          <p:cNvSpPr/>
          <p:nvPr/>
        </p:nvSpPr>
        <p:spPr>
          <a:xfrm flipV="1">
            <a:off x="1672225" y="3097735"/>
            <a:ext cx="588723" cy="549566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761996" y="0"/>
            <a:ext cx="10668003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 fontScale="90000"/>
          </a:bodyPr>
          <a:lstStyle/>
          <a:p>
            <a:pPr lvl="0" algn="ctr"/>
            <a:r>
              <a:rPr lang="hu-HU" sz="5400"/>
              <a:t>Szereplők és az őket alakító színészek</a:t>
            </a:r>
          </a:p>
        </p:txBody>
      </p:sp>
      <p:graphicFrame>
        <p:nvGraphicFramePr>
          <p:cNvPr id="4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73480"/>
              </p:ext>
            </p:extLst>
          </p:nvPr>
        </p:nvGraphicFramePr>
        <p:xfrm>
          <a:off x="1971674" y="1631516"/>
          <a:ext cx="8351012" cy="44270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0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14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II. Endre</a:t>
                      </a:r>
                    </a:p>
                  </a:txBody>
                  <a:tcPr anchor="ctr">
                    <a:solidFill>
                      <a:srgbClr val="34381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magyarok királya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Sinkó László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Gertrudis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királyné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Kubik Anna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Bánk bán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Magyarország nagyura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László Zsolt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50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Ottó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Gertrudisnak testvéröccse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Trill</a:t>
                      </a:r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Zsolt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Melinda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Bánk felesége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Nagy-Kalózy Eszter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Mikhál bán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Melinda bátyja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Varga József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Simon bán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Melinda bátyja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Tóth László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Petur bán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Bihari főispán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Blaskó Péter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Myska bán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királyfiak nevelője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Kacsur</a:t>
                      </a:r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Andrea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Biberach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Egy lézengő ritter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Kaszás Attila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Tiborc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Paraszt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Szarvas József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9247635" y="6273225"/>
            <a:ext cx="1764508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1" i="0" u="none" strike="noStrike" kern="1200" cap="none" spc="0" baseline="0" dirty="0">
                <a:solidFill>
                  <a:srgbClr val="FFFFFF"/>
                </a:solidFill>
                <a:uFillTx/>
                <a:latin typeface="Avenir Book"/>
                <a:hlinkClick r:id="rId2" action="ppaction://hlinksldjump"/>
              </a:rPr>
              <a:t>VISSZA</a:t>
            </a:r>
            <a:endParaRPr lang="x-none" sz="1800" b="1" i="0" u="none" strike="noStrike" kern="1200" cap="none" spc="0" baseline="0" dirty="0">
              <a:solidFill>
                <a:srgbClr val="FFFFFF"/>
              </a:solidFill>
              <a:uFillTx/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8419234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3857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3" name="Kép 7"/>
          <p:cNvPicPr>
            <a:picLocks noChangeAspect="1"/>
          </p:cNvPicPr>
          <p:nvPr/>
        </p:nvPicPr>
        <p:blipFill>
          <a:blip r:embed="rId2"/>
          <a:srcRect t="31656" r="-3" b="8925"/>
          <a:stretch>
            <a:fillRect/>
          </a:stretch>
        </p:blipFill>
        <p:spPr>
          <a:xfrm>
            <a:off x="6107469" y="0"/>
            <a:ext cx="5820494" cy="230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4"/>
          <p:cNvPicPr>
            <a:picLocks noChangeAspect="1"/>
          </p:cNvPicPr>
          <p:nvPr/>
        </p:nvPicPr>
        <p:blipFill>
          <a:blip r:embed="rId3"/>
          <a:srcRect l="7495" r="18116" b="-3"/>
          <a:stretch>
            <a:fillRect/>
          </a:stretch>
        </p:blipFill>
        <p:spPr>
          <a:xfrm>
            <a:off x="8674274" y="3864464"/>
            <a:ext cx="3323577" cy="299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lcím 2"/>
          <p:cNvSpPr txBox="1">
            <a:spLocks noGrp="1"/>
          </p:cNvSpPr>
          <p:nvPr>
            <p:ph type="subTitle" idx="1"/>
          </p:nvPr>
        </p:nvSpPr>
        <p:spPr>
          <a:xfrm>
            <a:off x="678352" y="1957527"/>
            <a:ext cx="9063176" cy="4055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lvl="0">
              <a:lnSpc>
                <a:spcPct val="95000"/>
              </a:lnSpc>
            </a:pPr>
            <a:r>
              <a:rPr lang="en-US" sz="2200" dirty="0" err="1"/>
              <a:t>Bánk</a:t>
            </a:r>
            <a:r>
              <a:rPr lang="en-US" sz="2200" dirty="0"/>
              <a:t> </a:t>
            </a:r>
            <a:r>
              <a:rPr lang="en-US" sz="2200" dirty="0" err="1"/>
              <a:t>bán</a:t>
            </a:r>
            <a:r>
              <a:rPr lang="en-US" sz="2200" dirty="0"/>
              <a:t> –junior-</a:t>
            </a:r>
          </a:p>
          <a:p>
            <a:pPr marL="342900" lvl="0">
              <a:lnSpc>
                <a:spcPct val="95000"/>
              </a:lnSpc>
            </a:pPr>
            <a:r>
              <a:rPr lang="en-US" sz="2200" dirty="0" err="1"/>
              <a:t>Katona</a:t>
            </a:r>
            <a:r>
              <a:rPr lang="en-US" sz="2200" dirty="0"/>
              <a:t> </a:t>
            </a:r>
            <a:r>
              <a:rPr lang="en-US" sz="2200" dirty="0" err="1"/>
              <a:t>József</a:t>
            </a:r>
            <a:r>
              <a:rPr lang="en-US" sz="2200" dirty="0"/>
              <a:t> </a:t>
            </a:r>
            <a:r>
              <a:rPr lang="en-US" sz="2200" dirty="0" err="1"/>
              <a:t>Bánk</a:t>
            </a:r>
            <a:r>
              <a:rPr lang="en-US" sz="2200" dirty="0"/>
              <a:t> </a:t>
            </a:r>
            <a:r>
              <a:rPr lang="en-US" sz="2200" dirty="0" err="1"/>
              <a:t>Bánja</a:t>
            </a:r>
            <a:r>
              <a:rPr lang="en-US" sz="2200" dirty="0"/>
              <a:t> </a:t>
            </a:r>
            <a:r>
              <a:rPr lang="en-US" sz="2200" dirty="0" err="1"/>
              <a:t>egy</a:t>
            </a:r>
            <a:r>
              <a:rPr lang="en-US" sz="2200" dirty="0"/>
              <a:t> </a:t>
            </a:r>
            <a:r>
              <a:rPr lang="en-US" sz="2200" dirty="0" err="1"/>
              <a:t>remekmű</a:t>
            </a:r>
            <a:r>
              <a:rPr lang="en-US" sz="2200" dirty="0"/>
              <a:t> a </a:t>
            </a:r>
            <a:r>
              <a:rPr lang="en-US" sz="2200" dirty="0" err="1"/>
              <a:t>színház</a:t>
            </a:r>
            <a:r>
              <a:rPr lang="en-US" sz="2200" dirty="0"/>
              <a:t>-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irodalomtörténetben</a:t>
            </a:r>
            <a:r>
              <a:rPr lang="en-US" sz="2200" dirty="0"/>
              <a:t>, </a:t>
            </a:r>
            <a:r>
              <a:rPr lang="en-US" sz="2200" dirty="0" err="1"/>
              <a:t>ami</a:t>
            </a:r>
            <a:r>
              <a:rPr lang="en-US" sz="2200" dirty="0"/>
              <a:t> </a:t>
            </a:r>
            <a:r>
              <a:rPr lang="en-US" sz="2200" dirty="0" err="1"/>
              <a:t>kikerülhetetlen</a:t>
            </a:r>
            <a:r>
              <a:rPr lang="en-US" sz="2200" dirty="0"/>
              <a:t> a </a:t>
            </a:r>
            <a:r>
              <a:rPr lang="en-US" sz="2200" dirty="0" err="1"/>
              <a:t>diákgenerációk</a:t>
            </a:r>
            <a:r>
              <a:rPr lang="en-US" sz="2200" dirty="0"/>
              <a:t> </a:t>
            </a:r>
            <a:r>
              <a:rPr lang="en-US" sz="2200" dirty="0" err="1"/>
              <a:t>számára</a:t>
            </a:r>
            <a:endParaRPr lang="hu-HU" sz="2200" dirty="0"/>
          </a:p>
          <a:p>
            <a:pPr marL="400050" lvl="0" indent="-285750">
              <a:lnSpc>
                <a:spcPct val="95000"/>
              </a:lnSpc>
            </a:pPr>
            <a:r>
              <a:rPr lang="hu-HU" sz="2200" dirty="0"/>
              <a:t>A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színház</a:t>
            </a:r>
            <a:r>
              <a:rPr lang="en-US" sz="2200" dirty="0"/>
              <a:t> </a:t>
            </a:r>
            <a:r>
              <a:rPr lang="hu-HU" sz="2200" dirty="0"/>
              <a:t>ezt az </a:t>
            </a:r>
            <a:r>
              <a:rPr lang="en-US" sz="2200" dirty="0" err="1"/>
              <a:t>előadást</a:t>
            </a:r>
            <a:r>
              <a:rPr lang="en-US" sz="2200" dirty="0"/>
              <a:t> a 20-as </a:t>
            </a:r>
            <a:r>
              <a:rPr lang="en-US" sz="2200" dirty="0" err="1"/>
              <a:t>éveiben</a:t>
            </a:r>
            <a:r>
              <a:rPr lang="en-US" sz="2200" dirty="0"/>
              <a:t> </a:t>
            </a:r>
            <a:r>
              <a:rPr lang="en-US" sz="2200" dirty="0" err="1"/>
              <a:t>járó</a:t>
            </a:r>
            <a:r>
              <a:rPr lang="en-US" sz="2200" dirty="0"/>
              <a:t> </a:t>
            </a:r>
            <a:r>
              <a:rPr lang="en-US" sz="2200" dirty="0" err="1"/>
              <a:t>embereknek</a:t>
            </a:r>
            <a:r>
              <a:rPr lang="en-US" sz="2200" dirty="0"/>
              <a:t> </a:t>
            </a:r>
            <a:r>
              <a:rPr lang="en-US" sz="2200" dirty="0" err="1"/>
              <a:t>készített</a:t>
            </a:r>
            <a:r>
              <a:rPr lang="hu-HU" sz="2200" dirty="0"/>
              <a:t>e. </a:t>
            </a:r>
            <a:r>
              <a:rPr lang="en-US" sz="2200" dirty="0" err="1"/>
              <a:t>Célja</a:t>
            </a:r>
            <a:r>
              <a:rPr lang="en-US" sz="2200" dirty="0"/>
              <a:t>, </a:t>
            </a:r>
            <a:r>
              <a:rPr lang="en-US" sz="2200" dirty="0" err="1"/>
              <a:t>hogy</a:t>
            </a:r>
            <a:r>
              <a:rPr lang="en-US" sz="2200" dirty="0"/>
              <a:t> a</a:t>
            </a:r>
            <a:r>
              <a:rPr lang="hu-HU" sz="2200" dirty="0"/>
              <a:t> </a:t>
            </a:r>
            <a:r>
              <a:rPr lang="en-US" sz="2200" dirty="0" err="1"/>
              <a:t>fiataloknak</a:t>
            </a:r>
            <a:r>
              <a:rPr lang="en-US" sz="2200" dirty="0"/>
              <a:t> </a:t>
            </a:r>
            <a:r>
              <a:rPr lang="en-US" sz="2200" dirty="0" err="1"/>
              <a:t>megmutassa</a:t>
            </a:r>
            <a:r>
              <a:rPr lang="en-US" sz="2200" dirty="0"/>
              <a:t> a </a:t>
            </a:r>
            <a:r>
              <a:rPr lang="en-US" sz="2200" dirty="0" err="1"/>
              <a:t>mű</a:t>
            </a:r>
            <a:r>
              <a:rPr lang="en-US" sz="2200" dirty="0"/>
              <a:t> </a:t>
            </a:r>
            <a:r>
              <a:rPr lang="en-US" sz="2200" dirty="0" err="1"/>
              <a:t>igazi</a:t>
            </a:r>
            <a:r>
              <a:rPr lang="hu-HU" sz="2200" dirty="0"/>
              <a:t> </a:t>
            </a:r>
            <a:r>
              <a:rPr lang="en-US" sz="2200" dirty="0" err="1"/>
              <a:t>értékei</a:t>
            </a:r>
            <a:r>
              <a:rPr lang="hu-HU" sz="2200" dirty="0"/>
              <a:t>t</a:t>
            </a:r>
            <a:r>
              <a:rPr lang="en-US" sz="2200" dirty="0"/>
              <a:t>.</a:t>
            </a:r>
          </a:p>
          <a:p>
            <a:pPr marL="342900" lvl="0">
              <a:lnSpc>
                <a:spcPct val="95000"/>
              </a:lnSpc>
            </a:pPr>
            <a:r>
              <a:rPr lang="en-US" sz="2200" dirty="0"/>
              <a:t>A </a:t>
            </a:r>
            <a:r>
              <a:rPr lang="en-US" sz="2200" dirty="0" err="1"/>
              <a:t>színészek</a:t>
            </a:r>
            <a:r>
              <a:rPr lang="en-US" sz="2200" dirty="0"/>
              <a:t> a </a:t>
            </a:r>
            <a:r>
              <a:rPr lang="hu-HU" sz="2200" dirty="0"/>
              <a:t>társulat</a:t>
            </a:r>
            <a:r>
              <a:rPr lang="en-US" sz="2200" dirty="0"/>
              <a:t> </a:t>
            </a:r>
            <a:r>
              <a:rPr lang="en-US" sz="2200" dirty="0" err="1"/>
              <a:t>legfiatalabb</a:t>
            </a:r>
            <a:r>
              <a:rPr lang="hu-HU" sz="2200" dirty="0"/>
              <a:t> tagjai</a:t>
            </a:r>
            <a:r>
              <a:rPr lang="en-US" sz="2200" dirty="0"/>
              <a:t> </a:t>
            </a:r>
            <a:r>
              <a:rPr lang="en-US" sz="2200" dirty="0" err="1"/>
              <a:t>közül</a:t>
            </a:r>
            <a:r>
              <a:rPr lang="en-US" sz="2200" dirty="0"/>
              <a:t> </a:t>
            </a:r>
            <a:r>
              <a:rPr lang="en-US" sz="2200" dirty="0" err="1"/>
              <a:t>kerültek</a:t>
            </a:r>
            <a:r>
              <a:rPr lang="en-US" sz="2200" dirty="0"/>
              <a:t> ki</a:t>
            </a:r>
          </a:p>
          <a:p>
            <a:pPr marL="342900" lvl="0">
              <a:lnSpc>
                <a:spcPct val="95000"/>
              </a:lnSpc>
            </a:pPr>
            <a:r>
              <a:rPr lang="en-US" sz="2200" dirty="0" err="1"/>
              <a:t>Bemutató</a:t>
            </a:r>
            <a:r>
              <a:rPr lang="en-US" sz="2200" dirty="0"/>
              <a:t>: 2009. </a:t>
            </a:r>
            <a:r>
              <a:rPr lang="en-US" sz="2200" dirty="0" err="1"/>
              <a:t>október</a:t>
            </a:r>
            <a:r>
              <a:rPr lang="en-US" sz="2200" dirty="0"/>
              <a:t> 23.</a:t>
            </a:r>
          </a:p>
          <a:p>
            <a:pPr marL="342900" lvl="0">
              <a:lnSpc>
                <a:spcPct val="95000"/>
              </a:lnSpc>
            </a:pPr>
            <a:r>
              <a:rPr lang="en-US" sz="2200" dirty="0" err="1"/>
              <a:t>Rendező</a:t>
            </a:r>
            <a:r>
              <a:rPr lang="en-US" sz="2200" dirty="0"/>
              <a:t>: </a:t>
            </a:r>
            <a:r>
              <a:rPr lang="en-US" sz="2200" dirty="0" err="1"/>
              <a:t>Alföldi</a:t>
            </a:r>
            <a:r>
              <a:rPr lang="en-US" sz="2200" dirty="0"/>
              <a:t> </a:t>
            </a:r>
            <a:r>
              <a:rPr lang="en-US" sz="2200" dirty="0" err="1"/>
              <a:t>Róbert</a:t>
            </a:r>
            <a:endParaRPr lang="en-US" sz="2200" dirty="0"/>
          </a:p>
          <a:p>
            <a:pPr marL="0" lvl="0" indent="0">
              <a:lnSpc>
                <a:spcPct val="105000"/>
              </a:lnSpc>
              <a:buNone/>
            </a:pPr>
            <a:endParaRPr lang="hu-HU" sz="2200" dirty="0"/>
          </a:p>
        </p:txBody>
      </p:sp>
      <p:sp>
        <p:nvSpPr>
          <p:cNvPr id="6" name="Freeform: Shape 14"/>
          <p:cNvSpPr>
            <a:spLocks noMove="1" noResize="1"/>
          </p:cNvSpPr>
          <p:nvPr/>
        </p:nvSpPr>
        <p:spPr>
          <a:xfrm rot="14885152" flipH="1">
            <a:off x="7260235" y="-2526871"/>
            <a:ext cx="3738963" cy="62062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54655"/>
              <a:gd name="f7" fmla="val 6858000"/>
              <a:gd name="f8" fmla="val 3379"/>
              <a:gd name="f9" fmla="val 2021"/>
              <a:gd name="f10" fmla="val 667061"/>
              <a:gd name="f11" fmla="val 423753"/>
              <a:gd name="f12" fmla="val 1239365"/>
              <a:gd name="f13" fmla="val 963389"/>
              <a:gd name="f14" fmla="val 1596437"/>
              <a:gd name="f15" fmla="val 1517967"/>
              <a:gd name="f16" fmla="val 2133142"/>
              <a:gd name="f17" fmla="val 2350886"/>
              <a:gd name="f18" fmla="val 2239839"/>
              <a:gd name="f19" fmla="val 3395752"/>
              <a:gd name="f20" fmla="val 2097043"/>
              <a:gd name="f21" fmla="val 4379386"/>
              <a:gd name="f22" fmla="val 2032295"/>
              <a:gd name="f23" fmla="val 4824358"/>
              <a:gd name="f24" fmla="val 1812506"/>
              <a:gd name="f25" fmla="val 5869368"/>
              <a:gd name="f26" fmla="val 1433930"/>
              <a:gd name="f27" fmla="val 6852362"/>
              <a:gd name="f28" fmla="val 1431659"/>
              <a:gd name="f29" fmla="+- 0 0 -90"/>
              <a:gd name="f30" fmla="*/ f3 1 2154655"/>
              <a:gd name="f31" fmla="*/ f4 1 6858000"/>
              <a:gd name="f32" fmla="+- f7 0 f5"/>
              <a:gd name="f33" fmla="+- f6 0 f5"/>
              <a:gd name="f34" fmla="*/ f29 f0 1"/>
              <a:gd name="f35" fmla="*/ f33 1 2154655"/>
              <a:gd name="f36" fmla="*/ f32 1 6858000"/>
              <a:gd name="f37" fmla="*/ 0 f32 1"/>
              <a:gd name="f38" fmla="*/ 2021 f32 1"/>
              <a:gd name="f39" fmla="*/ 1517967 f32 1"/>
              <a:gd name="f40" fmla="*/ 4379386 f32 1"/>
              <a:gd name="f41" fmla="*/ 6852362 f32 1"/>
              <a:gd name="f42" fmla="*/ 6858000 f32 1"/>
              <a:gd name="f43" fmla="*/ 0 f33 1"/>
              <a:gd name="f44" fmla="*/ 3379 f33 1"/>
              <a:gd name="f45" fmla="*/ 1596437 f33 1"/>
              <a:gd name="f46" fmla="*/ 2097043 f33 1"/>
              <a:gd name="f47" fmla="*/ 1433930 f33 1"/>
              <a:gd name="f48" fmla="*/ 1431659 f33 1"/>
              <a:gd name="f49" fmla="*/ f34 1 f2"/>
              <a:gd name="f50" fmla="*/ f37 1 6858000"/>
              <a:gd name="f51" fmla="*/ f38 1 6858000"/>
              <a:gd name="f52" fmla="*/ f39 1 6858000"/>
              <a:gd name="f53" fmla="*/ f40 1 6858000"/>
              <a:gd name="f54" fmla="*/ f41 1 6858000"/>
              <a:gd name="f55" fmla="*/ f42 1 6858000"/>
              <a:gd name="f56" fmla="*/ f43 1 2154655"/>
              <a:gd name="f57" fmla="*/ f44 1 2154655"/>
              <a:gd name="f58" fmla="*/ f45 1 2154655"/>
              <a:gd name="f59" fmla="*/ f46 1 2154655"/>
              <a:gd name="f60" fmla="*/ f47 1 2154655"/>
              <a:gd name="f61" fmla="*/ f48 1 2154655"/>
              <a:gd name="f62" fmla="*/ f5 1 f35"/>
              <a:gd name="f63" fmla="*/ f6 1 f35"/>
              <a:gd name="f64" fmla="*/ f5 1 f36"/>
              <a:gd name="f65" fmla="*/ f7 1 f36"/>
              <a:gd name="f66" fmla="+- f49 0 f1"/>
              <a:gd name="f67" fmla="*/ f56 1 f35"/>
              <a:gd name="f68" fmla="*/ f50 1 f36"/>
              <a:gd name="f69" fmla="*/ f57 1 f35"/>
              <a:gd name="f70" fmla="*/ f51 1 f36"/>
              <a:gd name="f71" fmla="*/ f58 1 f35"/>
              <a:gd name="f72" fmla="*/ f52 1 f36"/>
              <a:gd name="f73" fmla="*/ f59 1 f35"/>
              <a:gd name="f74" fmla="*/ f53 1 f36"/>
              <a:gd name="f75" fmla="*/ f60 1 f35"/>
              <a:gd name="f76" fmla="*/ f54 1 f36"/>
              <a:gd name="f77" fmla="*/ f61 1 f35"/>
              <a:gd name="f78" fmla="*/ f55 1 f36"/>
              <a:gd name="f79" fmla="*/ f62 f30 1"/>
              <a:gd name="f80" fmla="*/ f63 f30 1"/>
              <a:gd name="f81" fmla="*/ f65 f31 1"/>
              <a:gd name="f82" fmla="*/ f64 f31 1"/>
              <a:gd name="f83" fmla="*/ f67 f30 1"/>
              <a:gd name="f84" fmla="*/ f68 f31 1"/>
              <a:gd name="f85" fmla="*/ f69 f30 1"/>
              <a:gd name="f86" fmla="*/ f70 f31 1"/>
              <a:gd name="f87" fmla="*/ f71 f30 1"/>
              <a:gd name="f88" fmla="*/ f72 f31 1"/>
              <a:gd name="f89" fmla="*/ f73 f30 1"/>
              <a:gd name="f90" fmla="*/ f74 f31 1"/>
              <a:gd name="f91" fmla="*/ f75 f30 1"/>
              <a:gd name="f92" fmla="*/ f76 f31 1"/>
              <a:gd name="f93" fmla="*/ f77 f30 1"/>
              <a:gd name="f94" fmla="*/ f7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83" y="f84"/>
              </a:cxn>
              <a:cxn ang="f66">
                <a:pos x="f85" y="f86"/>
              </a:cxn>
              <a:cxn ang="f66">
                <a:pos x="f87" y="f88"/>
              </a:cxn>
              <a:cxn ang="f66">
                <a:pos x="f89" y="f90"/>
              </a:cxn>
              <a:cxn ang="f66">
                <a:pos x="f91" y="f92"/>
              </a:cxn>
              <a:cxn ang="f66">
                <a:pos x="f93" y="f94"/>
              </a:cxn>
            </a:cxnLst>
            <a:rect l="f79" t="f82" r="f80" b="f81"/>
            <a:pathLst>
              <a:path w="2154655" h="6858000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7"/>
                </a:lnTo>
              </a:path>
            </a:pathLst>
          </a:custGeom>
          <a:noFill/>
          <a:ln w="19046" cap="flat">
            <a:solidFill>
              <a:srgbClr val="D6C08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7" name="Cím 1"/>
          <p:cNvSpPr txBox="1">
            <a:spLocks noGrp="1"/>
          </p:cNvSpPr>
          <p:nvPr>
            <p:ph type="ctrTitle"/>
          </p:nvPr>
        </p:nvSpPr>
        <p:spPr>
          <a:xfrm>
            <a:off x="995081" y="343763"/>
            <a:ext cx="2853869" cy="12700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hu-HU" dirty="0"/>
              <a:t>Előadás 3</a:t>
            </a:r>
          </a:p>
        </p:txBody>
      </p:sp>
      <p:sp>
        <p:nvSpPr>
          <p:cNvPr id="8" name="Téglalap 7"/>
          <p:cNvSpPr/>
          <p:nvPr/>
        </p:nvSpPr>
        <p:spPr>
          <a:xfrm>
            <a:off x="6419589" y="6160154"/>
            <a:ext cx="1233814" cy="5177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hlinkClick r:id="rId4" action="ppaction://hlinksldjump"/>
              </a:rPr>
              <a:t>TOVÁBB</a:t>
            </a:r>
            <a:endParaRPr lang="hu-H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641126" y="-212942"/>
            <a:ext cx="10668003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 fontScale="90000"/>
          </a:bodyPr>
          <a:lstStyle/>
          <a:p>
            <a:pPr lvl="0" algn="ctr"/>
            <a:r>
              <a:rPr lang="hu-HU" sz="5400" dirty="0"/>
              <a:t>Szereplők és az őket alakító színészek</a:t>
            </a:r>
            <a:br>
              <a:rPr lang="hu-HU" sz="5400" dirty="0"/>
            </a:br>
            <a:endParaRPr lang="hu-HU" sz="5400" dirty="0"/>
          </a:p>
        </p:txBody>
      </p:sp>
      <p:graphicFrame>
        <p:nvGraphicFramePr>
          <p:cNvPr id="4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91902"/>
              </p:ext>
            </p:extLst>
          </p:nvPr>
        </p:nvGraphicFramePr>
        <p:xfrm>
          <a:off x="2062749" y="1584542"/>
          <a:ext cx="8066497" cy="45114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1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20">
                <a:tc>
                  <a:txBody>
                    <a:bodyPr/>
                    <a:lstStyle/>
                    <a:p>
                      <a:pPr lvl="0" algn="ctr"/>
                      <a:r>
                        <a:rPr lang="hu-HU" sz="1800" b="0" dirty="0">
                          <a:solidFill>
                            <a:schemeClr val="bg1"/>
                          </a:solidFill>
                        </a:rPr>
                        <a:t>II. Endre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b="0" dirty="0">
                          <a:solidFill>
                            <a:schemeClr val="bg1"/>
                          </a:solidFill>
                        </a:rPr>
                        <a:t>A magyarok királya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b="0" dirty="0">
                          <a:solidFill>
                            <a:schemeClr val="bg1"/>
                          </a:solidFill>
                        </a:rPr>
                        <a:t>Szabó Kimmel Tamás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Gertrudis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A királyné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 err="1">
                          <a:solidFill>
                            <a:schemeClr val="bg1"/>
                          </a:solidFill>
                        </a:rPr>
                        <a:t>Bánfalvi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 Eszter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Bánk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Magyarország nagyura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Fehér Tibor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72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Ottó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Gertrudisnak testvéröccse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Mátyássy Bence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Melinda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Bánk felesége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Radnay Csilla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 Mikhál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Melinda bátyja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Szatory Dávid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Simon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Melinda bátyja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Előd Álmos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Petur bán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Bihari főispán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 err="1">
                          <a:solidFill>
                            <a:schemeClr val="bg1"/>
                          </a:solidFill>
                        </a:rPr>
                        <a:t>Makranczi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 Zalán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Biberach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Egy lézengő </a:t>
                      </a:r>
                      <a:r>
                        <a:rPr lang="hu-HU" sz="1800" dirty="0" err="1">
                          <a:solidFill>
                            <a:schemeClr val="bg1"/>
                          </a:solidFill>
                        </a:rPr>
                        <a:t>ritter</a:t>
                      </a:r>
                      <a:endParaRPr lang="hu-HU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Földi Ádám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lvl="0" algn="ctr"/>
                      <a:r>
                        <a:rPr lang="hu-HU" sz="1800">
                          <a:solidFill>
                            <a:schemeClr val="bg1"/>
                          </a:solidFill>
                        </a:rPr>
                        <a:t>Tiborc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Paraszt</a:t>
                      </a:r>
                    </a:p>
                  </a:txBody>
                  <a:tcPr marL="79955" marR="79955" marT="39977" marB="39977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800" dirty="0">
                          <a:solidFill>
                            <a:schemeClr val="bg1"/>
                          </a:solidFill>
                        </a:rPr>
                        <a:t>Farkas Dénes</a:t>
                      </a:r>
                    </a:p>
                  </a:txBody>
                  <a:tcPr marL="79955" marR="79955" marT="39977" marB="3997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9194008" y="6290404"/>
            <a:ext cx="181637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1" i="0" u="none" strike="noStrike" kern="1200" cap="none" spc="0" baseline="0" dirty="0">
                <a:solidFill>
                  <a:srgbClr val="FFFFFF"/>
                </a:solidFill>
                <a:uFillTx/>
                <a:latin typeface="Avenir Book"/>
                <a:hlinkClick r:id="rId2" action="ppaction://hlinksldjump"/>
              </a:rPr>
              <a:t>VISSZA</a:t>
            </a:r>
            <a:endParaRPr lang="x-none" sz="1800" b="1" i="0" u="none" strike="noStrike" kern="1200" cap="none" spc="0" baseline="0" dirty="0">
              <a:solidFill>
                <a:srgbClr val="FFFFFF"/>
              </a:solidFill>
              <a:uFillTx/>
              <a:latin typeface="Avenir Book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ebbl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747</Words>
  <Application>Microsoft Office PowerPoint</Application>
  <PresentationFormat>Szélesvásznú</PresentationFormat>
  <Paragraphs>186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Arabic Typesetting</vt:lpstr>
      <vt:lpstr>Arial</vt:lpstr>
      <vt:lpstr>Avenir Book</vt:lpstr>
      <vt:lpstr>Avenir Next LT Pro</vt:lpstr>
      <vt:lpstr>Avenir Next LT Pro Light</vt:lpstr>
      <vt:lpstr>Calibri</vt:lpstr>
      <vt:lpstr>Sitka Subheading</vt:lpstr>
      <vt:lpstr>Wingdings</vt:lpstr>
      <vt:lpstr>PebbleVTI</vt:lpstr>
      <vt:lpstr>Nemzeti Színházban rendezett Bánk Bán előadások</vt:lpstr>
      <vt:lpstr>Az előadások</vt:lpstr>
      <vt:lpstr>Előadás 1</vt:lpstr>
      <vt:lpstr>Kritika/Érdekesség</vt:lpstr>
      <vt:lpstr>Szereplők és az őket alakító színészek</vt:lpstr>
      <vt:lpstr>Előadás 2</vt:lpstr>
      <vt:lpstr>Szereplők és az őket alakító színészek</vt:lpstr>
      <vt:lpstr>Előadás 3</vt:lpstr>
      <vt:lpstr>Szereplők és az őket alakító színészek </vt:lpstr>
      <vt:lpstr>Előadás 4</vt:lpstr>
      <vt:lpstr>Szereplők és az őket alakító színészek </vt:lpstr>
      <vt:lpstr>Köszönjük a figyelmet!</vt:lpstr>
      <vt:lpstr>Források: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Színházban rendezett Bánk Bán előadások</dc:title>
  <dc:creator>Horgász Marcell</dc:creator>
  <cp:lastModifiedBy>Varga Virág</cp:lastModifiedBy>
  <cp:revision>24</cp:revision>
  <dcterms:created xsi:type="dcterms:W3CDTF">2024-05-20T08:48:35Z</dcterms:created>
  <dcterms:modified xsi:type="dcterms:W3CDTF">2024-05-20T19:01:25Z</dcterms:modified>
</cp:coreProperties>
</file>