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EA54-1773-4C73-A2FD-890AB11213E6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4347-9569-4016-8DED-B3E26ABE63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37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EA54-1773-4C73-A2FD-890AB11213E6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4347-9569-4016-8DED-B3E26ABE63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2354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EA54-1773-4C73-A2FD-890AB11213E6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4347-9569-4016-8DED-B3E26ABE63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622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EA54-1773-4C73-A2FD-890AB11213E6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4347-9569-4016-8DED-B3E26ABE63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658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EA54-1773-4C73-A2FD-890AB11213E6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4347-9569-4016-8DED-B3E26ABE63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150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EA54-1773-4C73-A2FD-890AB11213E6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4347-9569-4016-8DED-B3E26ABE63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574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EA54-1773-4C73-A2FD-890AB11213E6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4347-9569-4016-8DED-B3E26ABE63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513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EA54-1773-4C73-A2FD-890AB11213E6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4347-9569-4016-8DED-B3E26ABE63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6661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EA54-1773-4C73-A2FD-890AB11213E6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4347-9569-4016-8DED-B3E26ABE63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5537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EA54-1773-4C73-A2FD-890AB11213E6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4347-9569-4016-8DED-B3E26ABE63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0004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EA54-1773-4C73-A2FD-890AB11213E6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4347-9569-4016-8DED-B3E26ABE63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263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9000" b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BEA54-1773-4C73-A2FD-890AB11213E6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E4347-9569-4016-8DED-B3E26ABE63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795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latin typeface="Brush Script MT" panose="03060802040406070304" pitchFamily="66" charset="0"/>
              </a:rPr>
              <a:t>Drága Imre barátom!</a:t>
            </a:r>
            <a:endParaRPr lang="hu-HU" dirty="0">
              <a:latin typeface="Brush Script MT" panose="03060802040406070304" pitchFamily="66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latin typeface="Brush Script MT" panose="03060802040406070304" pitchFamily="66" charset="0"/>
              </a:rPr>
              <a:t>Szívemet melegséggel töltené el, ha vetnél rá pár pillantást az aktuálisan </a:t>
            </a:r>
            <a:r>
              <a:rPr lang="hu-HU" sz="2800" dirty="0" err="1" smtClean="0">
                <a:latin typeface="Brush Script MT" panose="03060802040406070304" pitchFamily="66" charset="0"/>
              </a:rPr>
              <a:t>készülö</a:t>
            </a:r>
            <a:r>
              <a:rPr lang="hu-HU" sz="2800" dirty="0" smtClean="0">
                <a:latin typeface="Brush Script MT" panose="03060802040406070304" pitchFamily="66" charset="0"/>
              </a:rPr>
              <a:t> munkámra.</a:t>
            </a:r>
            <a:endParaRPr lang="hu-HU" sz="28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57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>
                <a:latin typeface="Brush Script MT" panose="03060802040406070304" pitchFamily="66" charset="0"/>
              </a:rPr>
              <a:t>Vojtina</a:t>
            </a:r>
            <a:r>
              <a:rPr lang="hu-HU" dirty="0" smtClean="0">
                <a:latin typeface="Brush Script MT" panose="03060802040406070304" pitchFamily="66" charset="0"/>
              </a:rPr>
              <a:t> ars poeticája</a:t>
            </a:r>
            <a:endParaRPr lang="hu-HU" dirty="0">
              <a:latin typeface="Brush Script MT" panose="03060802040406070304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dirty="0" smtClean="0">
                <a:latin typeface="Brush Script MT" panose="03060802040406070304" pitchFamily="66" charset="0"/>
              </a:rPr>
              <a:t>Az elképzelésem valami ilyesmi volt:</a:t>
            </a:r>
          </a:p>
          <a:p>
            <a:pPr marL="0" indent="0" algn="ctr">
              <a:buNone/>
            </a:pPr>
            <a:r>
              <a:rPr lang="hu-HU" dirty="0" smtClean="0">
                <a:latin typeface="Brush Script MT" panose="03060802040406070304" pitchFamily="66" charset="0"/>
              </a:rPr>
              <a:t>A történet </a:t>
            </a:r>
            <a:r>
              <a:rPr lang="hu-HU" dirty="0" err="1" smtClean="0">
                <a:latin typeface="Brush Script MT" panose="03060802040406070304" pitchFamily="66" charset="0"/>
              </a:rPr>
              <a:t>föszereplöje</a:t>
            </a:r>
            <a:r>
              <a:rPr lang="hu-HU" dirty="0" smtClean="0">
                <a:latin typeface="Brush Script MT" panose="03060802040406070304" pitchFamily="66" charset="0"/>
              </a:rPr>
              <a:t> </a:t>
            </a:r>
            <a:r>
              <a:rPr lang="hu-HU" dirty="0" err="1" smtClean="0">
                <a:latin typeface="Brush Script MT" panose="03060802040406070304" pitchFamily="66" charset="0"/>
              </a:rPr>
              <a:t>Vojtina</a:t>
            </a:r>
            <a:r>
              <a:rPr lang="hu-HU" dirty="0" smtClean="0">
                <a:latin typeface="Brush Script MT" panose="03060802040406070304" pitchFamily="66" charset="0"/>
              </a:rPr>
              <a:t> Mátyás, a </a:t>
            </a:r>
            <a:r>
              <a:rPr lang="hu-HU" dirty="0" err="1" smtClean="0">
                <a:latin typeface="Brush Script MT" panose="03060802040406070304" pitchFamily="66" charset="0"/>
              </a:rPr>
              <a:t>fövárosba</a:t>
            </a:r>
            <a:r>
              <a:rPr lang="hu-HU" dirty="0" smtClean="0">
                <a:latin typeface="Brush Script MT" panose="03060802040406070304" pitchFamily="66" charset="0"/>
              </a:rPr>
              <a:t> keveredett szlovák versfaragó, aki írók kollégájának hiszi magát.</a:t>
            </a:r>
          </a:p>
          <a:p>
            <a:pPr marL="0" indent="0" algn="ctr">
              <a:buNone/>
            </a:pPr>
            <a:r>
              <a:rPr lang="hu-HU" dirty="0" smtClean="0">
                <a:latin typeface="Brush Script MT" panose="03060802040406070304" pitchFamily="66" charset="0"/>
              </a:rPr>
              <a:t>Szerettem volna, ha földhözragadt maradt volna, de mégis lenne benne valami spiritusz. </a:t>
            </a:r>
          </a:p>
          <a:p>
            <a:pPr marL="0" indent="0" algn="ctr">
              <a:buNone/>
            </a:pPr>
            <a:r>
              <a:rPr lang="hu-HU" dirty="0" smtClean="0">
                <a:latin typeface="Brush Script MT" panose="03060802040406070304" pitchFamily="66" charset="0"/>
              </a:rPr>
              <a:t>Verseit kocsmákban, adja </a:t>
            </a:r>
            <a:r>
              <a:rPr lang="hu-HU" dirty="0" err="1" smtClean="0">
                <a:latin typeface="Brush Script MT" panose="03060802040406070304" pitchFamily="66" charset="0"/>
              </a:rPr>
              <a:t>elö</a:t>
            </a:r>
            <a:r>
              <a:rPr lang="hu-HU" dirty="0" smtClean="0">
                <a:latin typeface="Brush Script MT" panose="03060802040406070304" pitchFamily="66" charset="0"/>
              </a:rPr>
              <a:t>, ahol néha én is </a:t>
            </a:r>
            <a:r>
              <a:rPr lang="hu-HU" dirty="0" err="1" smtClean="0">
                <a:latin typeface="Brush Script MT" panose="03060802040406070304" pitchFamily="66" charset="0"/>
              </a:rPr>
              <a:t>feltünök</a:t>
            </a:r>
            <a:r>
              <a:rPr lang="hu-HU" dirty="0" smtClean="0">
                <a:latin typeface="Brush Script MT" panose="03060802040406070304" pitchFamily="66" charset="0"/>
              </a:rPr>
              <a:t>.</a:t>
            </a:r>
            <a:endParaRPr lang="hu-HU" dirty="0">
              <a:latin typeface="Brush Script MT" panose="03060802040406070304" pitchFamily="66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9902">
            <a:off x="1899103" y="4233636"/>
            <a:ext cx="3416896" cy="2268764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52071">
            <a:off x="9212605" y="4280363"/>
            <a:ext cx="2138722" cy="3098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849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36600" y="911224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 err="1" smtClean="0">
                <a:latin typeface="Brush Script MT" panose="03060802040406070304" pitchFamily="66" charset="0"/>
              </a:rPr>
              <a:t>Vojtina</a:t>
            </a:r>
            <a:r>
              <a:rPr lang="hu-HU" dirty="0" smtClean="0">
                <a:latin typeface="Brush Script MT" panose="03060802040406070304" pitchFamily="66" charset="0"/>
              </a:rPr>
              <a:t> Mátyás egészen különös, egyben </a:t>
            </a:r>
            <a:r>
              <a:rPr lang="hu-HU" dirty="0" err="1" smtClean="0">
                <a:latin typeface="Brush Script MT" panose="03060802040406070304" pitchFamily="66" charset="0"/>
              </a:rPr>
              <a:t>öszinte</a:t>
            </a:r>
            <a:r>
              <a:rPr lang="hu-HU" dirty="0" smtClean="0">
                <a:latin typeface="Brush Script MT" panose="03060802040406070304" pitchFamily="66" charset="0"/>
              </a:rPr>
              <a:t> ember, csakúgy mint te, ám nála nem feltétlenül pozitív ez az állítás, szabadságharcról is érdekes elgondolása van.</a:t>
            </a:r>
          </a:p>
          <a:p>
            <a:pPr marL="0" indent="0" algn="ctr">
              <a:buNone/>
            </a:pPr>
            <a:r>
              <a:rPr lang="hu-HU" sz="3200" dirty="0" smtClean="0">
                <a:latin typeface="Vladimir Script" panose="03050402040407070305" pitchFamily="66" charset="0"/>
              </a:rPr>
              <a:t>„Egy kis halál? Nem tesz semmit. </a:t>
            </a:r>
            <a:r>
              <a:rPr lang="hu-HU" sz="3200" dirty="0" err="1" smtClean="0">
                <a:latin typeface="Vladimir Script" panose="03050402040407070305" pitchFamily="66" charset="0"/>
              </a:rPr>
              <a:t>Öseinknek</a:t>
            </a:r>
            <a:r>
              <a:rPr lang="hu-HU" sz="3200" dirty="0" smtClean="0">
                <a:latin typeface="Vladimir Script" panose="03050402040407070305" pitchFamily="66" charset="0"/>
              </a:rPr>
              <a:t> szintúgy volt.”</a:t>
            </a:r>
          </a:p>
          <a:p>
            <a:pPr marL="0" indent="0" algn="ctr">
              <a:buNone/>
            </a:pPr>
            <a:endParaRPr lang="hu-HU" sz="3200" dirty="0">
              <a:latin typeface="Vladimir Script" panose="03050402040407070305" pitchFamily="66" charset="0"/>
            </a:endParaRPr>
          </a:p>
          <a:p>
            <a:pPr marL="0" indent="0" algn="ctr">
              <a:buNone/>
            </a:pPr>
            <a:r>
              <a:rPr lang="hu-HU" dirty="0" smtClean="0">
                <a:latin typeface="Brush Script MT" panose="03060802040406070304" pitchFamily="66" charset="0"/>
              </a:rPr>
              <a:t>Mint tudod, szeretek groteszk szerepekbe bújni, így tulajdonképpen a műben én vagyok Mátyás, én mesélem el a történetet, próbáltam magamra formálni az úr karakterét.</a:t>
            </a:r>
            <a:endParaRPr lang="hu-HU" dirty="0">
              <a:latin typeface="Brush Script MT" panose="03060802040406070304" pitchFamily="66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96565">
            <a:off x="4528457" y="4004946"/>
            <a:ext cx="3599542" cy="269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22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24000"/>
            <a:ext cx="10758714" cy="4754563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 err="1" smtClean="0">
                <a:latin typeface="Brush Script MT" panose="03060802040406070304" pitchFamily="66" charset="0"/>
              </a:rPr>
              <a:t>Müvemben</a:t>
            </a:r>
            <a:r>
              <a:rPr lang="hu-HU" dirty="0" smtClean="0">
                <a:latin typeface="Brush Script MT" panose="03060802040406070304" pitchFamily="66" charset="0"/>
              </a:rPr>
              <a:t> törekedtem a tisztaságra, a mocskot, a rútat egy az egyben nem szabad a versbe emelni</a:t>
            </a:r>
          </a:p>
          <a:p>
            <a:pPr marL="0" indent="0" algn="ctr">
              <a:buNone/>
            </a:pPr>
            <a:r>
              <a:rPr lang="hu-HU" dirty="0" smtClean="0">
                <a:latin typeface="Brush Script MT" panose="03060802040406070304" pitchFamily="66" charset="0"/>
              </a:rPr>
              <a:t>A </a:t>
            </a:r>
            <a:r>
              <a:rPr lang="hu-HU" dirty="0" err="1" smtClean="0">
                <a:latin typeface="Brush Script MT" panose="03060802040406070304" pitchFamily="66" charset="0"/>
              </a:rPr>
              <a:t>fövárost</a:t>
            </a:r>
            <a:r>
              <a:rPr lang="hu-HU" dirty="0" smtClean="0">
                <a:latin typeface="Brush Script MT" panose="03060802040406070304" pitchFamily="66" charset="0"/>
              </a:rPr>
              <a:t> sejtelmesen kezdtem el bemutatni. </a:t>
            </a:r>
            <a:r>
              <a:rPr lang="hu-HU" dirty="0" err="1" smtClean="0">
                <a:latin typeface="Brush Script MT" panose="03060802040406070304" pitchFamily="66" charset="0"/>
              </a:rPr>
              <a:t>Messziröl</a:t>
            </a:r>
            <a:r>
              <a:rPr lang="hu-HU" dirty="0" smtClean="0">
                <a:latin typeface="Brush Script MT" panose="03060802040406070304" pitchFamily="66" charset="0"/>
              </a:rPr>
              <a:t> vagy alkonyatban egyenesen </a:t>
            </a:r>
            <a:r>
              <a:rPr lang="hu-HU" dirty="0" err="1" smtClean="0">
                <a:latin typeface="Brush Script MT" panose="03060802040406070304" pitchFamily="66" charset="0"/>
              </a:rPr>
              <a:t>lehengerlö</a:t>
            </a:r>
            <a:r>
              <a:rPr lang="hu-HU" dirty="0" smtClean="0">
                <a:latin typeface="Brush Script MT" panose="03060802040406070304" pitchFamily="66" charset="0"/>
              </a:rPr>
              <a:t> a látvány, de közelebb hajolva koszos és </a:t>
            </a:r>
            <a:r>
              <a:rPr lang="hu-HU" dirty="0" err="1" smtClean="0">
                <a:latin typeface="Brush Script MT" panose="03060802040406070304" pitchFamily="66" charset="0"/>
              </a:rPr>
              <a:t>büzös</a:t>
            </a:r>
            <a:r>
              <a:rPr lang="hu-HU" dirty="0" smtClean="0">
                <a:latin typeface="Brush Script MT" panose="03060802040406070304" pitchFamily="66" charset="0"/>
              </a:rPr>
              <a:t>.</a:t>
            </a:r>
          </a:p>
          <a:p>
            <a:pPr marL="0" indent="0" algn="ctr">
              <a:buNone/>
            </a:pPr>
            <a:r>
              <a:rPr lang="hu-HU" dirty="0" smtClean="0">
                <a:latin typeface="Brush Script MT" panose="03060802040406070304" pitchFamily="66" charset="0"/>
              </a:rPr>
              <a:t>Szükségesnek éreztem a szépítést, de mégis igyekeztem Budáról az igazat írni, mintha csak a víz tükrébe néznénk bele.</a:t>
            </a:r>
          </a:p>
          <a:p>
            <a:pPr marL="0" indent="0" algn="ctr">
              <a:buNone/>
            </a:pPr>
            <a:r>
              <a:rPr lang="hu-HU" sz="3200" dirty="0" smtClean="0">
                <a:latin typeface="Vladimir Script" panose="03050402040407070305" pitchFamily="66" charset="0"/>
              </a:rPr>
              <a:t>              „Nem a való hát, annak égi mása</a:t>
            </a:r>
          </a:p>
          <a:p>
            <a:pPr marL="0" indent="0" algn="ctr">
              <a:buNone/>
            </a:pPr>
            <a:r>
              <a:rPr lang="hu-HU" sz="3200" dirty="0" smtClean="0">
                <a:latin typeface="Vladimir Script" panose="03050402040407070305" pitchFamily="66" charset="0"/>
              </a:rPr>
              <a:t>               </a:t>
            </a:r>
            <a:r>
              <a:rPr lang="hu-HU" sz="3200" dirty="0" err="1" smtClean="0">
                <a:latin typeface="Vladimir Script" panose="03050402040407070305" pitchFamily="66" charset="0"/>
              </a:rPr>
              <a:t>Amitöl</a:t>
            </a:r>
            <a:r>
              <a:rPr lang="hu-HU" sz="3200" dirty="0" smtClean="0">
                <a:latin typeface="Vladimir Script" panose="03050402040407070305" pitchFamily="66" charset="0"/>
              </a:rPr>
              <a:t> függ az ének varázsa”</a:t>
            </a:r>
            <a:endParaRPr lang="hu-HU" sz="3200" dirty="0">
              <a:latin typeface="Vladimir Script" panose="03050402040407070305" pitchFamily="66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6811">
            <a:off x="756959" y="4127503"/>
            <a:ext cx="3795915" cy="228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406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69168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 smtClean="0">
                <a:latin typeface="Brush Script MT" panose="03060802040406070304" pitchFamily="66" charset="0"/>
              </a:rPr>
              <a:t>A hazugság a költészethez szükséges:</a:t>
            </a:r>
          </a:p>
          <a:p>
            <a:pPr marL="0" indent="0" algn="ctr">
              <a:buNone/>
            </a:pPr>
            <a:r>
              <a:rPr lang="hu-HU" sz="3200" dirty="0" smtClean="0">
                <a:latin typeface="Vladimir Script" panose="03050402040407070305" pitchFamily="66" charset="0"/>
              </a:rPr>
              <a:t>„</a:t>
            </a:r>
            <a:r>
              <a:rPr lang="hu-HU" sz="3200" dirty="0" err="1" smtClean="0">
                <a:latin typeface="Vladimir Script" panose="03050402040407070305" pitchFamily="66" charset="0"/>
              </a:rPr>
              <a:t>költö</a:t>
            </a:r>
            <a:r>
              <a:rPr lang="hu-HU" sz="3200" dirty="0" smtClean="0">
                <a:latin typeface="Vladimir Script" panose="03050402040407070305" pitchFamily="66" charset="0"/>
              </a:rPr>
              <a:t>, hazudj, de rajt ne fogjanak!”</a:t>
            </a:r>
          </a:p>
          <a:p>
            <a:pPr marL="0" indent="0" algn="ctr">
              <a:buNone/>
            </a:pPr>
            <a:endParaRPr lang="hu-HU" dirty="0">
              <a:latin typeface="Brush Script MT" panose="03060802040406070304" pitchFamily="66" charset="0"/>
            </a:endParaRPr>
          </a:p>
          <a:p>
            <a:pPr marL="0" indent="0" algn="ctr">
              <a:buNone/>
            </a:pPr>
            <a:r>
              <a:rPr lang="hu-HU" dirty="0" smtClean="0">
                <a:latin typeface="Brush Script MT" panose="03060802040406070304" pitchFamily="66" charset="0"/>
              </a:rPr>
              <a:t>Igaz alapok s némi hazugság nélkül semmi sem lehetséges.</a:t>
            </a:r>
            <a:endParaRPr lang="hu-HU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989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247</Words>
  <Application>Microsoft Office PowerPoint</Application>
  <PresentationFormat>Szélesvásznú</PresentationFormat>
  <Paragraphs>20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1" baseType="lpstr">
      <vt:lpstr>Arial</vt:lpstr>
      <vt:lpstr>Brush Script MT</vt:lpstr>
      <vt:lpstr>Calibri</vt:lpstr>
      <vt:lpstr>Calibri Light</vt:lpstr>
      <vt:lpstr>Vladimir Script</vt:lpstr>
      <vt:lpstr>Office-téma</vt:lpstr>
      <vt:lpstr>Drága Imre barátom!</vt:lpstr>
      <vt:lpstr>Vojtina ars poeticája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Drága barátom Imre!</dc:title>
  <dc:creator>Felhasználó</dc:creator>
  <cp:lastModifiedBy>Felhasználó</cp:lastModifiedBy>
  <cp:revision>5</cp:revision>
  <dcterms:created xsi:type="dcterms:W3CDTF">2018-03-09T19:41:47Z</dcterms:created>
  <dcterms:modified xsi:type="dcterms:W3CDTF">2018-03-09T20:13:06Z</dcterms:modified>
</cp:coreProperties>
</file>