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4/21/2018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Az ember tragédiája színdarab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err="1" smtClean="0"/>
              <a:t>Paulay</a:t>
            </a:r>
            <a:r>
              <a:rPr lang="hu-HU" dirty="0" smtClean="0"/>
              <a:t> Ede rendezésében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13237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2679700"/>
          </a:xfrm>
        </p:spPr>
        <p:txBody>
          <a:bodyPr/>
          <a:lstStyle/>
          <a:p>
            <a:pPr algn="ctr"/>
            <a:r>
              <a:rPr lang="hu-HU" dirty="0"/>
              <a:t>„A magyar irodalom egyik legszebb terméke, büszkesége oly alakban kerül most a közönség elé, a milyenről szerzője aligha álmodott valaha. Az „Ember </a:t>
            </a:r>
            <a:r>
              <a:rPr lang="hu-HU" dirty="0" err="1"/>
              <a:t>tragédiájá</a:t>
            </a:r>
            <a:r>
              <a:rPr lang="hu-HU" dirty="0"/>
              <a:t>”</a:t>
            </a:r>
            <a:r>
              <a:rPr lang="hu-HU" dirty="0" err="1"/>
              <a:t>-t</a:t>
            </a:r>
            <a:r>
              <a:rPr lang="hu-HU" dirty="0"/>
              <a:t>, ez egyáltalán nem a színpad számára írott drámai költeményt </a:t>
            </a:r>
            <a:r>
              <a:rPr lang="hu-HU" dirty="0" err="1"/>
              <a:t>szinre</a:t>
            </a:r>
            <a:r>
              <a:rPr lang="hu-HU" dirty="0"/>
              <a:t> hozza a nemzeti színház, </a:t>
            </a:r>
            <a:r>
              <a:rPr lang="hu-HU" dirty="0" err="1"/>
              <a:t>Paulay</a:t>
            </a:r>
            <a:r>
              <a:rPr lang="hu-HU" dirty="0"/>
              <a:t> Ede igazgató és dramaturg átdolgozásában.” Így kezdte cikkét a bemutató után két nappal, 1883. szeptember 23-án a Vasárnapi </a:t>
            </a:r>
            <a:r>
              <a:rPr lang="hu-HU" dirty="0" err="1"/>
              <a:t>ujság</a:t>
            </a:r>
            <a:r>
              <a:rPr lang="hu-HU" dirty="0"/>
              <a:t> névtelen szerzője.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462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4129" y="2286000"/>
            <a:ext cx="6748272" cy="4023360"/>
          </a:xfrm>
        </p:spPr>
        <p:txBody>
          <a:bodyPr/>
          <a:lstStyle/>
          <a:p>
            <a:r>
              <a:rPr lang="hu-HU" dirty="0" smtClean="0"/>
              <a:t>Százharmincöt </a:t>
            </a:r>
            <a:r>
              <a:rPr lang="hu-HU" dirty="0"/>
              <a:t>évvel ezelőtt került először színre a sokak által legjobb magyar drámának tartott Tragédia a Nemzeti Színházban, melynek épülete ebben az időszakban az Astorián található irodaház helyén volt.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darab szerzője, Madách </a:t>
            </a:r>
            <a:r>
              <a:rPr lang="hu-HU" dirty="0" smtClean="0"/>
              <a:t>Imre sajnos </a:t>
            </a:r>
            <a:r>
              <a:rPr lang="hu-HU" dirty="0"/>
              <a:t>nem érte meg a </a:t>
            </a:r>
            <a:r>
              <a:rPr lang="hu-HU" dirty="0" smtClean="0"/>
              <a:t>bemutatót - melyet </a:t>
            </a:r>
            <a:r>
              <a:rPr lang="hu-HU" dirty="0" err="1" smtClean="0"/>
              <a:t>Paulay</a:t>
            </a:r>
            <a:r>
              <a:rPr lang="hu-HU" dirty="0" smtClean="0"/>
              <a:t> Ede rendezett -, </a:t>
            </a:r>
            <a:r>
              <a:rPr lang="hu-HU" dirty="0"/>
              <a:t>hiszen a dráma 1862-es megjelenése után két évvel szívelégtelenségben elhunyt. </a:t>
            </a:r>
            <a:endParaRPr lang="hu-HU" dirty="0"/>
          </a:p>
        </p:txBody>
      </p:sp>
      <p:pic>
        <p:nvPicPr>
          <p:cNvPr id="4" name="Picture 2" descr="KÃ©ptalÃ¡lat a kÃ¶vetkezÅre: âaz ember tragÃ©diÃ¡ja ÅsbemutatÃ³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979424"/>
            <a:ext cx="3354148" cy="499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42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68900" y="2324100"/>
            <a:ext cx="6172201" cy="4036060"/>
          </a:xfrm>
        </p:spPr>
        <p:txBody>
          <a:bodyPr/>
          <a:lstStyle/>
          <a:p>
            <a:r>
              <a:rPr lang="hu-HU" dirty="0" err="1"/>
              <a:t>Paulay</a:t>
            </a:r>
            <a:r>
              <a:rPr lang="hu-HU" dirty="0"/>
              <a:t> Ede alaposan felkészült erre a kivételes vállalkozásra: a színrevitel problémáiról a bemutató előtt elemző tanulmányt jelentetett meg a Fővárosi Lapokban, hogy a jövendő közönséget bevezesse a nagy mű titkaiba</a:t>
            </a:r>
            <a:r>
              <a:rPr lang="hu-HU" dirty="0" smtClean="0"/>
              <a:t>.</a:t>
            </a:r>
          </a:p>
          <a:p>
            <a:r>
              <a:rPr lang="hu-HU" dirty="0" smtClean="0"/>
              <a:t> </a:t>
            </a:r>
            <a:r>
              <a:rPr lang="hu-HU" dirty="0"/>
              <a:t>Ismét az együttes legkiválóbb tagjaira bízta a szerepeket. Ádámot Nagy Imre, Évát Jászai Mari, Lucifert Gyenes László játszotta. A bemutató kivételes sikert ért el: 1894-ig, </a:t>
            </a:r>
            <a:r>
              <a:rPr lang="hu-HU" dirty="0" err="1"/>
              <a:t>Paulay</a:t>
            </a:r>
            <a:r>
              <a:rPr lang="hu-HU" dirty="0"/>
              <a:t> halálig, kilencvenhétszer tűzhették műsorra Madách művének színpadi változatát.</a:t>
            </a:r>
            <a:endParaRPr lang="hu-HU" dirty="0"/>
          </a:p>
        </p:txBody>
      </p:sp>
      <p:pic>
        <p:nvPicPr>
          <p:cNvPr id="5" name="Picture 2" descr="KÃ©ptalÃ¡lat a kÃ¶vetkezÅre: âaz ember tragÃ©diÃ¡ja jÃ¡szai mariâ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53" y="1230024"/>
            <a:ext cx="2551647" cy="46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62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Érdekesség, hogy akkoriban </a:t>
            </a:r>
            <a:r>
              <a:rPr lang="hu-HU" dirty="0"/>
              <a:t>még az volt a szokás, hogy többször használható, sablonhátterek – tájképek, épületek – kerültek színpadra, </a:t>
            </a:r>
            <a:r>
              <a:rPr lang="hu-HU" dirty="0" err="1"/>
              <a:t>Paulay</a:t>
            </a:r>
            <a:r>
              <a:rPr lang="hu-HU" dirty="0"/>
              <a:t> ezeket a raktáron levő darabokat ötvözte (újításként) a történeti hűséget követő díszletekkel, melyek terveit egyébként ő maga rajzolta meg</a:t>
            </a:r>
            <a:r>
              <a:rPr lang="hu-HU" dirty="0" smtClean="0"/>
              <a:t>.</a:t>
            </a:r>
          </a:p>
          <a:p>
            <a:r>
              <a:rPr lang="hu-HU" dirty="0" err="1" smtClean="0"/>
              <a:t>Paulay</a:t>
            </a:r>
            <a:r>
              <a:rPr lang="hu-HU" dirty="0" smtClean="0"/>
              <a:t> a darabot a felére csökkentette –ezzel kihagyva például a prágai színt –, de még így is négy órás előadás volt öt szünettel. De az elsöprő siker garantált volt!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7807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952015" y="1953895"/>
            <a:ext cx="6989572" cy="4023360"/>
          </a:xfrm>
        </p:spPr>
        <p:txBody>
          <a:bodyPr/>
          <a:lstStyle/>
          <a:p>
            <a:r>
              <a:rPr lang="hu-HU" dirty="0" smtClean="0"/>
              <a:t>A műt azóta számtalan módon újraértelmezték, feldolgozták. Az egyik ilyen legfrissebb alkotás Jankovics Marcell animációja. A rajzfilmes, animált tartalom könnyen érthető bárki számára, és talán közelebb hozza a fiatalok számára az irodalmat és az efféle remekműveket.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00" y="3965575"/>
            <a:ext cx="3722111" cy="26892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3949406"/>
            <a:ext cx="3715563" cy="2705394"/>
          </a:xfrm>
          <a:prstGeom prst="rect">
            <a:avLst/>
          </a:prstGeom>
        </p:spPr>
      </p:pic>
      <p:pic>
        <p:nvPicPr>
          <p:cNvPr id="2052" name="Picture 4" descr="KapcsolÃ³dÃ³ kÃ©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481" y="1335024"/>
            <a:ext cx="3578213" cy="241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891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098" name="Picture 2" descr="Nagy Imre ÃdÃ¡m szerepÃ©ben 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502" y="585216"/>
            <a:ext cx="2072934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ucifer: Gyenes LÃ¡szlÃ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410" y="1851025"/>
            <a:ext cx="2733675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Ã©ptalÃ¡lat a kÃ¶vetkezÅre: âaz ember tragÃ©diÃ¡ja feldolgozÃ¡sokâ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059" y="155575"/>
            <a:ext cx="238125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apcsolÃ³dÃ³ kÃ©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575" y="3822573"/>
            <a:ext cx="3524441" cy="234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1126502" y="4607941"/>
            <a:ext cx="2072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Nagy Imre - Ádámként</a:t>
            </a:r>
            <a:endParaRPr lang="hu-HU" sz="1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3784410" y="1471025"/>
            <a:ext cx="311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Gyenes László - Luciferként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9544097" y="262050"/>
            <a:ext cx="2400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Evangélium Színház előadásában</a:t>
            </a:r>
            <a:endParaRPr lang="hu-HU" dirty="0"/>
          </a:p>
        </p:txBody>
      </p:sp>
      <p:sp>
        <p:nvSpPr>
          <p:cNvPr id="8" name="Szövegdoboz 7"/>
          <p:cNvSpPr txBox="1"/>
          <p:nvPr/>
        </p:nvSpPr>
        <p:spPr>
          <a:xfrm>
            <a:off x="7842296" y="61375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Weöres Sándor Színház feldolgozásában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787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u-HU" b="1" dirty="0"/>
              <a:t>„…mindenkor édesen fogok emlékezni a napra, midőn ama nevezetes műnek, az </a:t>
            </a:r>
            <a:r>
              <a:rPr lang="hu-HU" b="1" i="1" dirty="0"/>
              <a:t>Ember tragédiájá</a:t>
            </a:r>
            <a:r>
              <a:rPr lang="hu-HU" b="1" dirty="0"/>
              <a:t>nak habár csupán töredékeit olvasva Önök előtt, majd örvendő meglepetés, majd lelkesült csudálkozás, itt javalló elégültség, ott elmélyedő figyelem, mindenütt pedig folytonos, fokozatok érdek kifejezését láttam a hallgatók arcain” – emlékszik vissza Arany János</a:t>
            </a:r>
            <a:r>
              <a:rPr lang="hu-HU" b="1" dirty="0" smtClean="0"/>
              <a:t>. </a:t>
            </a:r>
          </a:p>
          <a:p>
            <a:pPr algn="ctr"/>
            <a:r>
              <a:rPr lang="hu-HU" dirty="0" smtClean="0"/>
              <a:t>Az </a:t>
            </a:r>
            <a:r>
              <a:rPr lang="hu-HU" dirty="0"/>
              <a:t>ember tragédiája nem egyszerűen egy magyar dráma. Mindig túlmutatott önmagán. Amikor játszották, és amikor nem játszották. Amikor engedték, és amikor tiltották. A hatalom gyakran rettegett tőle. 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933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44</TotalTime>
  <Words>365</Words>
  <Application>Microsoft Office PowerPoint</Application>
  <PresentationFormat>Szélesvásznú</PresentationFormat>
  <Paragraphs>16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Tw Cen MT</vt:lpstr>
      <vt:lpstr>Tw Cen MT Condensed</vt:lpstr>
      <vt:lpstr>Wingdings 3</vt:lpstr>
      <vt:lpstr>Integrál</vt:lpstr>
      <vt:lpstr>Az ember tragédiája színdarab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színdarab</dc:title>
  <dc:creator>Felhasználó</dc:creator>
  <cp:lastModifiedBy>Felhasználó</cp:lastModifiedBy>
  <cp:revision>5</cp:revision>
  <dcterms:created xsi:type="dcterms:W3CDTF">2018-04-21T18:03:56Z</dcterms:created>
  <dcterms:modified xsi:type="dcterms:W3CDTF">2018-04-21T18:48:42Z</dcterms:modified>
</cp:coreProperties>
</file>