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65" r:id="rId6"/>
    <p:sldId id="259" r:id="rId7"/>
    <p:sldId id="266" r:id="rId8"/>
    <p:sldId id="268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cript MT Bold hun" panose="03040602040607080904" pitchFamily="66" charset="0"/>
      <p:bold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Script MT Bold" panose="03040602040607080904" pitchFamily="66" charset="0"/>
      <p:bold r:id="rId17"/>
    </p:embeddedFont>
    <p:embeddedFont>
      <p:font typeface="Microsoft YaHei" panose="020B0503020204020204" pitchFamily="34" charset="-122"/>
      <p:regular r:id="rId18"/>
      <p:bold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0909"/>
    <a:srgbClr val="003366"/>
    <a:srgbClr val="E7FF01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 snapToGrid="0">
      <p:cViewPr varScale="1">
        <p:scale>
          <a:sx n="88" d="100"/>
          <a:sy n="88" d="100"/>
        </p:scale>
        <p:origin x="6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594B-E4E5-45A4-9EB7-682F1BFAC6AC}" type="datetimeFigureOut">
              <a:rPr lang="hu-HU" smtClean="0"/>
              <a:pPr/>
              <a:t>2018. 04. 22.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E415-E0EC-4C45-B543-C148538C26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219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594B-E4E5-45A4-9EB7-682F1BFAC6AC}" type="datetimeFigureOut">
              <a:rPr lang="hu-HU" smtClean="0"/>
              <a:pPr/>
              <a:t>2018. 04. 22.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E415-E0EC-4C45-B543-C148538C26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518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594B-E4E5-45A4-9EB7-682F1BFAC6AC}" type="datetimeFigureOut">
              <a:rPr lang="hu-HU" smtClean="0"/>
              <a:pPr/>
              <a:t>2018. 04. 22.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E415-E0EC-4C45-B543-C148538C26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066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594B-E4E5-45A4-9EB7-682F1BFAC6AC}" type="datetimeFigureOut">
              <a:rPr lang="hu-HU" smtClean="0"/>
              <a:pPr/>
              <a:t>2018. 04. 22.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E415-E0EC-4C45-B543-C148538C26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231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594B-E4E5-45A4-9EB7-682F1BFAC6AC}" type="datetimeFigureOut">
              <a:rPr lang="hu-HU" smtClean="0"/>
              <a:pPr/>
              <a:t>2018. 04. 22.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E415-E0EC-4C45-B543-C148538C26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459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594B-E4E5-45A4-9EB7-682F1BFAC6AC}" type="datetimeFigureOut">
              <a:rPr lang="hu-HU" smtClean="0"/>
              <a:pPr/>
              <a:t>2018. 04. 22.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E415-E0EC-4C45-B543-C148538C26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85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594B-E4E5-45A4-9EB7-682F1BFAC6AC}" type="datetimeFigureOut">
              <a:rPr lang="hu-HU" smtClean="0"/>
              <a:pPr/>
              <a:t>2018. 04. 22.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E415-E0EC-4C45-B543-C148538C26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194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594B-E4E5-45A4-9EB7-682F1BFAC6AC}" type="datetimeFigureOut">
              <a:rPr lang="hu-HU" smtClean="0"/>
              <a:pPr/>
              <a:t>2018. 04. 22.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E415-E0EC-4C45-B543-C148538C26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052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594B-E4E5-45A4-9EB7-682F1BFAC6AC}" type="datetimeFigureOut">
              <a:rPr lang="hu-HU" smtClean="0"/>
              <a:pPr/>
              <a:t>2018. 04. 22.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E415-E0EC-4C45-B543-C148538C26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933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594B-E4E5-45A4-9EB7-682F1BFAC6AC}" type="datetimeFigureOut">
              <a:rPr lang="hu-HU" smtClean="0"/>
              <a:pPr/>
              <a:t>2018. 04. 22.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E415-E0EC-4C45-B543-C148538C26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55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594B-E4E5-45A4-9EB7-682F1BFAC6AC}" type="datetimeFigureOut">
              <a:rPr lang="hu-HU" smtClean="0"/>
              <a:pPr/>
              <a:t>2018. 04. 22.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DE415-E0EC-4C45-B543-C148538C26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235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D594B-E4E5-45A4-9EB7-682F1BFAC6AC}" type="datetimeFigureOut">
              <a:rPr lang="hu-HU" smtClean="0"/>
              <a:pPr/>
              <a:t>2018. 04. 22.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DE415-E0EC-4C45-B543-C148538C26B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377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>
                <a:solidFill>
                  <a:srgbClr val="FFFF00"/>
                </a:solidFill>
              </a:rPr>
              <a:t>„Be van fejezve a nagy mű, igen.</a:t>
            </a:r>
            <a:br>
              <a:rPr lang="hu-HU" sz="4800" dirty="0" smtClean="0">
                <a:solidFill>
                  <a:srgbClr val="FFFF00"/>
                </a:solidFill>
              </a:rPr>
            </a:br>
            <a:r>
              <a:rPr lang="hu-HU" sz="4800" dirty="0" smtClean="0">
                <a:solidFill>
                  <a:srgbClr val="FFFF00"/>
                </a:solidFill>
              </a:rPr>
              <a:t>A gép forog, az alkotó pihen.” </a:t>
            </a:r>
            <a:endParaRPr lang="hu-HU" sz="4800" dirty="0">
              <a:solidFill>
                <a:srgbClr val="FFFF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FFFF00"/>
                </a:solidFill>
              </a:rPr>
              <a:t>Az ősbemutató:</a:t>
            </a:r>
          </a:p>
          <a:p>
            <a:r>
              <a:rPr lang="hu-HU" sz="3200" dirty="0" smtClean="0">
                <a:solidFill>
                  <a:srgbClr val="FFFF00"/>
                </a:solidFill>
              </a:rPr>
              <a:t>1883. szeptember 21.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55703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0531" y="1138688"/>
            <a:ext cx="1847850" cy="24193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rgbClr val="FFFF00"/>
                </a:solidFill>
              </a:rPr>
              <a:t>A rendező:</a:t>
            </a:r>
            <a:endParaRPr lang="hu-HU" sz="3200" dirty="0">
              <a:solidFill>
                <a:srgbClr val="FFFF00"/>
              </a:solidFill>
              <a:latin typeface="Script MT Bold hun" panose="030406020406070809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939114"/>
            <a:ext cx="10515600" cy="5237849"/>
          </a:xfrm>
        </p:spPr>
        <p:txBody>
          <a:bodyPr>
            <a:normAutofit/>
          </a:bodyPr>
          <a:lstStyle/>
          <a:p>
            <a:pPr algn="ctr">
              <a:buBlip>
                <a:blip r:embed="rId3"/>
              </a:buBlip>
            </a:pPr>
            <a:endParaRPr lang="hu-HU" sz="2400" dirty="0" smtClean="0">
              <a:solidFill>
                <a:srgbClr val="E7FF01"/>
              </a:solidFill>
              <a:latin typeface="Script MT Bold hun" panose="03040602040607080904" pitchFamily="66" charset="0"/>
            </a:endParaRPr>
          </a:p>
          <a:p>
            <a:pPr marL="2238375" indent="0">
              <a:buNone/>
            </a:pPr>
            <a:r>
              <a:rPr lang="hu-HU" sz="3200" dirty="0" err="1">
                <a:solidFill>
                  <a:srgbClr val="FFFF00"/>
                </a:solidFill>
                <a:latin typeface="Script MT Bold hun" panose="03040602040607080904" pitchFamily="66" charset="0"/>
              </a:rPr>
              <a:t>Paulay</a:t>
            </a:r>
            <a:r>
              <a:rPr lang="hu-HU" sz="3200" dirty="0">
                <a:solidFill>
                  <a:srgbClr val="FFFF00"/>
                </a:solidFill>
                <a:latin typeface="Script MT Bold hun" panose="03040602040607080904" pitchFamily="66" charset="0"/>
              </a:rPr>
              <a:t> </a:t>
            </a:r>
            <a:r>
              <a:rPr lang="hu-HU" sz="3200" dirty="0" smtClean="0">
                <a:solidFill>
                  <a:srgbClr val="FFFF00"/>
                </a:solidFill>
                <a:latin typeface="Script MT Bold hun" panose="03040602040607080904" pitchFamily="66" charset="0"/>
              </a:rPr>
              <a:t>Ede (1836-1894)</a:t>
            </a:r>
          </a:p>
          <a:p>
            <a:pPr marL="2416175" indent="-177800"/>
            <a:r>
              <a:rPr lang="hu-HU" sz="2400" dirty="0" smtClean="0">
                <a:solidFill>
                  <a:srgbClr val="E7FF01"/>
                </a:solidFill>
                <a:latin typeface="Script MT Bold hun" panose="03040602040607080904" pitchFamily="66" charset="0"/>
              </a:rPr>
              <a:t>rendező</a:t>
            </a:r>
            <a:r>
              <a:rPr lang="hu-HU" sz="2400" dirty="0">
                <a:solidFill>
                  <a:srgbClr val="E7FF01"/>
                </a:solidFill>
                <a:latin typeface="Script MT Bold hun" panose="03040602040607080904" pitchFamily="66" charset="0"/>
              </a:rPr>
              <a:t>, dramaturg, színész, pedagógus, igazgató, fordító</a:t>
            </a:r>
          </a:p>
          <a:p>
            <a:pPr marL="2416175" indent="-177800"/>
            <a:r>
              <a:rPr lang="hu-HU" sz="2400" dirty="0" smtClean="0">
                <a:solidFill>
                  <a:srgbClr val="E7FF01"/>
                </a:solidFill>
                <a:latin typeface="Script MT Bold hun" panose="03040602040607080904" pitchFamily="66" charset="0"/>
              </a:rPr>
              <a:t>európai </a:t>
            </a:r>
            <a:r>
              <a:rPr lang="hu-HU" sz="2400" dirty="0">
                <a:solidFill>
                  <a:srgbClr val="E7FF01"/>
                </a:solidFill>
                <a:latin typeface="Script MT Bold hun" panose="03040602040607080904" pitchFamily="66" charset="0"/>
              </a:rPr>
              <a:t>szintre emelte a hazai színjátszást</a:t>
            </a:r>
            <a:endParaRPr lang="hu-HU" sz="2300" dirty="0">
              <a:solidFill>
                <a:srgbClr val="E7FF01"/>
              </a:solidFill>
              <a:latin typeface="Script MT Bold hun" panose="03040602040607080904" pitchFamily="66" charset="0"/>
            </a:endParaRPr>
          </a:p>
          <a:p>
            <a:pPr marL="2416175" indent="-177800"/>
            <a:r>
              <a:rPr lang="hu-HU" sz="2400" dirty="0" smtClean="0">
                <a:solidFill>
                  <a:srgbClr val="E7FF01"/>
                </a:solidFill>
                <a:latin typeface="Script MT Bold hun" panose="03040602040607080904" pitchFamily="66" charset="0"/>
              </a:rPr>
              <a:t>terve a közönség céltudatos visszahódítása</a:t>
            </a:r>
          </a:p>
          <a:p>
            <a:pPr marL="2416175" indent="-177800"/>
            <a:r>
              <a:rPr lang="hu-HU" sz="2300" dirty="0" smtClean="0">
                <a:solidFill>
                  <a:srgbClr val="E7FF01"/>
                </a:solidFill>
                <a:latin typeface="Script MT Bold hun" panose="03040602040607080904" pitchFamily="66" charset="0"/>
              </a:rPr>
              <a:t>kiemelkedő </a:t>
            </a:r>
            <a:r>
              <a:rPr lang="hu-HU" sz="2300" dirty="0">
                <a:solidFill>
                  <a:srgbClr val="E7FF01"/>
                </a:solidFill>
                <a:latin typeface="Script MT Bold hun" panose="03040602040607080904" pitchFamily="66" charset="0"/>
              </a:rPr>
              <a:t>rendezései: Ibsen ősbemutatók, Csongor és </a:t>
            </a:r>
            <a:r>
              <a:rPr lang="hu-HU" sz="2300" dirty="0" smtClean="0">
                <a:solidFill>
                  <a:srgbClr val="E7FF01"/>
                </a:solidFill>
                <a:latin typeface="Script MT Bold hun" panose="03040602040607080904" pitchFamily="66" charset="0"/>
              </a:rPr>
              <a:t>Tünde</a:t>
            </a:r>
          </a:p>
          <a:p>
            <a:pPr algn="ctr"/>
            <a:endParaRPr lang="hu-HU" sz="2300" dirty="0">
              <a:solidFill>
                <a:srgbClr val="E7FF01"/>
              </a:solidFill>
              <a:latin typeface="Script MT Bold hun" panose="03040602040607080904" pitchFamily="66" charset="0"/>
            </a:endParaRPr>
          </a:p>
          <a:p>
            <a:pPr marL="0" indent="0" algn="ctr">
              <a:buNone/>
            </a:pPr>
            <a:r>
              <a:rPr lang="hu-HU" dirty="0" smtClean="0">
                <a:solidFill>
                  <a:srgbClr val="E7FF01"/>
                </a:solidFill>
                <a:latin typeface="Script MT Bold hun" panose="03040602040607080904" pitchFamily="66" charset="0"/>
              </a:rPr>
              <a:t>Élete </a:t>
            </a:r>
            <a:r>
              <a:rPr lang="hu-HU" dirty="0">
                <a:solidFill>
                  <a:srgbClr val="E7FF01"/>
                </a:solidFill>
                <a:latin typeface="Script MT Bold hun" panose="03040602040607080904" pitchFamily="66" charset="0"/>
              </a:rPr>
              <a:t>fő művének tartják Madách Imre Az ember tragédiája </a:t>
            </a:r>
            <a:endParaRPr lang="hu-HU" dirty="0" smtClean="0">
              <a:solidFill>
                <a:srgbClr val="E7FF01"/>
              </a:solidFill>
              <a:latin typeface="Script MT Bold hun" panose="03040602040607080904" pitchFamily="66" charset="0"/>
            </a:endParaRPr>
          </a:p>
          <a:p>
            <a:pPr marL="0" indent="0" algn="ctr">
              <a:buNone/>
            </a:pPr>
            <a:r>
              <a:rPr lang="hu-HU" dirty="0" smtClean="0">
                <a:solidFill>
                  <a:srgbClr val="E7FF01"/>
                </a:solidFill>
                <a:latin typeface="Script MT Bold hun" panose="03040602040607080904" pitchFamily="66" charset="0"/>
              </a:rPr>
              <a:t>színpadi </a:t>
            </a:r>
            <a:r>
              <a:rPr lang="hu-HU" dirty="0">
                <a:solidFill>
                  <a:srgbClr val="E7FF01"/>
                </a:solidFill>
                <a:latin typeface="Script MT Bold hun" panose="03040602040607080904" pitchFamily="66" charset="0"/>
              </a:rPr>
              <a:t>átdolgozását és első </a:t>
            </a:r>
            <a:r>
              <a:rPr lang="hu-HU" dirty="0" smtClean="0">
                <a:solidFill>
                  <a:srgbClr val="E7FF01"/>
                </a:solidFill>
                <a:latin typeface="Script MT Bold hun" panose="03040602040607080904" pitchFamily="66" charset="0"/>
              </a:rPr>
              <a:t>előadását.</a:t>
            </a:r>
            <a:endParaRPr lang="hu-HU" sz="3200" dirty="0" smtClean="0">
              <a:solidFill>
                <a:srgbClr val="E7FF01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3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6444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„Tíz </a:t>
            </a:r>
            <a:r>
              <a:rPr lang="hu-HU" sz="3600" dirty="0" smtClean="0"/>
              <a:t>előadást</a:t>
            </a:r>
            <a:r>
              <a:rPr lang="hu-HU" sz="3200" dirty="0" smtClean="0"/>
              <a:t> sem fog megérni”</a:t>
            </a:r>
            <a:br>
              <a:rPr lang="hu-HU" sz="3200" dirty="0" smtClean="0"/>
            </a:br>
            <a:endParaRPr lang="hu-HU" sz="2000" dirty="0">
              <a:latin typeface="Script MT Bold hun" panose="030406020406070809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11569"/>
            <a:ext cx="10515600" cy="4520101"/>
          </a:xfrm>
        </p:spPr>
        <p:txBody>
          <a:bodyPr anchor="b">
            <a:normAutofit/>
          </a:bodyPr>
          <a:lstStyle/>
          <a:p>
            <a:pPr>
              <a:buBlip>
                <a:blip r:embed="rId3"/>
              </a:buBlip>
            </a:pPr>
            <a:r>
              <a:rPr lang="hu-HU" sz="2000" dirty="0" smtClean="0">
                <a:latin typeface="Script MT Bold hun" panose="03040602040607080904" pitchFamily="66" charset="0"/>
              </a:rPr>
              <a:t>rendezése</a:t>
            </a:r>
            <a:r>
              <a:rPr lang="hu-HU" sz="2000" dirty="0">
                <a:latin typeface="Script MT Bold hun" panose="03040602040607080904" pitchFamily="66" charset="0"/>
              </a:rPr>
              <a:t>: historizmus tipikus példája</a:t>
            </a:r>
          </a:p>
          <a:p>
            <a:pPr>
              <a:buBlip>
                <a:blip r:embed="rId3"/>
              </a:buBlip>
            </a:pPr>
            <a:r>
              <a:rPr lang="hu-HU" sz="2000" dirty="0">
                <a:latin typeface="Script MT Bold hun" panose="03040602040607080904" pitchFamily="66" charset="0"/>
              </a:rPr>
              <a:t>zenéjét szerezte: Erkel Gyula</a:t>
            </a:r>
          </a:p>
          <a:p>
            <a:pPr>
              <a:buBlip>
                <a:blip r:embed="rId3"/>
              </a:buBlip>
            </a:pPr>
            <a:r>
              <a:rPr lang="hu-HU" sz="2000" dirty="0" err="1" smtClean="0">
                <a:latin typeface="Script MT Bold hun" panose="03040602040607080904" pitchFamily="66" charset="0"/>
              </a:rPr>
              <a:t>Paulay</a:t>
            </a:r>
            <a:r>
              <a:rPr lang="hu-HU" sz="2000" dirty="0" smtClean="0">
                <a:latin typeface="Script MT Bold hun" panose="03040602040607080904" pitchFamily="66" charset="0"/>
              </a:rPr>
              <a:t> átdolgozta, meghúzta az egész darabot</a:t>
            </a:r>
          </a:p>
          <a:p>
            <a:pPr lvl="1">
              <a:buBlip>
                <a:blip r:embed="rId3"/>
              </a:buBlip>
            </a:pPr>
            <a:r>
              <a:rPr lang="hu-HU" sz="2000" dirty="0" smtClean="0">
                <a:latin typeface="Script MT Bold hun" panose="03040602040607080904" pitchFamily="66" charset="0"/>
              </a:rPr>
              <a:t>a </a:t>
            </a:r>
            <a:r>
              <a:rPr lang="hu-HU" sz="2000" dirty="0">
                <a:latin typeface="Script MT Bold hun" panose="03040602040607080904" pitchFamily="66" charset="0"/>
              </a:rPr>
              <a:t>színeket előjátékra és öt szakaszra osztotta</a:t>
            </a:r>
          </a:p>
          <a:p>
            <a:pPr lvl="1">
              <a:buBlip>
                <a:blip r:embed="rId3"/>
              </a:buBlip>
            </a:pPr>
            <a:r>
              <a:rPr lang="hu-HU" sz="2000" dirty="0" smtClean="0">
                <a:latin typeface="Script MT Bold hun" panose="03040602040607080904" pitchFamily="66" charset="0"/>
              </a:rPr>
              <a:t>a második prágai színt elhagyta</a:t>
            </a:r>
          </a:p>
          <a:p>
            <a:pPr lvl="1">
              <a:buBlip>
                <a:blip r:embed="rId3"/>
              </a:buBlip>
            </a:pPr>
            <a:r>
              <a:rPr lang="hu-HU" sz="2000" dirty="0">
                <a:latin typeface="Script MT Bold hun" panose="03040602040607080904" pitchFamily="66" charset="0"/>
              </a:rPr>
              <a:t>centrális perspektívát alkalmazott</a:t>
            </a:r>
          </a:p>
          <a:p>
            <a:pPr lvl="1">
              <a:buBlip>
                <a:blip r:embed="rId3"/>
              </a:buBlip>
            </a:pPr>
            <a:r>
              <a:rPr lang="hu-HU" sz="2000" dirty="0" smtClean="0">
                <a:latin typeface="Script MT Bold hun" panose="03040602040607080904" pitchFamily="66" charset="0"/>
              </a:rPr>
              <a:t>a különböző hanghatásokat alkalmazott</a:t>
            </a:r>
          </a:p>
          <a:p>
            <a:pPr lvl="1">
              <a:buBlip>
                <a:blip r:embed="rId3"/>
              </a:buBlip>
            </a:pPr>
            <a:r>
              <a:rPr lang="hu-HU" sz="2000" dirty="0" smtClean="0">
                <a:latin typeface="Script MT Bold hun" panose="03040602040607080904" pitchFamily="66" charset="0"/>
              </a:rPr>
              <a:t>dramaturgiai funkciót szánt a kísérőzenének is</a:t>
            </a:r>
          </a:p>
        </p:txBody>
      </p:sp>
      <p:pic>
        <p:nvPicPr>
          <p:cNvPr id="4" name="Kép 3" descr="plak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8494" y="1348109"/>
            <a:ext cx="3545306" cy="5064723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églalap 4"/>
          <p:cNvSpPr/>
          <p:nvPr/>
        </p:nvSpPr>
        <p:spPr>
          <a:xfrm>
            <a:off x="838200" y="1348109"/>
            <a:ext cx="6970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Script MT Bold hun" panose="03040602040607080904" pitchFamily="66" charset="0"/>
              </a:rPr>
              <a:t> „a kiállításban középutat választottam a szükséges és a fölösleges közt. Díszes, de nem csillogó keretet terveztem a képekhez. Sehol se akartam a külső fénnyel vonni el a figyelmet a költeményről; de törekedtem mindent előállítani, ami világosabbá, könnyen érthetővé teheti</a:t>
            </a:r>
            <a:r>
              <a:rPr lang="hu-HU" dirty="0" smtClean="0">
                <a:latin typeface="Script MT Bold hun" panose="03040602040607080904" pitchFamily="66" charset="0"/>
              </a:rPr>
              <a:t>” (</a:t>
            </a:r>
            <a:r>
              <a:rPr lang="hu-HU" dirty="0" err="1" smtClean="0">
                <a:latin typeface="Script MT Bold hun" panose="03040602040607080904" pitchFamily="66" charset="0"/>
              </a:rPr>
              <a:t>Paulay</a:t>
            </a:r>
            <a:r>
              <a:rPr lang="hu-HU" dirty="0" smtClean="0">
                <a:latin typeface="Script MT Bold hun" panose="03040602040607080904" pitchFamily="66" charset="0"/>
              </a:rPr>
              <a:t>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9183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>
                <a:latin typeface="Calibri" pitchFamily="18"/>
              </a:rPr>
              <a:t>1883. szeptember 21. - A nagy nap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836246"/>
            <a:ext cx="4898571" cy="5340717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hu-HU" sz="1800" u="sng" dirty="0" smtClean="0">
                <a:uFill>
                  <a:solidFill>
                    <a:srgbClr val="670909"/>
                  </a:solidFill>
                </a:uFill>
                <a:latin typeface="Script MT Bold" pitchFamily="66" charset="0"/>
              </a:rPr>
              <a:t>Jelmezek, díszletek</a:t>
            </a:r>
          </a:p>
          <a:p>
            <a:pPr lvl="1">
              <a:buFont typeface="Courier New" pitchFamily="49" charset="0"/>
              <a:buChar char="o"/>
            </a:pPr>
            <a:r>
              <a:rPr lang="hu-HU" sz="1800" dirty="0" smtClean="0">
                <a:latin typeface="Script MT Bold hun" panose="03040602040607080904" pitchFamily="66" charset="0"/>
              </a:rPr>
              <a:t>háromdimenziós terek</a:t>
            </a:r>
            <a:endParaRPr lang="hu-HU" sz="1800" dirty="0">
              <a:latin typeface="Script MT Bold hun" panose="03040602040607080904" pitchFamily="66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hu-HU" sz="1800" dirty="0" smtClean="0">
                <a:latin typeface="Script MT Bold hun" panose="03040602040607080904" pitchFamily="66" charset="0"/>
              </a:rPr>
              <a:t>504 jelmez </a:t>
            </a:r>
            <a:r>
              <a:rPr lang="hu-HU" sz="1800" i="1" dirty="0" smtClean="0">
                <a:latin typeface="Script MT Bold hun" panose="03040602040607080904" pitchFamily="66" charset="0"/>
              </a:rPr>
              <a:t>(újak, régiek is)</a:t>
            </a:r>
          </a:p>
          <a:p>
            <a:pPr lvl="1">
              <a:buFont typeface="Courier New" pitchFamily="49" charset="0"/>
              <a:buChar char="o"/>
            </a:pPr>
            <a:r>
              <a:rPr lang="hu-HU" sz="1800" dirty="0" smtClean="0">
                <a:latin typeface="Script MT Bold hun" panose="03040602040607080904" pitchFamily="66" charset="0"/>
              </a:rPr>
              <a:t>korhű jelmezek</a:t>
            </a:r>
          </a:p>
          <a:p>
            <a:pPr lvl="1">
              <a:buFont typeface="Courier New" pitchFamily="49" charset="0"/>
              <a:buChar char="o"/>
            </a:pPr>
            <a:r>
              <a:rPr lang="hu-HU" sz="1800" dirty="0" err="1" smtClean="0">
                <a:uFill>
                  <a:solidFill>
                    <a:srgbClr val="E7FF01"/>
                  </a:solidFill>
                </a:uFill>
                <a:latin typeface="Script MT Bold hun" panose="03040602040607080904" pitchFamily="66" charset="0"/>
              </a:rPr>
              <a:t>Lehman</a:t>
            </a:r>
            <a:r>
              <a:rPr lang="hu-HU" sz="1800" dirty="0" smtClean="0">
                <a:uFill>
                  <a:solidFill>
                    <a:srgbClr val="E7FF01"/>
                  </a:solidFill>
                </a:uFill>
                <a:latin typeface="Script MT Bold hun" panose="03040602040607080904" pitchFamily="66" charset="0"/>
              </a:rPr>
              <a:t> Mór által festett díszletek</a:t>
            </a:r>
          </a:p>
          <a:p>
            <a:pPr lvl="1">
              <a:buFont typeface="Courier New" pitchFamily="49" charset="0"/>
              <a:buChar char="o"/>
            </a:pPr>
            <a:r>
              <a:rPr lang="hu-HU" sz="1800" dirty="0">
                <a:uFill>
                  <a:solidFill>
                    <a:srgbClr val="E7FF01"/>
                  </a:solidFill>
                </a:uFill>
                <a:latin typeface="Script MT Bold hun" panose="03040602040607080904" pitchFamily="66" charset="0"/>
              </a:rPr>
              <a:t>v</a:t>
            </a:r>
            <a:r>
              <a:rPr lang="hu-HU" sz="1800" dirty="0" smtClean="0">
                <a:uFill>
                  <a:solidFill>
                    <a:srgbClr val="E7FF01"/>
                  </a:solidFill>
                </a:uFill>
                <a:latin typeface="Script MT Bold hun" panose="03040602040607080904" pitchFamily="66" charset="0"/>
              </a:rPr>
              <a:t>izuális trükkök</a:t>
            </a:r>
          </a:p>
          <a:p>
            <a:pPr lvl="1">
              <a:buFont typeface="Courier New" pitchFamily="49" charset="0"/>
              <a:buChar char="o"/>
            </a:pPr>
            <a:r>
              <a:rPr lang="hu-HU" sz="1800" dirty="0">
                <a:uFill>
                  <a:solidFill>
                    <a:srgbClr val="E7FF01"/>
                  </a:solidFill>
                </a:uFill>
                <a:latin typeface="Script MT Bold hun" panose="03040602040607080904" pitchFamily="66" charset="0"/>
              </a:rPr>
              <a:t>k</a:t>
            </a:r>
            <a:r>
              <a:rPr lang="hu-HU" sz="1800" dirty="0" smtClean="0">
                <a:uFill>
                  <a:solidFill>
                    <a:srgbClr val="E7FF01"/>
                  </a:solidFill>
                </a:uFill>
                <a:latin typeface="Script MT Bold hun" panose="03040602040607080904" pitchFamily="66" charset="0"/>
              </a:rPr>
              <a:t>étdimenziós, festett függönyök</a:t>
            </a:r>
            <a:endParaRPr lang="hu-HU" sz="1800" dirty="0" smtClean="0">
              <a:latin typeface="Script MT Bold hun" panose="03040602040607080904" pitchFamily="66" charset="0"/>
            </a:endParaRPr>
          </a:p>
          <a:p>
            <a:pPr lvl="1">
              <a:buFont typeface="Courier New" pitchFamily="49" charset="0"/>
              <a:buChar char="o"/>
            </a:pPr>
            <a:endParaRPr lang="hu-HU" sz="2000" dirty="0">
              <a:latin typeface="Script MT Bold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336323" y="5041161"/>
            <a:ext cx="5017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Script MT Bold hun" panose="03040602040607080904" pitchFamily="66" charset="0"/>
              </a:rPr>
              <a:t>A színház zsúfolásig megtelt.</a:t>
            </a:r>
            <a:endParaRPr lang="hu-HU" sz="3200" b="1" dirty="0">
              <a:latin typeface="Script MT Bold hun" panose="03040602040607080904" pitchFamily="66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18" y="1465359"/>
            <a:ext cx="3888734" cy="2619355"/>
          </a:xfrm>
          <a:prstGeom prst="rect">
            <a:avLst/>
          </a:prstGeom>
        </p:spPr>
      </p:pic>
      <p:pic>
        <p:nvPicPr>
          <p:cNvPr id="8" name="Kép 7" descr="00034_zichy_mihaly_1887_az_ember_tragediaja_iv_szin_egyiptomban_790x503_sz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2332" y="3124538"/>
            <a:ext cx="1622788" cy="2501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artalom helye 2"/>
          <p:cNvSpPr txBox="1">
            <a:spLocks/>
          </p:cNvSpPr>
          <p:nvPr/>
        </p:nvSpPr>
        <p:spPr>
          <a:xfrm>
            <a:off x="6299198" y="845178"/>
            <a:ext cx="4898571" cy="5340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hu-HU" sz="1800" u="sng" dirty="0" smtClean="0">
                <a:uFill>
                  <a:solidFill>
                    <a:srgbClr val="670909"/>
                  </a:solidFill>
                </a:uFill>
                <a:latin typeface="Script MT Bold" pitchFamily="66" charset="0"/>
              </a:rPr>
              <a:t>A színház épülete</a:t>
            </a:r>
          </a:p>
          <a:p>
            <a:pPr lvl="1">
              <a:buFont typeface="Courier New" pitchFamily="49" charset="0"/>
              <a:buChar char="o"/>
            </a:pPr>
            <a:endParaRPr lang="hu-HU" sz="2000" dirty="0">
              <a:latin typeface="Script MT Bold" pitchFamily="66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67" y="3124538"/>
            <a:ext cx="1610275" cy="250139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791200" cy="760290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>
                <a:latin typeface="Calibri" pitchFamily="18"/>
              </a:rPr>
              <a:t>„Parádés szereposztás”</a:t>
            </a:r>
            <a:br>
              <a:rPr lang="hu-HU" sz="3200" dirty="0" smtClean="0">
                <a:latin typeface="Calibri" pitchFamily="18"/>
              </a:rPr>
            </a:br>
            <a:r>
              <a:rPr lang="hu-HU" sz="3200" dirty="0" smtClean="0">
                <a:latin typeface="Calibri" pitchFamily="18"/>
              </a:rPr>
              <a:t> Ádám - Nagy Imre</a:t>
            </a:r>
            <a:endParaRPr lang="hu-HU" sz="3200" dirty="0"/>
          </a:p>
        </p:txBody>
      </p:sp>
      <p:pic>
        <p:nvPicPr>
          <p:cNvPr id="4" name="Tartalom helye 3" descr="NagyIm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-185" r="60077"/>
          <a:stretch>
            <a:fillRect/>
          </a:stretch>
        </p:blipFill>
        <p:spPr>
          <a:xfrm>
            <a:off x="244929" y="1693224"/>
            <a:ext cx="2500923" cy="472015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zövegdoboz 5"/>
          <p:cNvSpPr txBox="1"/>
          <p:nvPr/>
        </p:nvSpPr>
        <p:spPr>
          <a:xfrm>
            <a:off x="2982686" y="1693224"/>
            <a:ext cx="4397828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Script MT Bold hun" panose="03040602040607080904" pitchFamily="66" charset="0"/>
              </a:rPr>
              <a:t>kosztüm: </a:t>
            </a:r>
            <a:r>
              <a:rPr lang="hu-HU" sz="2400" dirty="0" err="1" smtClean="0">
                <a:latin typeface="Script MT Bold hun" panose="03040602040607080904" pitchFamily="66" charset="0"/>
              </a:rPr>
              <a:t>Paulay</a:t>
            </a:r>
            <a:r>
              <a:rPr lang="hu-HU" sz="2400" dirty="0" smtClean="0">
                <a:latin typeface="Script MT Bold hun" panose="03040602040607080904" pitchFamily="66" charset="0"/>
              </a:rPr>
              <a:t> által tervezett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Script MT Bold hun" panose="03040602040607080904" pitchFamily="66" charset="0"/>
              </a:rPr>
              <a:t>jellemző volt rá egyfajta fanyarság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Script MT Bold hun" panose="03040602040607080904" pitchFamily="66" charset="0"/>
              </a:rPr>
              <a:t>művészetének súlypontja a beszéde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Script MT Bold hun" panose="03040602040607080904" pitchFamily="66" charset="0"/>
              </a:rPr>
              <a:t>alakja színpadra termett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Script MT Bold hun" panose="03040602040607080904" pitchFamily="66" charset="0"/>
              </a:rPr>
              <a:t>utolsó hősszerelmesként tartották számon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Script MT Bold hun" panose="03040602040607080904" pitchFamily="66" charset="0"/>
              </a:rPr>
              <a:t>1870. április 1-jétől haláláig a </a:t>
            </a:r>
            <a:endParaRPr lang="hu-HU" sz="2400" dirty="0" smtClean="0">
              <a:latin typeface="Script MT Bold hun" panose="03040602040607080904" pitchFamily="66" charset="0"/>
            </a:endParaRPr>
          </a:p>
          <a:p>
            <a:pPr marL="892175" indent="-892175"/>
            <a:r>
              <a:rPr lang="hu-HU" sz="2400" dirty="0" smtClean="0">
                <a:latin typeface="Script MT Bold hun" panose="03040602040607080904" pitchFamily="66" charset="0"/>
              </a:rPr>
              <a:t>	Nemzeti </a:t>
            </a:r>
            <a:r>
              <a:rPr lang="hu-HU" sz="2400" dirty="0">
                <a:latin typeface="Script MT Bold hun" panose="03040602040607080904" pitchFamily="66" charset="0"/>
              </a:rPr>
              <a:t>Színház tagja volt</a:t>
            </a:r>
          </a:p>
          <a:p>
            <a:endParaRPr lang="hu-HU" dirty="0" smtClean="0">
              <a:latin typeface="Script MT Bold" pitchFamily="66" charset="0"/>
            </a:endParaRPr>
          </a:p>
          <a:p>
            <a:endParaRPr lang="hu-HU" dirty="0" smtClean="0">
              <a:latin typeface="Script MT Bold" pitchFamily="66" charset="0"/>
            </a:endParaRPr>
          </a:p>
          <a:p>
            <a:endParaRPr lang="hu-HU" dirty="0" smtClean="0">
              <a:latin typeface="Script MT Bold" pitchFamily="66" charset="0"/>
            </a:endParaRPr>
          </a:p>
          <a:p>
            <a:endParaRPr lang="hu-HU" dirty="0" smtClean="0">
              <a:latin typeface="Script MT Bold" pitchFamily="66" charset="0"/>
            </a:endParaRPr>
          </a:p>
          <a:p>
            <a:endParaRPr lang="hu-HU" dirty="0" smtClean="0">
              <a:latin typeface="Script MT Bold" pitchFamily="66" charset="0"/>
            </a:endParaRPr>
          </a:p>
          <a:p>
            <a:endParaRPr lang="hu-HU" dirty="0" smtClean="0">
              <a:latin typeface="Script MT Bold" pitchFamily="66" charset="0"/>
            </a:endParaRPr>
          </a:p>
          <a:p>
            <a:endParaRPr lang="hu-HU" dirty="0" smtClean="0">
              <a:latin typeface="Script MT Bold" pitchFamily="66" charset="0"/>
            </a:endParaRPr>
          </a:p>
          <a:p>
            <a:endParaRPr lang="hu-HU" dirty="0" smtClean="0">
              <a:latin typeface="Script MT Bold" pitchFamily="66" charset="0"/>
            </a:endParaRPr>
          </a:p>
          <a:p>
            <a:endParaRPr lang="hu-HU" dirty="0" smtClean="0">
              <a:latin typeface="Script MT Bold" pitchFamily="66" charset="0"/>
            </a:endParaRPr>
          </a:p>
          <a:p>
            <a:endParaRPr lang="hu-HU" dirty="0" smtClean="0">
              <a:latin typeface="Script MT Bold" pitchFamily="66" charset="0"/>
            </a:endParaRPr>
          </a:p>
          <a:p>
            <a:endParaRPr lang="hu-HU" dirty="0" smtClean="0">
              <a:latin typeface="Script MT Bold" pitchFamily="66" charset="0"/>
            </a:endParaRPr>
          </a:p>
          <a:p>
            <a:endParaRPr lang="hu-HU" dirty="0" smtClean="0">
              <a:latin typeface="Script MT Bold" pitchFamily="66" charset="0"/>
            </a:endParaRPr>
          </a:p>
          <a:p>
            <a:endParaRPr lang="hu-HU" dirty="0" smtClean="0">
              <a:latin typeface="Script MT Bold" pitchFamily="66" charset="0"/>
            </a:endParaRPr>
          </a:p>
          <a:p>
            <a:endParaRPr lang="hu-HU" dirty="0" smtClean="0">
              <a:latin typeface="Script MT Bold" pitchFamily="66" charset="0"/>
            </a:endParaRPr>
          </a:p>
          <a:p>
            <a:endParaRPr lang="hu-HU" dirty="0" smtClean="0">
              <a:latin typeface="Script MT Bold" pitchFamily="66" charset="0"/>
            </a:endParaRPr>
          </a:p>
          <a:p>
            <a:endParaRPr lang="hu-HU" dirty="0">
              <a:latin typeface="Script MT Bold" pitchFamily="66" charset="0"/>
            </a:endParaRPr>
          </a:p>
        </p:txBody>
      </p:sp>
      <p:pic>
        <p:nvPicPr>
          <p:cNvPr id="10" name="Kép 9" descr="letöltés (4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6306" y="3288322"/>
            <a:ext cx="1547202" cy="1768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7058" y="379392"/>
            <a:ext cx="5780314" cy="1143244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>
                <a:latin typeface="Calibri" pitchFamily="18"/>
              </a:rPr>
              <a:t>Éva - Jászai Mari</a:t>
            </a:r>
            <a:r>
              <a:rPr lang="hu-HU" sz="2000" dirty="0" smtClean="0">
                <a:latin typeface="Calibri" pitchFamily="18"/>
              </a:rPr>
              <a:t/>
            </a:r>
            <a:br>
              <a:rPr lang="hu-HU" sz="2000" dirty="0" smtClean="0">
                <a:latin typeface="Calibri" pitchFamily="18"/>
              </a:rPr>
            </a:br>
            <a:r>
              <a:rPr lang="hu-HU" sz="2000" dirty="0" smtClean="0">
                <a:latin typeface="Georgia"/>
              </a:rPr>
              <a:t> </a:t>
            </a:r>
            <a:r>
              <a:rPr lang="hu-HU" sz="2000" dirty="0" smtClean="0">
                <a:solidFill>
                  <a:schemeClr val="bg1"/>
                </a:solidFill>
                <a:latin typeface="Calibri" pitchFamily="18"/>
              </a:rPr>
              <a:t/>
            </a:r>
            <a:br>
              <a:rPr lang="hu-HU" sz="2000" dirty="0" smtClean="0">
                <a:solidFill>
                  <a:schemeClr val="bg1"/>
                </a:solidFill>
                <a:latin typeface="Calibri" pitchFamily="18"/>
              </a:rPr>
            </a:b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258646"/>
            <a:ext cx="10515600" cy="3918317"/>
          </a:xfrm>
        </p:spPr>
        <p:txBody>
          <a:bodyPr/>
          <a:lstStyle/>
          <a:p>
            <a:pPr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4" name="Kép 13" descr="Red-apple-whole-and-eaten-to-the-cor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692" r="28750"/>
          <a:stretch>
            <a:fillRect/>
          </a:stretch>
        </p:blipFill>
        <p:spPr>
          <a:xfrm>
            <a:off x="7859744" y="3255797"/>
            <a:ext cx="1370225" cy="176949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/>
          <a:srcRect l="4828" t="2337" r="4758" b="3069"/>
          <a:stretch>
            <a:fillRect/>
          </a:stretch>
        </p:blipFill>
        <p:spPr>
          <a:xfrm>
            <a:off x="202607" y="1745818"/>
            <a:ext cx="2571854" cy="465432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6709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5" name="Szövegdoboz 14"/>
          <p:cNvSpPr txBox="1"/>
          <p:nvPr/>
        </p:nvSpPr>
        <p:spPr>
          <a:xfrm>
            <a:off x="3000549" y="1745818"/>
            <a:ext cx="42828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Script MT Bold hun" panose="03040602040607080904" pitchFamily="66" charset="0"/>
              </a:rPr>
              <a:t>e</a:t>
            </a:r>
            <a:r>
              <a:rPr lang="hu-HU" sz="2400" dirty="0" smtClean="0">
                <a:latin typeface="Script MT Bold hun" panose="03040602040607080904" pitchFamily="66" charset="0"/>
              </a:rPr>
              <a:t>leinte félt a szereptől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Script MT Bold hun" panose="03040602040607080904" pitchFamily="66" charset="0"/>
              </a:rPr>
              <a:t>c</a:t>
            </a:r>
            <a:r>
              <a:rPr lang="hu-HU" sz="2400" dirty="0" smtClean="0">
                <a:latin typeface="Script MT Bold hun" panose="03040602040607080904" pitchFamily="66" charset="0"/>
              </a:rPr>
              <a:t>sábítóan szép Éva volt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Script MT Bold hun" panose="03040602040607080904" pitchFamily="66" charset="0"/>
              </a:rPr>
              <a:t>hangja panaszos, bánatos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Script MT Bold hun" panose="03040602040607080904" pitchFamily="66" charset="0"/>
              </a:rPr>
              <a:t>temperamentumos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Script MT Bold hun" panose="03040602040607080904" pitchFamily="66" charset="0"/>
              </a:rPr>
              <a:t>a </a:t>
            </a:r>
            <a:r>
              <a:rPr lang="hu-HU" sz="2400" dirty="0">
                <a:latin typeface="Script MT Bold hun" panose="03040602040607080904" pitchFamily="66" charset="0"/>
              </a:rPr>
              <a:t>tragédia volt az ő területe a színpadon és az </a:t>
            </a:r>
            <a:r>
              <a:rPr lang="hu-HU" sz="2400" dirty="0" smtClean="0">
                <a:latin typeface="Script MT Bold hun" panose="03040602040607080904" pitchFamily="66" charset="0"/>
              </a:rPr>
              <a:t>életben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Script MT Bold hun" panose="03040602040607080904" pitchFamily="66" charset="0"/>
              </a:rPr>
              <a:t>játéka előrelátó, átgondolt</a:t>
            </a:r>
          </a:p>
        </p:txBody>
      </p:sp>
      <p:sp>
        <p:nvSpPr>
          <p:cNvPr id="4" name="Téglalap 3"/>
          <p:cNvSpPr/>
          <p:nvPr/>
        </p:nvSpPr>
        <p:spPr>
          <a:xfrm>
            <a:off x="2934536" y="4465617"/>
            <a:ext cx="4079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Script MT Bold hun" panose="03040602040607080904" pitchFamily="66" charset="0"/>
              </a:rPr>
              <a:t>"Micsoda? Vagyis: Mi a csoda? mondjuk mi magyarok, mikor kérdezünk. Semmi egyébre ez a kérdésforma úgy rá nem illik, mint arra a csodálatos valamire, amit egy szóban színésznek nevezünk." </a:t>
            </a:r>
            <a:r>
              <a:rPr lang="hu-HU" dirty="0" smtClean="0">
                <a:solidFill>
                  <a:schemeClr val="bg1"/>
                </a:solidFill>
                <a:latin typeface="Script MT Bold hun" panose="03040602040607080904" pitchFamily="66" charset="0"/>
              </a:rPr>
              <a:t>(Jászai Mari)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9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486400" cy="564906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latin typeface="Calibri" pitchFamily="18"/>
              </a:rPr>
              <a:t>Lucifer</a:t>
            </a:r>
            <a:r>
              <a:rPr lang="hu-HU" sz="3200" dirty="0">
                <a:latin typeface="Calibri" pitchFamily="18"/>
              </a:rPr>
              <a:t> </a:t>
            </a:r>
            <a:r>
              <a:rPr lang="hu-HU" sz="3200" dirty="0" smtClean="0">
                <a:latin typeface="Calibri" pitchFamily="18"/>
              </a:rPr>
              <a:t>- Gyenes László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17372" y="1767700"/>
            <a:ext cx="4093028" cy="4500563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</a:pPr>
            <a:r>
              <a:rPr lang="hu-HU" sz="2400" dirty="0" smtClean="0">
                <a:latin typeface="Script MT Bold hun" panose="03040602040607080904" pitchFamily="66" charset="0"/>
              </a:rPr>
              <a:t>még csak egy éve volt a színháznál, de megkapta a szerepet</a:t>
            </a:r>
          </a:p>
          <a:p>
            <a:pPr>
              <a:spcBef>
                <a:spcPts val="0"/>
              </a:spcBef>
            </a:pPr>
            <a:r>
              <a:rPr lang="hu-HU" sz="2400" dirty="0" smtClean="0">
                <a:latin typeface="Script MT Bold hun" panose="03040602040607080904" pitchFamily="66" charset="0"/>
              </a:rPr>
              <a:t>főként intrikusokat játszott</a:t>
            </a:r>
          </a:p>
          <a:p>
            <a:pPr>
              <a:spcBef>
                <a:spcPts val="0"/>
              </a:spcBef>
            </a:pPr>
            <a:r>
              <a:rPr lang="hu-HU" sz="2400" dirty="0">
                <a:latin typeface="Script MT Bold hun" panose="03040602040607080904" pitchFamily="66" charset="0"/>
              </a:rPr>
              <a:t>a</a:t>
            </a:r>
            <a:r>
              <a:rPr lang="hu-HU" sz="2400" dirty="0" smtClean="0">
                <a:latin typeface="Script MT Bold hun" panose="03040602040607080904" pitchFamily="66" charset="0"/>
              </a:rPr>
              <a:t> </a:t>
            </a:r>
            <a:r>
              <a:rPr lang="hu-HU" sz="2400" dirty="0">
                <a:latin typeface="Script MT Bold hun" panose="03040602040607080904" pitchFamily="66" charset="0"/>
              </a:rPr>
              <a:t>sátáni természetet nagy drámai erővel tette hitelessé</a:t>
            </a:r>
          </a:p>
          <a:p>
            <a:pPr>
              <a:spcBef>
                <a:spcPts val="0"/>
              </a:spcBef>
            </a:pPr>
            <a:r>
              <a:rPr lang="hu-HU" sz="2400" dirty="0" smtClean="0">
                <a:latin typeface="Script MT Bold hun" panose="03040602040607080904" pitchFamily="66" charset="0"/>
              </a:rPr>
              <a:t>természetes</a:t>
            </a:r>
            <a:r>
              <a:rPr lang="hu-HU" sz="2400" dirty="0">
                <a:latin typeface="Script MT Bold hun" panose="03040602040607080904" pitchFamily="66" charset="0"/>
              </a:rPr>
              <a:t>, szép beszéde művészetének egyik legfontosabb eleme</a:t>
            </a:r>
          </a:p>
        </p:txBody>
      </p:sp>
      <p:pic>
        <p:nvPicPr>
          <p:cNvPr id="4" name="Kép 3" descr="31_az embertraged_gyenes laszlo_lucifer (1).jpg"/>
          <p:cNvPicPr>
            <a:picLocks noChangeAspect="1"/>
          </p:cNvPicPr>
          <p:nvPr/>
        </p:nvPicPr>
        <p:blipFill>
          <a:blip r:embed="rId3" cstate="print"/>
          <a:srcRect l="2437" t="1612" r="1619" b="1091"/>
          <a:stretch>
            <a:fillRect/>
          </a:stretch>
        </p:blipFill>
        <p:spPr>
          <a:xfrm>
            <a:off x="248946" y="1767700"/>
            <a:ext cx="2476084" cy="465963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67090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Kép 4" descr="Red-apple-whole-and-eaten-to-the-cor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115"/>
          <a:stretch>
            <a:fillRect/>
          </a:stretch>
        </p:blipFill>
        <p:spPr>
          <a:xfrm>
            <a:off x="8026399" y="3266359"/>
            <a:ext cx="1047262" cy="2112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721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>
                <a:latin typeface="Calibri" pitchFamily="18"/>
                <a:cs typeface="Times New Roman" pitchFamily="18"/>
              </a:rPr>
              <a:t>„Legszebb diadalmaim legnagyobbját ünnepeltem.”(</a:t>
            </a:r>
            <a:r>
              <a:rPr lang="hu-HU" sz="3200" dirty="0" err="1" smtClean="0">
                <a:latin typeface="Calibri" pitchFamily="18"/>
                <a:cs typeface="Times New Roman" pitchFamily="18"/>
              </a:rPr>
              <a:t>Paulay</a:t>
            </a:r>
            <a:r>
              <a:rPr lang="hu-HU" sz="3200" dirty="0" smtClean="0">
                <a:latin typeface="Calibri" pitchFamily="18"/>
                <a:cs typeface="Times New Roman" pitchFamily="18"/>
              </a:rPr>
              <a:t>)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400" i="1" dirty="0" smtClean="0"/>
              <a:t>A darab fogadtatása</a:t>
            </a:r>
            <a:endParaRPr lang="hu-HU" sz="2400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88122"/>
            <a:ext cx="10515600" cy="4488841"/>
          </a:xfrm>
        </p:spPr>
        <p:txBody>
          <a:bodyPr>
            <a:normAutofit/>
          </a:bodyPr>
          <a:lstStyle/>
          <a:p>
            <a:pPr lvl="0">
              <a:buBlip>
                <a:blip r:embed="rId3"/>
              </a:buBlip>
            </a:pPr>
            <a:r>
              <a:rPr lang="hu-HU" sz="1800" dirty="0" smtClean="0">
                <a:latin typeface="Script MT Bold hun" panose="03040602040607080904" pitchFamily="66" charset="0"/>
                <a:ea typeface="Microsoft YaHei" pitchFamily="2"/>
                <a:cs typeface="Mangal" pitchFamily="2"/>
              </a:rPr>
              <a:t>a </a:t>
            </a:r>
            <a:r>
              <a:rPr lang="hu-HU" sz="1800" i="1" dirty="0" smtClean="0">
                <a:latin typeface="Script MT Bold hun" panose="03040602040607080904" pitchFamily="66" charset="0"/>
                <a:ea typeface="Microsoft YaHei" pitchFamily="2"/>
                <a:cs typeface="Mangal" pitchFamily="2"/>
              </a:rPr>
              <a:t>Fővárosi Lapok</a:t>
            </a:r>
            <a:r>
              <a:rPr lang="hu-HU" sz="1800" dirty="0" smtClean="0">
                <a:latin typeface="Script MT Bold hun" panose="03040602040607080904" pitchFamily="66" charset="0"/>
                <a:ea typeface="Microsoft YaHei" pitchFamily="2"/>
                <a:cs typeface="Mangal" pitchFamily="2"/>
              </a:rPr>
              <a:t> kritikusa fenntartás nélkül dicséri az előadást</a:t>
            </a:r>
          </a:p>
          <a:p>
            <a:pPr lvl="0">
              <a:buBlip>
                <a:blip r:embed="rId3"/>
              </a:buBlip>
            </a:pPr>
            <a:r>
              <a:rPr lang="hu-HU" sz="1800" dirty="0" smtClean="0">
                <a:latin typeface="Script MT Bold hun" panose="03040602040607080904" pitchFamily="66" charset="0"/>
                <a:ea typeface="Microsoft YaHei" pitchFamily="2"/>
                <a:cs typeface="Mangal" pitchFamily="2"/>
              </a:rPr>
              <a:t>Mihályi József (</a:t>
            </a:r>
            <a:r>
              <a:rPr lang="hu-HU" sz="1800" i="1" dirty="0" smtClean="0">
                <a:latin typeface="Script MT Bold hun" panose="03040602040607080904" pitchFamily="66" charset="0"/>
                <a:ea typeface="Microsoft YaHei" pitchFamily="2"/>
                <a:cs typeface="Mangal" pitchFamily="2"/>
              </a:rPr>
              <a:t>Egyetértés</a:t>
            </a:r>
            <a:r>
              <a:rPr lang="hu-HU" sz="1800" dirty="0" smtClean="0">
                <a:latin typeface="Script MT Bold hun" panose="03040602040607080904" pitchFamily="66" charset="0"/>
                <a:ea typeface="Microsoft YaHei" pitchFamily="2"/>
                <a:cs typeface="Mangal" pitchFamily="2"/>
              </a:rPr>
              <a:t>) pazar látványosságokról, hatásos zenei betétekről ír</a:t>
            </a:r>
          </a:p>
          <a:p>
            <a:pPr lvl="0">
              <a:buBlip>
                <a:blip r:embed="rId3"/>
              </a:buBlip>
            </a:pPr>
            <a:r>
              <a:rPr lang="hu-HU" sz="1800" dirty="0" smtClean="0">
                <a:latin typeface="Script MT Bold hun" panose="03040602040607080904" pitchFamily="66" charset="0"/>
                <a:ea typeface="Microsoft YaHei" pitchFamily="2"/>
                <a:cs typeface="Mangal" pitchFamily="2"/>
              </a:rPr>
              <a:t>a </a:t>
            </a:r>
            <a:r>
              <a:rPr lang="hu-HU" sz="1800" i="1" dirty="0" smtClean="0">
                <a:latin typeface="Script MT Bold hun" panose="03040602040607080904" pitchFamily="66" charset="0"/>
                <a:ea typeface="Microsoft YaHei" pitchFamily="2"/>
                <a:cs typeface="Mangal" pitchFamily="2"/>
              </a:rPr>
              <a:t>Nemzet</a:t>
            </a:r>
            <a:r>
              <a:rPr lang="hu-HU" sz="1800" dirty="0" smtClean="0">
                <a:latin typeface="Script MT Bold hun" panose="03040602040607080904" pitchFamily="66" charset="0"/>
                <a:ea typeface="Microsoft YaHei" pitchFamily="2"/>
                <a:cs typeface="Mangal" pitchFamily="2"/>
              </a:rPr>
              <a:t> kritikusa pompásnak ítéli</a:t>
            </a:r>
          </a:p>
          <a:p>
            <a:pPr lvl="0">
              <a:buBlip>
                <a:blip r:embed="rId3"/>
              </a:buBlip>
            </a:pPr>
            <a:r>
              <a:rPr lang="hu-HU" sz="1800" dirty="0" smtClean="0">
                <a:latin typeface="Script MT Bold hun" panose="03040602040607080904" pitchFamily="66" charset="0"/>
                <a:ea typeface="Microsoft YaHei" pitchFamily="2"/>
                <a:cs typeface="Mangal" pitchFamily="2"/>
              </a:rPr>
              <a:t>Keszler József (</a:t>
            </a:r>
            <a:r>
              <a:rPr lang="hu-HU" sz="1800" i="1" dirty="0" smtClean="0">
                <a:latin typeface="Script MT Bold hun" panose="03040602040607080904" pitchFamily="66" charset="0"/>
                <a:ea typeface="Microsoft YaHei" pitchFamily="2"/>
                <a:cs typeface="Mangal" pitchFamily="2"/>
              </a:rPr>
              <a:t>Nemzet</a:t>
            </a:r>
            <a:r>
              <a:rPr lang="hu-HU" sz="1800" dirty="0" smtClean="0">
                <a:latin typeface="Script MT Bold hun" panose="03040602040607080904" pitchFamily="66" charset="0"/>
                <a:ea typeface="Microsoft YaHei" pitchFamily="2"/>
                <a:cs typeface="Mangal" pitchFamily="2"/>
              </a:rPr>
              <a:t>) szerint az egyes képek külön-külön hatást gyakorolnak</a:t>
            </a:r>
          </a:p>
          <a:p>
            <a:pPr lvl="0">
              <a:buBlip>
                <a:blip r:embed="rId3"/>
              </a:buBlip>
            </a:pPr>
            <a:r>
              <a:rPr lang="hu-HU" sz="1800" dirty="0" smtClean="0">
                <a:latin typeface="Script MT Bold hun" panose="03040602040607080904" pitchFamily="66" charset="0"/>
                <a:ea typeface="Microsoft YaHei" pitchFamily="2"/>
                <a:cs typeface="Mangal" pitchFamily="2"/>
              </a:rPr>
              <a:t>Beöthy Zsolt (</a:t>
            </a:r>
            <a:r>
              <a:rPr lang="hu-HU" sz="1800" i="1" dirty="0" smtClean="0">
                <a:latin typeface="Script MT Bold hun" panose="03040602040607080904" pitchFamily="66" charset="0"/>
                <a:ea typeface="Microsoft YaHei" pitchFamily="2"/>
                <a:cs typeface="Mangal" pitchFamily="2"/>
              </a:rPr>
              <a:t>Pesti Napló</a:t>
            </a:r>
            <a:r>
              <a:rPr lang="hu-HU" sz="1800" dirty="0" smtClean="0">
                <a:latin typeface="Script MT Bold hun" panose="03040602040607080904" pitchFamily="66" charset="0"/>
                <a:ea typeface="Microsoft YaHei" pitchFamily="2"/>
                <a:cs typeface="Mangal" pitchFamily="2"/>
              </a:rPr>
              <a:t>): „A drámai költemény alkalmasabb tolmácsa a könyv, mint a színpad.”</a:t>
            </a:r>
          </a:p>
          <a:p>
            <a:pPr>
              <a:buBlip>
                <a:blip r:embed="rId3"/>
              </a:buBlip>
            </a:pPr>
            <a:endParaRPr lang="hu-HU" sz="1800" dirty="0" smtClean="0">
              <a:latin typeface="Script MT Bold" pitchFamily="66" charset="0"/>
            </a:endParaRPr>
          </a:p>
          <a:p>
            <a:pPr algn="ctr">
              <a:buNone/>
            </a:pPr>
            <a:r>
              <a:rPr lang="hu-HU" sz="1800" dirty="0">
                <a:latin typeface="Script MT Bold" pitchFamily="66" charset="0"/>
              </a:rPr>
              <a:t>Napjainkban:</a:t>
            </a:r>
          </a:p>
          <a:p>
            <a:pPr algn="ctr">
              <a:buNone/>
            </a:pPr>
            <a:r>
              <a:rPr lang="hu-HU" sz="1800" dirty="0">
                <a:latin typeface="Script MT Bold" pitchFamily="66" charset="0"/>
              </a:rPr>
              <a:t>szeptember 21. a magyar dráma napja</a:t>
            </a:r>
          </a:p>
          <a:p>
            <a:pPr>
              <a:buBlip>
                <a:blip r:embed="rId3"/>
              </a:buBlip>
            </a:pPr>
            <a:endParaRPr lang="hu-HU" sz="1800" dirty="0" smtClean="0">
              <a:latin typeface="Script MT Bold" pitchFamily="66" charset="0"/>
            </a:endParaRPr>
          </a:p>
          <a:p>
            <a:pPr>
              <a:buBlip>
                <a:blip r:embed="rId3"/>
              </a:buBlip>
            </a:pPr>
            <a:endParaRPr lang="hu-HU" sz="1800" dirty="0" smtClean="0">
              <a:latin typeface="Script MT Bold" pitchFamily="66" charset="0"/>
            </a:endParaRPr>
          </a:p>
          <a:p>
            <a:pPr>
              <a:buBlip>
                <a:blip r:embed="rId3"/>
              </a:buBlip>
            </a:pPr>
            <a:endParaRPr lang="hu-HU" sz="1800" dirty="0" smtClean="0">
              <a:latin typeface="Script MT Bold" pitchFamily="66" charset="0"/>
            </a:endParaRPr>
          </a:p>
        </p:txBody>
      </p:sp>
      <p:pic>
        <p:nvPicPr>
          <p:cNvPr id="5" name="Kép 4" descr="jaszai_mint_e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263" y="3704219"/>
            <a:ext cx="1828800" cy="2325624"/>
          </a:xfrm>
          <a:prstGeom prst="rect">
            <a:avLst/>
          </a:prstGeom>
        </p:spPr>
      </p:pic>
      <p:pic>
        <p:nvPicPr>
          <p:cNvPr id="7" name="Kép 6" descr="unna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23937" y="3704219"/>
            <a:ext cx="1978195" cy="24727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02" y="4867031"/>
            <a:ext cx="2238396" cy="1678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</TotalTime>
  <Words>429</Words>
  <Application>Microsoft Office PowerPoint</Application>
  <PresentationFormat>Szélesvásznú</PresentationFormat>
  <Paragraphs>78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9" baseType="lpstr">
      <vt:lpstr>Calibri</vt:lpstr>
      <vt:lpstr>Courier New</vt:lpstr>
      <vt:lpstr>Times New Roman</vt:lpstr>
      <vt:lpstr>Script MT Bold hun</vt:lpstr>
      <vt:lpstr>Arial</vt:lpstr>
      <vt:lpstr>Calibri Light</vt:lpstr>
      <vt:lpstr>Script MT Bold</vt:lpstr>
      <vt:lpstr>Microsoft YaHei</vt:lpstr>
      <vt:lpstr>Mangal</vt:lpstr>
      <vt:lpstr>Georgia</vt:lpstr>
      <vt:lpstr>Office-téma</vt:lpstr>
      <vt:lpstr>„Be van fejezve a nagy mű, igen. A gép forog, az alkotó pihen.” </vt:lpstr>
      <vt:lpstr>A rendező:</vt:lpstr>
      <vt:lpstr>„Tíz előadást sem fog megérni” </vt:lpstr>
      <vt:lpstr>1883. szeptember 21. - A nagy nap</vt:lpstr>
      <vt:lpstr>„Parádés szereposztás”  Ádám - Nagy Imre</vt:lpstr>
      <vt:lpstr>Éva - Jászai Mari   </vt:lpstr>
      <vt:lpstr>Lucifer - Gyenes László</vt:lpstr>
      <vt:lpstr>„Legszebb diadalmaim legnagyobbját ünnepeltem.”(Paulay) A darab fogadtatása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ember tragédiája Paulay Ede rendezésében</dc:title>
  <dc:creator>Kovács Viktória</dc:creator>
  <cp:lastModifiedBy>Zoltán Kovács</cp:lastModifiedBy>
  <cp:revision>97</cp:revision>
  <dcterms:created xsi:type="dcterms:W3CDTF">2018-04-10T09:46:50Z</dcterms:created>
  <dcterms:modified xsi:type="dcterms:W3CDTF">2018-04-22T21:43:54Z</dcterms:modified>
</cp:coreProperties>
</file>