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2549D9E-89F9-442D-87B7-7409EA236A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EF07324D-FDBC-40B3-8496-321CF03452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87221DD3-28E8-48A8-B923-FC8523E19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D3526-CA2F-40BB-9E2A-9CF3533DF1A3}" type="datetimeFigureOut">
              <a:rPr lang="hu-HU" smtClean="0"/>
              <a:t>2026. 03. 27.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CB3EB075-B04B-4B40-BDF2-742767F1C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AA7592C0-6BFA-44F0-B388-6E17A9A55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A15F9-C029-4AF1-83E6-1D1C36602D4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91797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242A43C-7E6C-41DE-8D13-8F263BFAE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4969D7C4-EE98-4AC3-8312-1AD577C083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5294204A-3F0E-4778-9205-D842A290A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D3526-CA2F-40BB-9E2A-9CF3533DF1A3}" type="datetimeFigureOut">
              <a:rPr lang="hu-HU" smtClean="0"/>
              <a:t>2026. 03. 27.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C06BFF07-730C-4390-A77C-D9EA5CD3D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65419D76-F956-4104-B1AE-F39CE5798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A15F9-C029-4AF1-83E6-1D1C36602D4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69647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B471D443-972E-43A3-A820-58798AEAD4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44DD22D2-E06A-4CB0-91B8-B541AAFDE8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E036D99A-D3E0-4D98-8ED9-CF87F66D4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D3526-CA2F-40BB-9E2A-9CF3533DF1A3}" type="datetimeFigureOut">
              <a:rPr lang="hu-HU" smtClean="0"/>
              <a:t>2026. 03. 27.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F03013ED-2067-485D-A68C-A52C27F37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BD8DFED1-61F4-478D-81C3-EA7647EB4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A15F9-C029-4AF1-83E6-1D1C36602D4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85526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F950A74-2C80-421C-AB9A-C40212BCF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30B0EEE-FDD4-421C-808E-2F0DC228A0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4C3250EE-CB89-4CB5-BD7E-40E0EA7B8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D3526-CA2F-40BB-9E2A-9CF3533DF1A3}" type="datetimeFigureOut">
              <a:rPr lang="hu-HU" smtClean="0"/>
              <a:t>2026. 03. 27.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EA823B65-0270-40F3-B366-9C0F07DB3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3CD946BE-5138-4148-B862-13F41CE38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A15F9-C029-4AF1-83E6-1D1C36602D4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50139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66BE358-3E84-4A61-9F3D-EEF7693E4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9D465803-7188-4890-9429-5788968F0D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954B1BEA-B39E-4C08-91E5-9D5F245AD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D3526-CA2F-40BB-9E2A-9CF3533DF1A3}" type="datetimeFigureOut">
              <a:rPr lang="hu-HU" smtClean="0"/>
              <a:t>2026. 03. 27.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B3ED625A-8CF4-4533-9C48-2BACF7C4A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D030D17C-3168-4929-93CD-5EBB74DFB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A15F9-C029-4AF1-83E6-1D1C36602D4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8777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D002B71-E0A3-4B63-8241-190B9D017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CA55104-B384-4DDC-9AF0-03B1829A75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7FBBB06A-B500-4372-9127-657BC57457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B0D25715-9A6B-4182-A44A-D7DBDF425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D3526-CA2F-40BB-9E2A-9CF3533DF1A3}" type="datetimeFigureOut">
              <a:rPr lang="hu-HU" smtClean="0"/>
              <a:t>2026. 03. 27.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2F81A784-CB31-4364-B6EB-EA8869249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41DFD5B3-7B8B-4A8A-B4F2-33C8FB6E7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A15F9-C029-4AF1-83E6-1D1C36602D4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58819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06189D0-18EC-49E0-A971-20E77CE2E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5BDAD6F6-080B-46CB-8BF0-8682F1B922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028C65BB-71AB-4A38-8573-BE8330C101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41AAA499-35B2-4185-A806-FF6CE4D2D7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A763A3AF-5F17-49A7-825D-FC2D8F86B5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8D055DA0-C18F-4C03-B23F-32D430D96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D3526-CA2F-40BB-9E2A-9CF3533DF1A3}" type="datetimeFigureOut">
              <a:rPr lang="hu-HU" smtClean="0"/>
              <a:t>2026. 03. 27.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A014BB2A-79F2-480D-A068-A565E8F37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38463692-2CD4-402D-9CC1-7D3368ABE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A15F9-C029-4AF1-83E6-1D1C36602D4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2822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92BF92C-BCB7-4742-BF49-39C1B23D1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576D8B1B-4DB3-4648-90B5-0CFA7E021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D3526-CA2F-40BB-9E2A-9CF3533DF1A3}" type="datetimeFigureOut">
              <a:rPr lang="hu-HU" smtClean="0"/>
              <a:t>2026. 03. 27.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2CF32176-3345-4573-B163-39F335DFC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3F8E2D5F-E197-4B58-AB6A-2DD34D47E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A15F9-C029-4AF1-83E6-1D1C36602D4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12925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63FD4C58-1BB2-4D88-B35B-8EC470ECD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D3526-CA2F-40BB-9E2A-9CF3533DF1A3}" type="datetimeFigureOut">
              <a:rPr lang="hu-HU" smtClean="0"/>
              <a:t>2026. 03. 27.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702A8283-FBCC-43B4-B37A-6EFEB0F5D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30C31DE8-C1F0-4F80-97B7-E4288DD8F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A15F9-C029-4AF1-83E6-1D1C36602D4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88689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CE8D289-ADCB-4506-8795-9ADC91DF4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F5665EB-3BC4-45CD-865F-5606E6FBC5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B46FA6DE-87F6-4917-BF49-7D24F2CA2C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20A75DD5-59C0-4FF3-8747-173378DF4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D3526-CA2F-40BB-9E2A-9CF3533DF1A3}" type="datetimeFigureOut">
              <a:rPr lang="hu-HU" smtClean="0"/>
              <a:t>2026. 03. 27.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3647BD74-06FD-4066-A781-459D3706D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B574DB3E-95D8-44FC-BB38-58612C3FF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A15F9-C029-4AF1-83E6-1D1C36602D4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3315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A5F58E1-9C3B-4EC0-A755-9E1DACA95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DAD1D754-E5DC-4C76-A87B-34C1273880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127F1DDC-A871-432B-8B9A-5026055DE7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D016B033-1C4D-47EE-B25A-139FF148C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D3526-CA2F-40BB-9E2A-9CF3533DF1A3}" type="datetimeFigureOut">
              <a:rPr lang="hu-HU" smtClean="0"/>
              <a:t>2026. 03. 27.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1C97541D-36EF-44BB-B76E-D60C28E55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2FE13016-1B3C-4F9C-9161-FCABE798F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A15F9-C029-4AF1-83E6-1D1C36602D4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83596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77A3E524-B6B9-4C67-BF5B-F888E2713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2AFA4267-C9D8-44B0-9AE5-0332DF505E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026195B9-F76E-48CF-A0EB-26EB9C087E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D3526-CA2F-40BB-9E2A-9CF3533DF1A3}" type="datetimeFigureOut">
              <a:rPr lang="hu-HU" smtClean="0"/>
              <a:t>2026. 03. 27.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5247D669-B69B-4A37-B3BF-9A7BAD2FF2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53C64D2C-83B3-48C8-8C41-9EB811A802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A15F9-C029-4AF1-83E6-1D1C36602D4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10037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inta.hu/Az-ember-tragediaja" TargetMode="External"/><Relationship Id="rId3" Type="http://schemas.openxmlformats.org/officeDocument/2006/relationships/hyperlink" Target="https://www.antikvarium.hu/konyv/nemeth-antal-az-ember-tragediaja-a-szinpadon-338158-0" TargetMode="External"/><Relationship Id="rId7" Type="http://schemas.openxmlformats.org/officeDocument/2006/relationships/hyperlink" Target="https://www.nekb.gov.hu/nemzeti-sirkert/budapest/fiumei-uti-sirkert/paulay-ede?utm_source=chatgpt.com" TargetMode="External"/><Relationship Id="rId2" Type="http://schemas.openxmlformats.org/officeDocument/2006/relationships/hyperlink" Target="https://nemzetikonyvtar.blog.hu/2023/09/28/140_eves_az_ember_tragediaja_7_resz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journal.uni-mate.hu/index.php/asc/hu/article/view/3547" TargetMode="External"/><Relationship Id="rId5" Type="http://schemas.openxmlformats.org/officeDocument/2006/relationships/hyperlink" Target="https://nemzetiszinhaz.hu/hirek/2022/11/balogh-geza-az-ember-tragediaja-nemzeti-szinhazi-eloadasai-a-diktaturaban-es-a-diktatura-utan" TargetMode="External"/><Relationship Id="rId4" Type="http://schemas.openxmlformats.org/officeDocument/2006/relationships/hyperlink" Target="https://nemzetikonyvtar.blog.hu/2023/05/19/dr_nemeth_antal_es_az_ember_tragediaja" TargetMode="External"/><Relationship Id="rId9" Type="http://schemas.openxmlformats.org/officeDocument/2006/relationships/hyperlink" Target="https://nemzetiarchivum.hu/stories/Gellert-Endre?utm_source=chatgpt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1C99454-A4D4-447E-B822-D01D4E19DF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48868"/>
            <a:ext cx="9144000" cy="2387600"/>
          </a:xfrm>
        </p:spPr>
        <p:txBody>
          <a:bodyPr/>
          <a:lstStyle/>
          <a:p>
            <a:r>
              <a:rPr lang="hu-HU" dirty="0">
                <a:latin typeface="Bell MT" panose="02020503060305020303" pitchFamily="18" charset="0"/>
              </a:rPr>
              <a:t>Az ember tragédiája a    Nemzeti Színház </a:t>
            </a:r>
            <a:r>
              <a:rPr lang="hu-HU" dirty="0" err="1">
                <a:latin typeface="Bell MT" panose="02020503060305020303" pitchFamily="18" charset="0"/>
              </a:rPr>
              <a:t>színpadán</a:t>
            </a:r>
            <a:endParaRPr lang="hu-HU" dirty="0">
              <a:latin typeface="Bell MT" panose="02020503060305020303" pitchFamily="18" charset="0"/>
            </a:endParaRP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692D8A09-DED0-4600-AA2D-C02529A754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62400"/>
            <a:ext cx="9144000" cy="2663686"/>
          </a:xfrm>
        </p:spPr>
        <p:txBody>
          <a:bodyPr>
            <a:normAutofit fontScale="92500" lnSpcReduction="20000"/>
          </a:bodyPr>
          <a:lstStyle/>
          <a:p>
            <a:r>
              <a:rPr lang="hu-HU" sz="3200" dirty="0">
                <a:latin typeface="Bell MT" panose="02020503060305020303" pitchFamily="18" charset="0"/>
              </a:rPr>
              <a:t>Három jelentős rendezés bemutatása</a:t>
            </a:r>
          </a:p>
          <a:p>
            <a:endParaRPr lang="hu-HU" dirty="0"/>
          </a:p>
          <a:p>
            <a:endParaRPr lang="hu-HU" dirty="0"/>
          </a:p>
          <a:p>
            <a:pPr algn="r"/>
            <a:r>
              <a:rPr lang="hu-HU" dirty="0">
                <a:latin typeface="Bell MT" panose="02020503060305020303" pitchFamily="18" charset="0"/>
              </a:rPr>
              <a:t>Aradvári Nóra</a:t>
            </a:r>
          </a:p>
          <a:p>
            <a:pPr algn="r"/>
            <a:r>
              <a:rPr lang="hu-HU" dirty="0">
                <a:latin typeface="Bell MT" panose="02020503060305020303" pitchFamily="18" charset="0"/>
              </a:rPr>
              <a:t>  Kovács Mirella</a:t>
            </a:r>
          </a:p>
          <a:p>
            <a:pPr algn="r"/>
            <a:r>
              <a:rPr lang="hu-HU" dirty="0">
                <a:latin typeface="Bell MT" panose="02020503060305020303" pitchFamily="18" charset="0"/>
              </a:rPr>
              <a:t>Kőhalmi Villő</a:t>
            </a:r>
          </a:p>
          <a:p>
            <a:pPr algn="r"/>
            <a:r>
              <a:rPr lang="hu-HU" dirty="0">
                <a:latin typeface="Bell MT" panose="02020503060305020303" pitchFamily="18" charset="0"/>
              </a:rPr>
              <a:t>Lugosi Panna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1EDE6A3E-C54C-4154-AC8A-C02C476866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7" b="100000" l="2624" r="98542">
                        <a14:foregroundMark x1="54810" y1="31250" x2="54810" y2="31250"/>
                        <a14:foregroundMark x1="56851" y1="31250" x2="56851" y2="31250"/>
                        <a14:foregroundMark x1="84840" y1="71458" x2="84840" y2="71458"/>
                        <a14:foregroundMark x1="91837" y1="98125" x2="91837" y2="98125"/>
                        <a14:backgroundMark x1="84548" y1="26042" x2="84548" y2="26042"/>
                        <a14:backgroundMark x1="55977" y1="24375" x2="94169" y2="43125"/>
                        <a14:backgroundMark x1="82799" y1="50625" x2="88921" y2="58125"/>
                        <a14:backgroundMark x1="48105" y1="59375" x2="48105" y2="59375"/>
                        <a14:backgroundMark x1="41983" y1="60417" x2="41983" y2="60417"/>
                        <a14:backgroundMark x1="52478" y1="60000" x2="52478" y2="60000"/>
                        <a14:backgroundMark x1="42566" y1="58125" x2="42566" y2="58125"/>
                        <a14:backgroundMark x1="30029" y1="36458" x2="30029" y2="3645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0" y="2342668"/>
            <a:ext cx="3267075" cy="4572000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939C70D7-DD26-48D8-A5B9-30064C36B1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321" l="408" r="99457">
                        <a14:foregroundMark x1="30842" y1="51766" x2="28397" y2="77446"/>
                        <a14:foregroundMark x1="33560" y1="60326" x2="32473" y2="85190"/>
                        <a14:foregroundMark x1="27989" y1="79484" x2="26223" y2="93207"/>
                        <a14:foregroundMark x1="32473" y1="92935" x2="32473" y2="92935"/>
                        <a14:foregroundMark x1="26766" y1="66848" x2="26766" y2="66848"/>
                        <a14:foregroundMark x1="26359" y1="73234" x2="26359" y2="73234"/>
                        <a14:foregroundMark x1="25272" y1="78804" x2="25272" y2="78804"/>
                        <a14:foregroundMark x1="25272" y1="83152" x2="25272" y2="83152"/>
                        <a14:foregroundMark x1="24457" y1="88315" x2="24457" y2="88315"/>
                        <a14:foregroundMark x1="29348" y1="93750" x2="29348" y2="93750"/>
                        <a14:foregroundMark x1="36413" y1="93207" x2="36413" y2="93207"/>
                        <a14:foregroundMark x1="40353" y1="91848" x2="40353" y2="91848"/>
                        <a14:foregroundMark x1="38995" y1="91848" x2="38995" y2="91848"/>
                        <a14:foregroundMark x1="40897" y1="92391" x2="28125" y2="93207"/>
                        <a14:foregroundMark x1="22418" y1="73234" x2="22418" y2="73234"/>
                        <a14:foregroundMark x1="49864" y1="52989" x2="49864" y2="52989"/>
                        <a14:foregroundMark x1="41168" y1="60326" x2="40761" y2="52174"/>
                        <a14:foregroundMark x1="50136" y1="42935" x2="48641" y2="48913"/>
                        <a14:foregroundMark x1="48777" y1="49728" x2="49185" y2="52582"/>
                        <a14:foregroundMark x1="48777" y1="53940" x2="48098" y2="57065"/>
                        <a14:foregroundMark x1="50543" y1="43614" x2="52446" y2="41984"/>
                        <a14:foregroundMark x1="48505" y1="42527" x2="48505" y2="42527"/>
                        <a14:foregroundMark x1="28125" y1="50815" x2="28125" y2="50815"/>
                        <a14:foregroundMark x1="28125" y1="52038" x2="28125" y2="52038"/>
                        <a14:foregroundMark x1="28533" y1="49321" x2="27174" y2="53940"/>
                        <a14:foregroundMark x1="52853" y1="41304" x2="52853" y2="41304"/>
                        <a14:foregroundMark x1="39402" y1="52174" x2="39402" y2="52174"/>
                        <a14:foregroundMark x1="40489" y1="50951" x2="40489" y2="50951"/>
                        <a14:foregroundMark x1="39946" y1="50272" x2="38043" y2="52038"/>
                        <a14:backgroundMark x1="82609" y1="60870" x2="52446" y2="28940"/>
                        <a14:backgroundMark x1="44837" y1="35326" x2="5299" y2="10462"/>
                        <a14:backgroundMark x1="24728" y1="73098" x2="24728" y2="73098"/>
                        <a14:backgroundMark x1="45516" y1="49049" x2="27717" y2="33288"/>
                        <a14:backgroundMark x1="39810" y1="97011" x2="27989" y2="96603"/>
                        <a14:backgroundMark x1="30707" y1="96060" x2="30707" y2="96060"/>
                        <a14:backgroundMark x1="31793" y1="95109" x2="31793" y2="95109"/>
                        <a14:backgroundMark x1="29348" y1="95245" x2="29348" y2="9524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6629399" y="-2593767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490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F8FE612-5F0E-445A-947B-B72FD3934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latin typeface="Bell MT" panose="02020503060305020303" pitchFamily="18" charset="0"/>
              </a:rPr>
              <a:t>A mű üzenete 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F667AA0-238A-4728-BC41-545E199BA9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„</a:t>
            </a:r>
            <a:r>
              <a:rPr lang="hu-HU" dirty="0">
                <a:latin typeface="Bell MT" panose="02020503060305020303" pitchFamily="18" charset="0"/>
              </a:rPr>
              <a:t>Miközben őket </a:t>
            </a:r>
            <a:r>
              <a:rPr lang="hu-HU" dirty="0" err="1">
                <a:latin typeface="Bell MT" panose="02020503060305020303" pitchFamily="18" charset="0"/>
              </a:rPr>
              <a:t>rendeztem,ők</a:t>
            </a:r>
            <a:r>
              <a:rPr lang="hu-HU" dirty="0">
                <a:latin typeface="Bell MT" panose="02020503060305020303" pitchFamily="18" charset="0"/>
              </a:rPr>
              <a:t> akarva, nem akarva </a:t>
            </a:r>
            <a:r>
              <a:rPr lang="hu-HU" dirty="0" err="1">
                <a:latin typeface="Bell MT" panose="02020503060305020303" pitchFamily="18" charset="0"/>
              </a:rPr>
              <a:t>sokmindent</a:t>
            </a:r>
            <a:r>
              <a:rPr lang="hu-HU" dirty="0">
                <a:latin typeface="Bell MT" panose="02020503060305020303" pitchFamily="18" charset="0"/>
              </a:rPr>
              <a:t> elrendeztek bennem.”</a:t>
            </a:r>
          </a:p>
          <a:p>
            <a:endParaRPr lang="hu-HU" dirty="0">
              <a:latin typeface="Bell MT" panose="02020503060305020303" pitchFamily="18" charset="0"/>
            </a:endParaRPr>
          </a:p>
          <a:p>
            <a:r>
              <a:rPr lang="hu-HU" dirty="0">
                <a:latin typeface="Bell MT" panose="02020503060305020303" pitchFamily="18" charset="0"/>
              </a:rPr>
              <a:t>Egyetemes témákat </a:t>
            </a:r>
            <a:r>
              <a:rPr lang="hu-HU" dirty="0" err="1">
                <a:latin typeface="Bell MT" panose="02020503060305020303" pitchFamily="18" charset="0"/>
              </a:rPr>
              <a:t>dolgoz</a:t>
            </a:r>
            <a:r>
              <a:rPr lang="hu-HU" dirty="0">
                <a:latin typeface="Bell MT" panose="02020503060305020303" pitchFamily="18" charset="0"/>
              </a:rPr>
              <a:t> fel, ahol a filozófiai és történelmi kérdések színpadi formában válnak átélhetővé a közönség szá</a:t>
            </a:r>
            <a:r>
              <a:rPr lang="hu-HU" dirty="0"/>
              <a:t>mára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338B7A09-7E85-4B8C-A98C-51690D0C88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49752" y="4359965"/>
            <a:ext cx="7516295" cy="213291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693146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45D54D4-0F44-4AC5-B284-E4E51675D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latin typeface="Bell MT" panose="02020503060305020303" pitchFamily="18" charset="0"/>
              </a:rPr>
              <a:t>A dráma a színpadon 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CAD81C5-214F-4A25-BEB5-B2BF668F59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>
                <a:latin typeface="Bell MT" panose="02020503060305020303" pitchFamily="18" charset="0"/>
              </a:rPr>
              <a:t>Hosszabb hallgatás után visszahozta a darabot a </a:t>
            </a:r>
          </a:p>
          <a:p>
            <a:pPr marL="0" indent="0">
              <a:buNone/>
            </a:pPr>
            <a:r>
              <a:rPr lang="hu-HU" dirty="0">
                <a:latin typeface="Bell MT" panose="02020503060305020303" pitchFamily="18" charset="0"/>
              </a:rPr>
              <a:t>színpadra(Kommunizmus)</a:t>
            </a:r>
          </a:p>
          <a:p>
            <a:pPr marL="0" indent="0">
              <a:buNone/>
            </a:pPr>
            <a:endParaRPr lang="hu-HU" dirty="0">
              <a:latin typeface="Bell MT" panose="02020503060305020303" pitchFamily="18" charset="0"/>
            </a:endParaRPr>
          </a:p>
          <a:p>
            <a:r>
              <a:rPr lang="hu-HU" dirty="0">
                <a:latin typeface="Bell MT" panose="02020503060305020303" pitchFamily="18" charset="0"/>
              </a:rPr>
              <a:t>Reális, monumentális díszletek és korhű jelmezek</a:t>
            </a:r>
          </a:p>
          <a:p>
            <a:endParaRPr lang="hu-HU" dirty="0">
              <a:latin typeface="Bell MT" panose="02020503060305020303" pitchFamily="18" charset="0"/>
            </a:endParaRPr>
          </a:p>
          <a:p>
            <a:r>
              <a:rPr lang="hu-HU" dirty="0">
                <a:latin typeface="Bell MT" panose="02020503060305020303" pitchFamily="18" charset="0"/>
              </a:rPr>
              <a:t>Tudatosan rámutat az akkori politikai helyzetre: az emberi küzdelem a hatalom, a zsarnokság és az emberi szabadságjog korlátaival szemben</a:t>
            </a:r>
          </a:p>
          <a:p>
            <a:endParaRPr lang="hu-HU" dirty="0">
              <a:latin typeface="Bell MT" panose="02020503060305020303" pitchFamily="18" charset="0"/>
            </a:endParaRPr>
          </a:p>
          <a:p>
            <a:endParaRPr lang="hu-HU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A7C7C0E8-BDB1-488C-B404-C9026917EC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2171" y="550656"/>
            <a:ext cx="2810772" cy="36900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869136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D202479-836E-4CE7-943D-E4DD1AA5B15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>
                <a:latin typeface="Bell MT" panose="02020503060305020303" pitchFamily="18" charset="0"/>
              </a:rPr>
              <a:t>Köszönjük a figyelmet!</a:t>
            </a:r>
            <a:br>
              <a:rPr lang="hu-HU" dirty="0"/>
            </a:br>
            <a:endParaRPr lang="hu-HU" dirty="0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D690A2A8-E820-43EC-AD7E-D6D4C5024D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3255962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hu-HU" dirty="0">
                <a:latin typeface="Bell MT" panose="02020503060305020303" pitchFamily="18" charset="0"/>
              </a:rPr>
              <a:t>Források: </a:t>
            </a:r>
            <a:r>
              <a:rPr lang="hu-HU" dirty="0">
                <a:latin typeface="Bell MT" panose="02020503060305020303" pitchFamily="18" charset="0"/>
                <a:hlinkClick r:id="rId2"/>
              </a:rPr>
              <a:t>https://nemzetikonyvtar.blog.hu/2023/09/28/140_eves_az_ember_tragediaja_7_resz</a:t>
            </a:r>
            <a:endParaRPr lang="hu-HU" dirty="0">
              <a:latin typeface="Bell MT" panose="02020503060305020303" pitchFamily="18" charset="0"/>
            </a:endParaRPr>
          </a:p>
          <a:p>
            <a:pPr algn="l"/>
            <a:r>
              <a:rPr lang="hu-HU" dirty="0">
                <a:latin typeface="Bell MT" panose="02020503060305020303" pitchFamily="18" charset="0"/>
                <a:hlinkClick r:id="rId3"/>
              </a:rPr>
              <a:t>https://www.antikvarium.hu/konyv/nemeth-antal-az-ember-tragediaja-a-szinpadon-338158-0</a:t>
            </a:r>
            <a:endParaRPr lang="hu-HU" dirty="0">
              <a:latin typeface="Bell MT" panose="02020503060305020303" pitchFamily="18" charset="0"/>
            </a:endParaRPr>
          </a:p>
          <a:p>
            <a:pPr algn="l"/>
            <a:r>
              <a:rPr lang="hu-HU" dirty="0">
                <a:latin typeface="Bell MT" panose="02020503060305020303" pitchFamily="18" charset="0"/>
                <a:hlinkClick r:id="rId4"/>
              </a:rPr>
              <a:t>https://nemzetikonyvtar.blog.hu/2023/05/19/dr_nemeth_antal_es_az_ember_tragediaja</a:t>
            </a:r>
            <a:endParaRPr lang="hu-HU" dirty="0">
              <a:latin typeface="Bell MT" panose="02020503060305020303" pitchFamily="18" charset="0"/>
            </a:endParaRPr>
          </a:p>
          <a:p>
            <a:pPr algn="l"/>
            <a:r>
              <a:rPr lang="hu-HU" dirty="0">
                <a:latin typeface="Bell MT" panose="02020503060305020303" pitchFamily="18" charset="0"/>
                <a:hlinkClick r:id="rId5"/>
              </a:rPr>
              <a:t>https://nemzetiszinhaz.hu/hirek/2022/11/balogh-geza-az-ember-tragediaja-nemzeti-szinhazi-eloadasai-a-diktaturaban-es-a-diktatura-utan</a:t>
            </a:r>
            <a:endParaRPr lang="hu-HU" dirty="0">
              <a:latin typeface="Bell MT" panose="02020503060305020303" pitchFamily="18" charset="0"/>
            </a:endParaRPr>
          </a:p>
          <a:p>
            <a:pPr algn="l"/>
            <a:r>
              <a:rPr lang="hu-HU" dirty="0">
                <a:latin typeface="Bell MT" panose="02020503060305020303" pitchFamily="18" charset="0"/>
                <a:hlinkClick r:id="rId6"/>
              </a:rPr>
              <a:t>https://journal.uni-mate.hu/index.php/asc/hu/article/view/3547</a:t>
            </a:r>
            <a:endParaRPr lang="hu-HU" dirty="0">
              <a:latin typeface="Bell MT" panose="02020503060305020303" pitchFamily="18" charset="0"/>
            </a:endParaRPr>
          </a:p>
          <a:p>
            <a:pPr algn="l"/>
            <a:r>
              <a:rPr lang="hu-HU" dirty="0">
                <a:latin typeface="Bell MT" panose="02020503060305020303" pitchFamily="18" charset="0"/>
                <a:hlinkClick r:id="rId7"/>
              </a:rPr>
              <a:t>https://www.nekb.gov.hu/nemzeti-sirkert/budapest/fiumei-uti-sirkert/paulay-ede?utm_source=chatgpt.com</a:t>
            </a:r>
            <a:endParaRPr lang="hu-HU" dirty="0">
              <a:latin typeface="Bell MT" panose="02020503060305020303" pitchFamily="18" charset="0"/>
            </a:endParaRPr>
          </a:p>
          <a:p>
            <a:pPr algn="l"/>
            <a:r>
              <a:rPr lang="hu-HU" dirty="0">
                <a:latin typeface="Bell MT" panose="02020503060305020303" pitchFamily="18" charset="0"/>
                <a:hlinkClick r:id="rId8"/>
              </a:rPr>
              <a:t>https://www.tinta.hu/Az-ember-tragediaja</a:t>
            </a:r>
            <a:endParaRPr lang="hu-HU" dirty="0">
              <a:latin typeface="Bell MT" panose="02020503060305020303" pitchFamily="18" charset="0"/>
            </a:endParaRPr>
          </a:p>
          <a:p>
            <a:pPr algn="l"/>
            <a:r>
              <a:rPr lang="hu-HU" dirty="0">
                <a:latin typeface="Bell MT" panose="02020503060305020303" pitchFamily="18" charset="0"/>
                <a:hlinkClick r:id="rId9"/>
              </a:rPr>
              <a:t>https://nemzetiarchivum.hu/stories/Gellert-Endre?utm_source=chatgpt.com</a:t>
            </a:r>
            <a:endParaRPr lang="hu-HU" dirty="0">
              <a:latin typeface="Bell MT" panose="02020503060305020303" pitchFamily="18" charset="0"/>
            </a:endParaRPr>
          </a:p>
          <a:p>
            <a:pPr algn="l"/>
            <a:endParaRPr lang="hu-HU" dirty="0">
              <a:latin typeface="Bell MT" panose="02020503060305020303" pitchFamily="18" charset="0"/>
            </a:endParaRPr>
          </a:p>
          <a:p>
            <a:pPr algn="l"/>
            <a:endParaRPr lang="hu-HU" dirty="0">
              <a:latin typeface="Bell MT" panose="02020503060305020303" pitchFamily="18" charset="0"/>
            </a:endParaRPr>
          </a:p>
          <a:p>
            <a:pPr algn="l"/>
            <a:endParaRPr lang="hu-HU" dirty="0">
              <a:latin typeface="Bell MT" panose="02020503060305020303" pitchFamily="18" charset="0"/>
            </a:endParaRPr>
          </a:p>
          <a:p>
            <a:pPr algn="l"/>
            <a:endParaRPr lang="hu-HU" dirty="0">
              <a:latin typeface="Bell MT" panose="02020503060305020303" pitchFamily="18" charset="0"/>
            </a:endParaRPr>
          </a:p>
          <a:p>
            <a:pPr algn="l"/>
            <a:endParaRPr lang="hu-HU" dirty="0">
              <a:latin typeface="Bell MT" panose="02020503060305020303" pitchFamily="18" charset="0"/>
            </a:endParaRPr>
          </a:p>
          <a:p>
            <a:pPr algn="l"/>
            <a:endParaRPr lang="hu-HU" dirty="0"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828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>
            <a:extLst>
              <a:ext uri="{FF2B5EF4-FFF2-40B4-BE49-F238E27FC236}">
                <a16:creationId xmlns:a16="http://schemas.microsoft.com/office/drawing/2014/main" id="{21AEDEE2-6EAB-4300-948F-D2665D474E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39" b="89974" l="9961" r="9433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67103" y="3246782"/>
            <a:ext cx="2410606" cy="5032513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95316200-210A-4F77-9BF8-CFBBBC1AB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latin typeface="Bell MT" panose="02020503060305020303" pitchFamily="18" charset="0"/>
              </a:rPr>
              <a:t>A dráma rövid bemutatása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179F7E8D-DF13-4476-8236-C85607DE43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294" b="97401" l="9783" r="89946">
                        <a14:foregroundMark x1="21875" y1="25535" x2="21875" y2="25535"/>
                        <a14:foregroundMark x1="25272" y1="22783" x2="25272" y2="22783"/>
                        <a14:foregroundMark x1="30027" y1="22018" x2="30027" y2="22018"/>
                        <a14:foregroundMark x1="36277" y1="16590" x2="36277" y2="16590"/>
                        <a14:foregroundMark x1="47283" y1="14297" x2="47283" y2="14297"/>
                        <a14:foregroundMark x1="50408" y1="16208" x2="50408" y2="16208"/>
                        <a14:foregroundMark x1="48234" y1="17813" x2="48234" y2="17813"/>
                        <a14:foregroundMark x1="54076" y1="14297" x2="54076" y2="14297"/>
                        <a14:foregroundMark x1="57880" y1="21254" x2="57880" y2="21254"/>
                        <a14:foregroundMark x1="42391" y1="20107" x2="42391" y2="20107"/>
                        <a14:foregroundMark x1="39402" y1="25153" x2="39402" y2="25153"/>
                        <a14:foregroundMark x1="35190" y1="19725" x2="35190" y2="19725"/>
                        <a14:foregroundMark x1="36957" y1="14908" x2="36957" y2="14908"/>
                        <a14:foregroundMark x1="29755" y1="19343" x2="29755" y2="19343"/>
                        <a14:foregroundMark x1="26359" y1="20872" x2="26359" y2="20872"/>
                        <a14:foregroundMark x1="85326" y1="91820" x2="85326" y2="91820"/>
                        <a14:foregroundMark x1="86685" y1="89450" x2="86685" y2="89450"/>
                        <a14:foregroundMark x1="60598" y1="55428" x2="60598" y2="5542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67233" y="1570555"/>
            <a:ext cx="2769746" cy="4922320"/>
          </a:xfrm>
          <a:prstGeom prst="rect">
            <a:avLst/>
          </a:prstGeom>
        </p:spPr>
      </p:pic>
      <p:sp>
        <p:nvSpPr>
          <p:cNvPr id="3" name="Tartalom helye 2">
            <a:extLst>
              <a:ext uri="{FF2B5EF4-FFF2-40B4-BE49-F238E27FC236}">
                <a16:creationId xmlns:a16="http://schemas.microsoft.com/office/drawing/2014/main" id="{946EAF22-7E16-4886-9B0B-D4AE365C2B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>
                <a:latin typeface="Bell MT" panose="02020503060305020303" pitchFamily="18" charset="0"/>
              </a:rPr>
              <a:t>Madách</a:t>
            </a:r>
            <a:r>
              <a:rPr lang="hu-HU" dirty="0">
                <a:latin typeface="Bell MT" panose="02020503060305020303" pitchFamily="18" charset="0"/>
              </a:rPr>
              <a:t> Imre </a:t>
            </a:r>
            <a:r>
              <a:rPr lang="hu-HU" i="1" dirty="0">
                <a:latin typeface="Bell MT" panose="02020503060305020303" pitchFamily="18" charset="0"/>
              </a:rPr>
              <a:t>Az ember tragédiája </a:t>
            </a:r>
            <a:r>
              <a:rPr lang="hu-HU" dirty="0">
                <a:latin typeface="Bell MT" panose="02020503060305020303" pitchFamily="18" charset="0"/>
              </a:rPr>
              <a:t>1861-ben jelent meg és 1883-ban vitték először színpadra a Nemzeti Színházban</a:t>
            </a:r>
          </a:p>
          <a:p>
            <a:endParaRPr lang="hu-HU" dirty="0">
              <a:latin typeface="Bell MT" panose="02020503060305020303" pitchFamily="18" charset="0"/>
            </a:endParaRPr>
          </a:p>
          <a:p>
            <a:r>
              <a:rPr lang="hu-HU" dirty="0">
                <a:latin typeface="Bell MT" panose="02020503060305020303" pitchFamily="18" charset="0"/>
              </a:rPr>
              <a:t>Azóta is a színház történelem egyik legjelentősebb színdarabja </a:t>
            </a:r>
          </a:p>
          <a:p>
            <a:endParaRPr lang="hu-HU" dirty="0">
              <a:latin typeface="Bell MT" panose="02020503060305020303" pitchFamily="18" charset="0"/>
            </a:endParaRPr>
          </a:p>
          <a:p>
            <a:r>
              <a:rPr lang="hu-HU" dirty="0">
                <a:latin typeface="Bell MT" panose="02020503060305020303" pitchFamily="18" charset="0"/>
              </a:rPr>
              <a:t>A mű titka abban rejlik hogy minden korszaknak új értelmezést ad</a:t>
            </a:r>
          </a:p>
        </p:txBody>
      </p:sp>
    </p:spTree>
    <p:extLst>
      <p:ext uri="{BB962C8B-B14F-4D97-AF65-F5344CB8AC3E}">
        <p14:creationId xmlns:p14="http://schemas.microsoft.com/office/powerpoint/2010/main" val="4200628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14155A-5621-4C6B-A880-267C0EB5A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>
                <a:latin typeface="Bell MT" panose="02020503060305020303" pitchFamily="18" charset="0"/>
              </a:rPr>
              <a:t>Paulay</a:t>
            </a:r>
            <a:r>
              <a:rPr lang="hu-HU" dirty="0">
                <a:latin typeface="Bell MT" panose="02020503060305020303" pitchFamily="18" charset="0"/>
              </a:rPr>
              <a:t> Ede rendezése (1883. Szeptember 21.)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E4D7056-EC4E-4771-B0A0-8411E302C0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>
                <a:latin typeface="Bell MT" panose="02020503060305020303" pitchFamily="18" charset="0"/>
              </a:rPr>
              <a:t>Paulay</a:t>
            </a:r>
            <a:r>
              <a:rPr lang="hu-HU" dirty="0">
                <a:latin typeface="Bell MT" panose="02020503060305020303" pitchFamily="18" charset="0"/>
              </a:rPr>
              <a:t> Ede színész, rendező, tanár, a Nemzeti Színház drámai igazgatója (-1894)</a:t>
            </a:r>
          </a:p>
          <a:p>
            <a:endParaRPr lang="hu-HU" dirty="0">
              <a:latin typeface="Bell MT" panose="02020503060305020303" pitchFamily="18" charset="0"/>
            </a:endParaRPr>
          </a:p>
          <a:p>
            <a:r>
              <a:rPr lang="hu-HU" dirty="0">
                <a:latin typeface="Bell MT" panose="02020503060305020303" pitchFamily="18" charset="0"/>
              </a:rPr>
              <a:t>Az első színpadi bemutató rendezője</a:t>
            </a:r>
          </a:p>
          <a:p>
            <a:pPr marL="0" indent="0">
              <a:buNone/>
            </a:pPr>
            <a:endParaRPr lang="hu-HU" dirty="0">
              <a:latin typeface="Bell MT" panose="02020503060305020303" pitchFamily="18" charset="0"/>
            </a:endParaRPr>
          </a:p>
          <a:p>
            <a:r>
              <a:rPr lang="hu-HU" dirty="0">
                <a:latin typeface="Bell MT" panose="02020503060305020303" pitchFamily="18" charset="0"/>
              </a:rPr>
              <a:t>Korszak: realista színház kezdete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25CEE99A-82A9-4BF0-9232-1AF2811111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966213" y="2966831"/>
            <a:ext cx="3099352" cy="30993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02177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BDED4A8E-9EC1-4D6A-B04E-369C39DB31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094" l="136" r="99592">
                        <a14:foregroundMark x1="8016" y1="92391" x2="8016" y2="92391"/>
                        <a14:foregroundMark x1="7745" y1="90851" x2="40761" y2="71286"/>
                        <a14:foregroundMark x1="43342" y1="65308" x2="49185" y2="60870"/>
                        <a14:backgroundMark x1="8016" y1="67663" x2="53125" y2="1077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38539" y="-1987826"/>
            <a:ext cx="6334539" cy="8865702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E89711EB-1EEF-48F6-B6F1-04E9CEEBA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latin typeface="Bell MT" panose="02020503060305020303" pitchFamily="18" charset="0"/>
              </a:rPr>
              <a:t>A mű üzenete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A395DC1-1B58-4BF2-AC87-6E17849114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>
                <a:latin typeface="Bell MT" panose="02020503060305020303" pitchFamily="18" charset="0"/>
              </a:rPr>
              <a:t>Paulay</a:t>
            </a:r>
            <a:r>
              <a:rPr lang="hu-HU" dirty="0">
                <a:latin typeface="Bell MT" panose="02020503060305020303" pitchFamily="18" charset="0"/>
              </a:rPr>
              <a:t> Ede látta meg először a műben az előadható drámát</a:t>
            </a:r>
          </a:p>
          <a:p>
            <a:endParaRPr lang="hu-HU" dirty="0">
              <a:latin typeface="Bell MT" panose="02020503060305020303" pitchFamily="18" charset="0"/>
            </a:endParaRPr>
          </a:p>
          <a:p>
            <a:r>
              <a:rPr lang="hu-HU" dirty="0">
                <a:latin typeface="Bell MT" panose="02020503060305020303" pitchFamily="18" charset="0"/>
              </a:rPr>
              <a:t> „A művészet feladata nem a szórakoztatás, hanem az igazság keresése.”</a:t>
            </a:r>
            <a:r>
              <a:rPr lang="hu-HU" dirty="0">
                <a:solidFill>
                  <a:schemeClr val="bg1"/>
                </a:solidFill>
                <a:latin typeface="Bell MT" panose="02020503060305020303" pitchFamily="18" charset="0"/>
              </a:rPr>
              <a:t> </a:t>
            </a:r>
            <a:r>
              <a:rPr lang="hu-HU" dirty="0">
                <a:solidFill>
                  <a:schemeClr val="bg1">
                    <a:lumMod val="65000"/>
                  </a:schemeClr>
                </a:solidFill>
                <a:latin typeface="Bell MT" panose="02020503060305020303" pitchFamily="18" charset="0"/>
              </a:rPr>
              <a:t>„A </a:t>
            </a:r>
            <a:r>
              <a:rPr lang="hu-HU" dirty="0">
                <a:latin typeface="Bell MT" panose="02020503060305020303" pitchFamily="18" charset="0"/>
              </a:rPr>
              <a:t>közönség ne csak nézze, hanem értse is amit lát.”</a:t>
            </a:r>
          </a:p>
          <a:p>
            <a:endParaRPr lang="hu-HU" dirty="0">
              <a:latin typeface="Bell MT" panose="02020503060305020303" pitchFamily="18" charset="0"/>
            </a:endParaRPr>
          </a:p>
          <a:p>
            <a:r>
              <a:rPr lang="hu-HU" dirty="0"/>
              <a:t>„</a:t>
            </a:r>
            <a:r>
              <a:rPr lang="hu-HU" dirty="0">
                <a:latin typeface="Bell MT" panose="02020503060305020303" pitchFamily="18" charset="0"/>
              </a:rPr>
              <a:t>Szí</a:t>
            </a:r>
            <a:r>
              <a:rPr lang="hu-HU" dirty="0">
                <a:solidFill>
                  <a:schemeClr val="bg1">
                    <a:lumMod val="65000"/>
                  </a:schemeClr>
                </a:solidFill>
                <a:latin typeface="Bell MT" panose="02020503060305020303" pitchFamily="18" charset="0"/>
              </a:rPr>
              <a:t>npad</a:t>
            </a:r>
            <a:r>
              <a:rPr lang="hu-HU" dirty="0">
                <a:solidFill>
                  <a:schemeClr val="bg1"/>
                </a:solidFill>
                <a:latin typeface="Bell MT" panose="02020503060305020303" pitchFamily="18" charset="0"/>
              </a:rPr>
              <a:t>i</a:t>
            </a:r>
            <a:r>
              <a:rPr lang="hu-HU" dirty="0">
                <a:latin typeface="Bell MT" panose="02020503060305020303" pitchFamily="18" charset="0"/>
              </a:rPr>
              <a:t>előadásra </a:t>
            </a:r>
            <a:r>
              <a:rPr lang="hu-HU" i="1" dirty="0">
                <a:latin typeface="Bell MT" panose="02020503060305020303" pitchFamily="18" charset="0"/>
              </a:rPr>
              <a:t>Az ember tragédiája </a:t>
            </a:r>
            <a:r>
              <a:rPr lang="hu-HU" dirty="0">
                <a:latin typeface="Bell MT" panose="02020503060305020303" pitchFamily="18" charset="0"/>
              </a:rPr>
              <a:t>van olyan alkalmas, mint a </a:t>
            </a:r>
            <a:r>
              <a:rPr lang="hu-HU" b="1" dirty="0">
                <a:solidFill>
                  <a:schemeClr val="bg1">
                    <a:lumMod val="65000"/>
                  </a:schemeClr>
                </a:solidFill>
                <a:latin typeface="Bell MT" panose="02020503060305020303" pitchFamily="18" charset="0"/>
              </a:rPr>
              <a:t>Faust</a:t>
            </a:r>
            <a:r>
              <a:rPr lang="hu-HU" b="1" dirty="0">
                <a:latin typeface="Bell MT" panose="02020503060305020303" pitchFamily="18" charset="0"/>
              </a:rPr>
              <a:t> </a:t>
            </a:r>
            <a:r>
              <a:rPr lang="hu-HU" dirty="0">
                <a:latin typeface="Bell MT" panose="02020503060305020303" pitchFamily="18" charset="0"/>
              </a:rPr>
              <a:t>első része […] Tán az én kísérletem se lesz meddő.”</a:t>
            </a:r>
          </a:p>
          <a:p>
            <a:endParaRPr lang="hu-HU" dirty="0">
              <a:latin typeface="Bell MT" panose="02020503060305020303" pitchFamily="18" charset="0"/>
            </a:endParaRPr>
          </a:p>
          <a:p>
            <a:endParaRPr lang="hu-HU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C65585FC-0C09-4BD7-A96C-A4EAF66E48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25" b="99547" l="0" r="100000">
                        <a14:foregroundMark x1="61821" y1="36141" x2="94022" y2="49638"/>
                        <a14:foregroundMark x1="66848" y1="48732" x2="65082" y2="49275"/>
                        <a14:foregroundMark x1="58152" y1="13496" x2="70245" y2="2899"/>
                        <a14:foregroundMark x1="20380" y1="67482" x2="20380" y2="67482"/>
                        <a14:foregroundMark x1="74321" y1="28442" x2="64266" y2="34783"/>
                        <a14:foregroundMark x1="55842" y1="32699" x2="55842" y2="32699"/>
                        <a14:foregroundMark x1="51495" y1="34601" x2="51495" y2="34601"/>
                        <a14:foregroundMark x1="50815" y1="58333" x2="47418" y2="59873"/>
                        <a14:foregroundMark x1="45109" y1="61413" x2="45109" y2="61413"/>
                        <a14:foregroundMark x1="96332" y1="63406" x2="96332" y2="63406"/>
                        <a14:foregroundMark x1="94293" y1="65308" x2="94293" y2="65308"/>
                        <a14:backgroundMark x1="7337" y1="6975" x2="30027" y2="70924"/>
                        <a14:backgroundMark x1="57201" y1="90670" x2="66848" y2="54529"/>
                        <a14:backgroundMark x1="55842" y1="43478" x2="44837" y2="41757"/>
                        <a14:backgroundMark x1="5707" y1="86957" x2="25136" y2="75906"/>
                        <a14:backgroundMark x1="43342" y1="62772" x2="43342" y2="62772"/>
                        <a14:backgroundMark x1="69158" y1="49819" x2="69158" y2="49819"/>
                        <a14:backgroundMark x1="63043" y1="51812" x2="72011" y2="48913"/>
                        <a14:backgroundMark x1="64266" y1="48732" x2="64266" y2="48732"/>
                        <a14:backgroundMark x1="25408" y1="78804" x2="42120" y2="67663"/>
                        <a14:backgroundMark x1="55163" y1="60054" x2="55163" y2="60054"/>
                        <a14:backgroundMark x1="52038" y1="62953" x2="52038" y2="62953"/>
                        <a14:backgroundMark x1="49728" y1="63587" x2="49728" y2="63587"/>
                        <a14:backgroundMark x1="45924" y1="64583" x2="48777" y2="61866"/>
                        <a14:backgroundMark x1="52582" y1="58514" x2="52582" y2="5851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06749" y="-1"/>
            <a:ext cx="4585252" cy="6877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616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CE154AE-05CD-40A1-A993-AA5E9ED5E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latin typeface="Bell MT" panose="02020503060305020303" pitchFamily="18" charset="0"/>
              </a:rPr>
              <a:t>Dráma a színpadon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54C82C4-8D14-49A6-9D76-C037F41B70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>
                <a:latin typeface="Bell MT" panose="02020503060305020303" pitchFamily="18" charset="0"/>
              </a:rPr>
              <a:t>97 alkalommal játszották 1894-ig </a:t>
            </a:r>
            <a:r>
              <a:rPr lang="hu-HU" dirty="0" err="1">
                <a:latin typeface="Bell MT" panose="02020503060305020303" pitchFamily="18" charset="0"/>
              </a:rPr>
              <a:t>Paulay</a:t>
            </a:r>
            <a:r>
              <a:rPr lang="hu-HU" dirty="0">
                <a:latin typeface="Bell MT" panose="02020503060305020303" pitchFamily="18" charset="0"/>
              </a:rPr>
              <a:t> Ede haláláig</a:t>
            </a:r>
          </a:p>
          <a:p>
            <a:endParaRPr lang="hu-HU" dirty="0">
              <a:latin typeface="Bell MT" panose="02020503060305020303" pitchFamily="18" charset="0"/>
            </a:endParaRPr>
          </a:p>
          <a:p>
            <a:r>
              <a:rPr lang="hu-HU" dirty="0">
                <a:latin typeface="Bell MT" panose="02020503060305020303" pitchFamily="18" charset="0"/>
              </a:rPr>
              <a:t>A mű 4 órán keresztül tartott, a tragédia mind a 4141 sora elhangzott</a:t>
            </a:r>
          </a:p>
          <a:p>
            <a:endParaRPr lang="hu-HU" dirty="0">
              <a:latin typeface="Bell MT" panose="02020503060305020303" pitchFamily="18" charset="0"/>
            </a:endParaRPr>
          </a:p>
          <a:p>
            <a:r>
              <a:rPr lang="hu-HU" dirty="0">
                <a:latin typeface="Bell MT" panose="02020503060305020303" pitchFamily="18" charset="0"/>
              </a:rPr>
              <a:t>A kísérő zenét Erkel Gyula szerezte, </a:t>
            </a:r>
            <a:r>
              <a:rPr lang="hu-HU" dirty="0" err="1">
                <a:latin typeface="Bell MT" panose="02020503060305020303" pitchFamily="18" charset="0"/>
              </a:rPr>
              <a:t>Paulay</a:t>
            </a:r>
            <a:r>
              <a:rPr lang="hu-HU" dirty="0">
                <a:latin typeface="Bell MT" panose="02020503060305020303" pitchFamily="18" charset="0"/>
              </a:rPr>
              <a:t> Ede maga tervezte Ádám jelmezeit és ő rajzolta meg a díszletek vázlatát is</a:t>
            </a:r>
          </a:p>
          <a:p>
            <a:endParaRPr lang="hu-HU" dirty="0">
              <a:latin typeface="Bell MT" panose="02020503060305020303" pitchFamily="18" charset="0"/>
            </a:endParaRPr>
          </a:p>
          <a:p>
            <a:endParaRPr lang="hu-HU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25D41516-312E-4AE3-AD9A-447F7E5101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0620" y="540461"/>
            <a:ext cx="2146093" cy="29864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76791A0D-FDA9-42F1-BC8F-3DC9D79A8E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71" b="96429" l="1717" r="92704">
                        <a14:foregroundMark x1="47210" y1="47000" x2="59657" y2="22000"/>
                        <a14:foregroundMark x1="59657" y1="32429" x2="55579" y2="49286"/>
                        <a14:foregroundMark x1="58155" y1="47429" x2="62232" y2="60000"/>
                        <a14:foregroundMark x1="63519" y1="55000" x2="60515" y2="42286"/>
                        <a14:foregroundMark x1="33047" y1="52429" x2="41631" y2="42714"/>
                        <a14:foregroundMark x1="29614" y1="55286" x2="34120" y2="54429"/>
                        <a14:foregroundMark x1="29185" y1="53857" x2="29185" y2="53857"/>
                        <a14:foregroundMark x1="87554" y1="86000" x2="84335" y2="76429"/>
                        <a14:foregroundMark x1="74249" y1="90143" x2="89056" y2="90429"/>
                        <a14:foregroundMark x1="89914" y1="64714" x2="89914" y2="64714"/>
                        <a14:foregroundMark x1="90558" y1="62571" x2="90987" y2="7028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-98980" y="3776870"/>
            <a:ext cx="2036619" cy="3152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242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5656651-5F08-4204-9846-9423716B4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latin typeface="Bell MT" panose="02020503060305020303" pitchFamily="18" charset="0"/>
              </a:rPr>
              <a:t>Németh Antal (1937 október 21.)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9C5ABBA-4346-4673-9429-310BE82C41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>
                <a:latin typeface="Bell MT" panose="02020503060305020303" pitchFamily="18" charset="0"/>
              </a:rPr>
              <a:t>A Nemzeti Színház igazgatója 1935 és 1944 között, </a:t>
            </a:r>
            <a:r>
              <a:rPr lang="hu-HU" i="1" dirty="0" err="1">
                <a:latin typeface="Bell MT" panose="02020503060305020303" pitchFamily="18" charset="0"/>
              </a:rPr>
              <a:t>director</a:t>
            </a:r>
            <a:r>
              <a:rPr lang="hu-HU" i="1" dirty="0">
                <a:latin typeface="Bell MT" panose="02020503060305020303" pitchFamily="18" charset="0"/>
              </a:rPr>
              <a:t> </a:t>
            </a:r>
            <a:r>
              <a:rPr lang="hu-HU" i="1" dirty="0" err="1">
                <a:latin typeface="Bell MT" panose="02020503060305020303" pitchFamily="18" charset="0"/>
              </a:rPr>
              <a:t>doctus</a:t>
            </a:r>
            <a:endParaRPr lang="hu-HU" i="1" dirty="0">
              <a:latin typeface="Bell MT" panose="02020503060305020303" pitchFamily="18" charset="0"/>
            </a:endParaRPr>
          </a:p>
          <a:p>
            <a:endParaRPr lang="hu-HU" dirty="0">
              <a:latin typeface="Bell MT" panose="02020503060305020303" pitchFamily="18" charset="0"/>
            </a:endParaRPr>
          </a:p>
          <a:p>
            <a:r>
              <a:rPr lang="hu-HU" dirty="0">
                <a:latin typeface="Bell MT" panose="02020503060305020303" pitchFamily="18" charset="0"/>
              </a:rPr>
              <a:t> Írt egy tanulmányt a drámáról 1933: </a:t>
            </a:r>
            <a:r>
              <a:rPr lang="hu-HU" i="1" dirty="0">
                <a:latin typeface="Bell MT" panose="02020503060305020303" pitchFamily="18" charset="0"/>
              </a:rPr>
              <a:t>Az ember tragédiája </a:t>
            </a:r>
            <a:r>
              <a:rPr lang="hu-HU" dirty="0">
                <a:latin typeface="Bell MT" panose="02020503060305020303" pitchFamily="18" charset="0"/>
              </a:rPr>
              <a:t>a színpadon</a:t>
            </a:r>
          </a:p>
          <a:p>
            <a:endParaRPr lang="hu-HU" dirty="0">
              <a:latin typeface="Bell MT" panose="02020503060305020303" pitchFamily="18" charset="0"/>
            </a:endParaRPr>
          </a:p>
          <a:p>
            <a:r>
              <a:rPr lang="hu-HU" dirty="0">
                <a:latin typeface="Bell MT" panose="02020503060305020303" pitchFamily="18" charset="0"/>
              </a:rPr>
              <a:t>Érdekes módon több ízben próbálta a klasszikus</a:t>
            </a:r>
          </a:p>
          <a:p>
            <a:pPr marL="0" indent="0">
              <a:buNone/>
            </a:pPr>
            <a:r>
              <a:rPr lang="hu-HU" dirty="0">
                <a:latin typeface="Bell MT" panose="02020503060305020303" pitchFamily="18" charset="0"/>
              </a:rPr>
              <a:t> magyar drámákat modern nézőpontból értelmezni</a:t>
            </a:r>
          </a:p>
          <a:p>
            <a:pPr marL="0" indent="0">
              <a:buNone/>
            </a:pPr>
            <a:endParaRPr lang="hu-HU" dirty="0">
              <a:latin typeface="Bell MT" panose="02020503060305020303" pitchFamily="18" charset="0"/>
            </a:endParaRPr>
          </a:p>
          <a:p>
            <a:endParaRPr lang="hu-HU" dirty="0"/>
          </a:p>
          <a:p>
            <a:endParaRPr lang="hu-HU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9E2099FA-4186-44F5-A06A-6CF3138E0A88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759688" y="3556207"/>
            <a:ext cx="2782957" cy="30638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159051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608092E-5A2A-4592-8A29-B55B7F4EB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latin typeface="Bell MT" panose="02020503060305020303" pitchFamily="18" charset="0"/>
              </a:rPr>
              <a:t>A mű üzenete 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21B594D-7BEB-4FDF-94E9-D4B3074FE5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>
                <a:latin typeface="Bell MT" panose="02020503060305020303" pitchFamily="18" charset="0"/>
              </a:rPr>
              <a:t>Mélyen foglalkoztatta a mű</a:t>
            </a:r>
          </a:p>
          <a:p>
            <a:endParaRPr lang="hu-HU" dirty="0">
              <a:latin typeface="Bell MT" panose="02020503060305020303" pitchFamily="18" charset="0"/>
            </a:endParaRPr>
          </a:p>
          <a:p>
            <a:r>
              <a:rPr lang="hu-HU" dirty="0">
                <a:latin typeface="Bell MT" panose="02020503060305020303" pitchFamily="18" charset="0"/>
              </a:rPr>
              <a:t>„</a:t>
            </a:r>
            <a:r>
              <a:rPr lang="hu-HU" dirty="0" err="1">
                <a:latin typeface="Bell MT" panose="02020503060305020303" pitchFamily="18" charset="0"/>
              </a:rPr>
              <a:t>Körültem</a:t>
            </a:r>
            <a:r>
              <a:rPr lang="hu-HU" dirty="0">
                <a:latin typeface="Bell MT" panose="02020503060305020303" pitchFamily="18" charset="0"/>
              </a:rPr>
              <a:t> minden úgy él, úgy </a:t>
            </a:r>
            <a:r>
              <a:rPr lang="hu-HU" dirty="0" err="1">
                <a:latin typeface="Bell MT" panose="02020503060305020303" pitchFamily="18" charset="0"/>
              </a:rPr>
              <a:t>mosolyg</a:t>
            </a:r>
            <a:r>
              <a:rPr lang="hu-HU" dirty="0">
                <a:latin typeface="Bell MT" panose="02020503060305020303" pitchFamily="18" charset="0"/>
              </a:rPr>
              <a:t>.”</a:t>
            </a:r>
          </a:p>
          <a:p>
            <a:endParaRPr lang="hu-HU" dirty="0">
              <a:latin typeface="Bell MT" panose="02020503060305020303" pitchFamily="18" charset="0"/>
            </a:endParaRPr>
          </a:p>
          <a:p>
            <a:r>
              <a:rPr lang="hu-HU" dirty="0">
                <a:latin typeface="Bell MT" panose="02020503060305020303" pitchFamily="18" charset="0"/>
              </a:rPr>
              <a:t>Az ember küzdelme és reménye filozófiai feladat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C6EF3A93-74B3-4FC1-BF98-0F2F669D9F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Strokes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25339" y="-134180"/>
            <a:ext cx="3412435" cy="71263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24340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AF12B43-7C19-4EAD-B97C-81D357676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latin typeface="Bell MT" panose="02020503060305020303" pitchFamily="18" charset="0"/>
              </a:rPr>
              <a:t>A dráma a színpadon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4C2DFE7-B342-4B15-835A-AA1B8EE0B0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>
                <a:latin typeface="Bell MT" panose="02020503060305020303" pitchFamily="18" charset="0"/>
              </a:rPr>
              <a:t>Legnagyobb szabású tragédia, pályája csúcspontja</a:t>
            </a:r>
          </a:p>
          <a:p>
            <a:endParaRPr lang="hu-HU" dirty="0">
              <a:latin typeface="Bell MT" panose="02020503060305020303" pitchFamily="18" charset="0"/>
            </a:endParaRPr>
          </a:p>
          <a:p>
            <a:r>
              <a:rPr lang="hu-HU" dirty="0">
                <a:latin typeface="Bell MT" panose="02020503060305020303" pitchFamily="18" charset="0"/>
              </a:rPr>
              <a:t>Tragédia ciklus: 1933 München, 1934 Budai Színkör, 1937 Hamburg, </a:t>
            </a:r>
            <a:r>
              <a:rPr lang="hu-HU" b="1" i="1" dirty="0">
                <a:latin typeface="Bell MT" panose="02020503060305020303" pitchFamily="18" charset="0"/>
              </a:rPr>
              <a:t>1937. október 21. Nemzeti Színház Budapest, </a:t>
            </a:r>
            <a:r>
              <a:rPr lang="hu-HU" dirty="0">
                <a:latin typeface="Bell MT" panose="02020503060305020303" pitchFamily="18" charset="0"/>
              </a:rPr>
              <a:t>1939 Nemzeti Kamaraszínház, 1940 Frankfurt, 1942 Nemzeti Kamaraszínház, 1943 Bern</a:t>
            </a:r>
          </a:p>
          <a:p>
            <a:endParaRPr lang="hu-HU" dirty="0">
              <a:latin typeface="Bell MT" panose="02020503060305020303" pitchFamily="18" charset="0"/>
            </a:endParaRPr>
          </a:p>
          <a:p>
            <a:r>
              <a:rPr lang="hu-HU" dirty="0">
                <a:latin typeface="Bell MT" panose="02020503060305020303" pitchFamily="18" charset="0"/>
              </a:rPr>
              <a:t>Újítások: forgószínpad, „operai” elképzelés, világítás, vetítés, látványos tánckoreográfia (londoni szín haláltáncának döbbenetes megjelenítése, </a:t>
            </a:r>
            <a:r>
              <a:rPr lang="hu-HU" dirty="0" err="1">
                <a:latin typeface="Bell MT" panose="02020503060305020303" pitchFamily="18" charset="0"/>
              </a:rPr>
              <a:t>Milloss</a:t>
            </a:r>
            <a:r>
              <a:rPr lang="hu-HU" dirty="0">
                <a:latin typeface="Bell MT" panose="02020503060305020303" pitchFamily="18" charset="0"/>
              </a:rPr>
              <a:t> Aurél)</a:t>
            </a:r>
          </a:p>
          <a:p>
            <a:endParaRPr lang="hu-HU" i="1" dirty="0"/>
          </a:p>
          <a:p>
            <a:endParaRPr lang="hu-HU" i="1" dirty="0"/>
          </a:p>
          <a:p>
            <a:endParaRPr lang="hu-HU" i="1" dirty="0"/>
          </a:p>
          <a:p>
            <a:pPr marL="0" indent="0">
              <a:buNone/>
            </a:pPr>
            <a:endParaRPr lang="hu-HU" i="1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A6CC5031-26CC-4D59-812A-582B5E3C14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1262" y="200991"/>
            <a:ext cx="1762538" cy="235005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214813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37ECC42-9D9C-4812-96EF-7CB051F70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latin typeface="Bell MT" panose="02020503060305020303" pitchFamily="18" charset="0"/>
              </a:rPr>
              <a:t>Gellért Endre (1955)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3BD10CB-F678-4480-BE76-4CD6D24B83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>
                <a:latin typeface="Bell MT" panose="02020503060305020303" pitchFamily="18" charset="0"/>
              </a:rPr>
              <a:t>Főrendező 1948-1960-ig haláláig </a:t>
            </a:r>
          </a:p>
          <a:p>
            <a:endParaRPr lang="hu-HU" dirty="0">
              <a:latin typeface="Bell MT" panose="02020503060305020303" pitchFamily="18" charset="0"/>
            </a:endParaRPr>
          </a:p>
          <a:p>
            <a:r>
              <a:rPr lang="hu-HU" dirty="0">
                <a:latin typeface="Bell MT" panose="02020503060305020303" pitchFamily="18" charset="0"/>
              </a:rPr>
              <a:t>Szoros együttműködés a színészekkel</a:t>
            </a:r>
          </a:p>
          <a:p>
            <a:endParaRPr lang="hu-HU" dirty="0">
              <a:latin typeface="Bell MT" panose="02020503060305020303" pitchFamily="18" charset="0"/>
            </a:endParaRPr>
          </a:p>
          <a:p>
            <a:r>
              <a:rPr lang="hu-HU" dirty="0">
                <a:latin typeface="Bell MT" panose="02020503060305020303" pitchFamily="18" charset="0"/>
              </a:rPr>
              <a:t>Híres kísérletező volt, gyakran új szintre emelte</a:t>
            </a:r>
          </a:p>
          <a:p>
            <a:pPr marL="0" indent="0">
              <a:buNone/>
            </a:pPr>
            <a:r>
              <a:rPr lang="hu-HU" dirty="0">
                <a:latin typeface="Bell MT" panose="02020503060305020303" pitchFamily="18" charset="0"/>
              </a:rPr>
              <a:t> az előadásokat </a:t>
            </a:r>
          </a:p>
          <a:p>
            <a:pPr marL="0" indent="0">
              <a:buNone/>
            </a:pPr>
            <a:endParaRPr lang="hu-HU" dirty="0">
              <a:latin typeface="Bell MT" panose="02020503060305020303" pitchFamily="18" charset="0"/>
            </a:endParaRPr>
          </a:p>
          <a:p>
            <a:r>
              <a:rPr lang="hu-HU" dirty="0">
                <a:latin typeface="Bell MT" panose="02020503060305020303" pitchFamily="18" charset="0"/>
              </a:rPr>
              <a:t>A színházat gondolkodó térnek tekintette, ahol a nézők</a:t>
            </a:r>
          </a:p>
          <a:p>
            <a:pPr marL="0" indent="0">
              <a:buNone/>
            </a:pPr>
            <a:r>
              <a:rPr lang="hu-HU" dirty="0">
                <a:latin typeface="Bell MT" panose="02020503060305020303" pitchFamily="18" charset="0"/>
              </a:rPr>
              <a:t> gondolati ébresztést kaphatnak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421AD0C4-EB8A-4C08-BEED-B206C6EA0660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8445730" y="2043000"/>
            <a:ext cx="2484000" cy="2772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144540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4306</TotalTime>
  <Words>598</Words>
  <Application>Microsoft Office PowerPoint</Application>
  <PresentationFormat>Szélesvásznú</PresentationFormat>
  <Paragraphs>88</Paragraphs>
  <Slides>12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7" baseType="lpstr">
      <vt:lpstr>Arial</vt:lpstr>
      <vt:lpstr>Bell MT</vt:lpstr>
      <vt:lpstr>Calibri</vt:lpstr>
      <vt:lpstr>Calibri Light</vt:lpstr>
      <vt:lpstr>Office-téma</vt:lpstr>
      <vt:lpstr>Az ember tragédiája a    Nemzeti Színház színpadán</vt:lpstr>
      <vt:lpstr>A dráma rövid bemutatása</vt:lpstr>
      <vt:lpstr>Paulay Ede rendezése (1883. Szeptember 21.)</vt:lpstr>
      <vt:lpstr>A mű üzenete</vt:lpstr>
      <vt:lpstr>Dráma a színpadon</vt:lpstr>
      <vt:lpstr>Németh Antal (1937 október 21.)</vt:lpstr>
      <vt:lpstr>A mű üzenete </vt:lpstr>
      <vt:lpstr>A dráma a színpadon</vt:lpstr>
      <vt:lpstr>Gellért Endre (1955)</vt:lpstr>
      <vt:lpstr>A mű üzenete </vt:lpstr>
      <vt:lpstr>A dráma a színpadon </vt:lpstr>
      <vt:lpstr>Köszönjük a figyelmet!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 ember tragédiája a nemzeti színház színpadán</dc:title>
  <dc:creator>Sándor Kovács</dc:creator>
  <cp:lastModifiedBy>Sándor Kovács</cp:lastModifiedBy>
  <cp:revision>33</cp:revision>
  <dcterms:created xsi:type="dcterms:W3CDTF">2026-03-23T16:46:12Z</dcterms:created>
  <dcterms:modified xsi:type="dcterms:W3CDTF">2026-03-27T16:51:40Z</dcterms:modified>
</cp:coreProperties>
</file>