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6" r:id="rId2"/>
    <p:sldId id="267" r:id="rId3"/>
    <p:sldId id="279" r:id="rId4"/>
    <p:sldId id="278" r:id="rId5"/>
    <p:sldId id="280" r:id="rId6"/>
    <p:sldId id="281" r:id="rId7"/>
    <p:sldId id="282" r:id="rId8"/>
    <p:sldId id="283" r:id="rId9"/>
    <p:sldId id="284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2F57B4DE-FA4F-4330-A1D4-D10A28EBDBCA}">
          <p14:sldIdLst>
            <p14:sldId id="266"/>
            <p14:sldId id="267"/>
            <p14:sldId id="279"/>
            <p14:sldId id="278"/>
            <p14:sldId id="280"/>
            <p14:sldId id="281"/>
            <p14:sldId id="282"/>
            <p14:sldId id="283"/>
            <p14:sldId id="284"/>
          </p14:sldIdLst>
        </p14:section>
        <p14:section name="Névtelen szakasz" id="{37AFFCF5-ED8B-4BAE-9AC4-E10ACA5FFAA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919"/>
    <a:srgbClr val="D9D9D9"/>
    <a:srgbClr val="2D2D2D"/>
    <a:srgbClr val="010101"/>
    <a:srgbClr val="1A1A1A"/>
    <a:srgbClr val="FF8265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3969" autoAdjust="0"/>
  </p:normalViewPr>
  <p:slideViewPr>
    <p:cSldViewPr snapToGrid="0">
      <p:cViewPr>
        <p:scale>
          <a:sx n="57" d="100"/>
          <a:sy n="57" d="100"/>
        </p:scale>
        <p:origin x="116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34114-B8FA-4ED2-8B01-0AA97611083B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83101-357E-4D21-9426-52FA98ED39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8887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83101-357E-4D21-9426-52FA98ED3956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902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72F549-4259-B700-8B64-7193ED2C1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12B5121-C8ED-67AE-F1E6-F6E06D296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977001E-B6DD-1C9A-674C-5ACE8C1A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5A1C-91B8-43FA-945B-A3DA9AAB0EF7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20CB442-707B-E107-FE80-60DFC6BFC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F314688-5198-2367-6A38-A26E70B7D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FC92-6A6A-4BDF-A1D0-B43E47218B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7857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08DEAA-CEBA-2D6E-CAE2-3E2E09F90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1A1FD6F-4F99-4412-37A8-1636C5C8B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BD6CCB0-07EB-0A05-2F3E-CC5B0E8C8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5A1C-91B8-43FA-945B-A3DA9AAB0EF7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53255B6-F25B-F344-07C1-B031478BB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6B5104E-9BC1-F2DB-9BEE-DAD3A355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FC92-6A6A-4BDF-A1D0-B43E47218B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3274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97E3BFB-8669-F51A-192E-9340A9188E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CA9651E-2538-2247-0802-5E2C399AC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A515032-43F4-9E88-C591-7C8A04907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5A1C-91B8-43FA-945B-A3DA9AAB0EF7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E3F50F2-83E1-ED95-9AD8-E06C5FDE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B8BD1E1-16D0-4D74-211D-0B072F403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FC92-6A6A-4BDF-A1D0-B43E47218B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0121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0489FC-F691-74FD-30CB-B9D86F5D1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0DC007B-3353-0C2E-1AFF-D46A36804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39C67E4-5BC0-249C-7546-541C24162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5A1C-91B8-43FA-945B-A3DA9AAB0EF7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A1ACC94-CDD0-D81A-B4A0-47669DBA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6E8D3E-00F2-C486-EBA6-1329BDA49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FC92-6A6A-4BDF-A1D0-B43E47218B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382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EF2581-223D-67FF-FF4F-B90CC5231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A200052-4332-CEDF-604A-1A4926C70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163AED4-7CBF-92E1-2A39-A4B2D4039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5A1C-91B8-43FA-945B-A3DA9AAB0EF7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44B2D3E-E5B4-C16D-C326-487570452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D66DFC8-6010-7ADB-CF57-646B137DE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FC92-6A6A-4BDF-A1D0-B43E47218B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927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588A9D-79D9-FE2B-6FFF-54E9F9664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65A42E-C27C-4094-4751-3B3628063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EA49FEC-DD70-0137-4024-88948E2CC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F8E4DD8-CF8B-6CD4-BF77-2A80A22D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5A1C-91B8-43FA-945B-A3DA9AAB0EF7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1A80544-C7F8-6D97-BE7C-3CB25627D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F0AACDE-61C3-EAC6-28EF-54973F0DE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FC92-6A6A-4BDF-A1D0-B43E47218B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696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22CCBF-51F6-83A4-EE12-08345046B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82BC221-E532-B0E3-62CE-BB2FE3B9B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CCE2294-5148-B44E-807E-151982C2A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6790676-E262-EB26-4D40-22A0F968C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0E294D2E-59EA-96C2-82DA-E5A70C9465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149103F-A41C-EAED-BCD9-E3B0D4FDF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5A1C-91B8-43FA-945B-A3DA9AAB0EF7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C6366A80-3A3C-FB3D-83C6-E45BBA2A4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CC85572A-637E-E688-267C-C62F012B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FC92-6A6A-4BDF-A1D0-B43E47218B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3607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CD8D27-3A38-6D83-5482-6D0E6C16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02364B8-B7FD-6EB8-8090-836EDB15B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5A1C-91B8-43FA-945B-A3DA9AAB0EF7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CCF7770-3D0A-E312-2AA4-AB4CC0B1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428140E-69D7-4196-5F6C-9F92582CD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FC92-6A6A-4BDF-A1D0-B43E47218B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6550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61D42AB-A533-FDDA-42DB-0D94A028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5A1C-91B8-43FA-945B-A3DA9AAB0EF7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5AEF77A-DE97-6D1A-135A-30B2B7DA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9B448F4-776E-4CB3-BB03-62B35BCA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FC92-6A6A-4BDF-A1D0-B43E47218B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131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0830E4-A9E9-8C32-CA06-4421057F0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D758B70-D3D8-11AE-751D-ED8EBBAFD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523D187-4C18-6529-EC17-0B8112325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0B6C338-D013-DAD0-BEC9-2CD8AE298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5A1C-91B8-43FA-945B-A3DA9AAB0EF7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0366A84-7B2C-DEDA-FD19-23A4F7CA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D30D994-3A69-5656-7819-9909344E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FC92-6A6A-4BDF-A1D0-B43E47218B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8347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4B9D99-82CF-466F-84CB-DCF73028E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8A3A2210-0A86-6DD5-7DF6-7CC6385B2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BD574D6-CC43-1E74-125E-29E35CAEE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5CCDF0A-0006-838B-4BD8-39EFF1EC4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5A1C-91B8-43FA-945B-A3DA9AAB0EF7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90D62B5-A931-1DAF-FC48-5317C3E1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0083C68-449F-9188-8148-8DCA2D46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FC92-6A6A-4BDF-A1D0-B43E47218B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4031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334BCA40-558F-307F-0881-273ADF29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DF607EB-3248-AF6C-BE87-5C5EFEF27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B42B827-1A7A-C181-18CC-FFC329519C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EE5A1C-91B8-43FA-945B-A3DA9AAB0EF7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0F61DFF-9FD2-A84E-E4F3-35EF99A1B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46C43B2-7105-A6CE-827B-30EA09F3A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EFC92-6A6A-4BDF-A1D0-B43E47218B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78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gosfilm.hu/filmenciklopedia/jaszai-mari" TargetMode="External"/><Relationship Id="rId7" Type="http://schemas.openxmlformats.org/officeDocument/2006/relationships/hyperlink" Target="https://www.hangosfilm.hu/filmenciklopedia/gabor-miklos" TargetMode="External"/><Relationship Id="rId2" Type="http://schemas.openxmlformats.org/officeDocument/2006/relationships/hyperlink" Target="https://irodalmijelen.hu/2011-feb-24-0648/fantasztikus-szineszno-jaszai-mar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ort.hu/adatlap/szemely/gabor-miklos/person-3684" TargetMode="External"/><Relationship Id="rId5" Type="http://schemas.openxmlformats.org/officeDocument/2006/relationships/hyperlink" Target="https://www.theater.hu/hu/portre/hegedus-d_-geza--614.html" TargetMode="External"/><Relationship Id="rId4" Type="http://schemas.openxmlformats.org/officeDocument/2006/relationships/hyperlink" Target="https://archiv.szfe.hu/oktato/hegedus-d-geza/#1480330668416-4839ddf7-af0f73bd-dffb3d40-52b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AC5BCA7-D74C-AE5A-554E-5974C59867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2055" r="9056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35E0AC7-1AAC-A346-60FA-7BDA9BC59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73771"/>
            <a:ext cx="9144000" cy="25988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ember tragédiája szerepei a magyar színjátszás történetében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A034ED7-87CF-49E4-F6A3-BC41925E3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66896"/>
            <a:ext cx="9144000" cy="1098395"/>
          </a:xfrm>
        </p:spPr>
        <p:txBody>
          <a:bodyPr>
            <a:normAutofit/>
          </a:bodyPr>
          <a:lstStyle/>
          <a:p>
            <a:r>
              <a:rPr lang="hu-H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Aradvári Nóra, Kovács Mirella, Kőhalmi Villő, Lugosi Panna</a:t>
            </a:r>
          </a:p>
        </p:txBody>
      </p:sp>
    </p:spTree>
    <p:extLst>
      <p:ext uri="{BB962C8B-B14F-4D97-AF65-F5344CB8AC3E}">
        <p14:creationId xmlns:p14="http://schemas.microsoft.com/office/powerpoint/2010/main" val="2576370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A0D69-C664-F69F-8933-A78FF4BBA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églalap 22">
            <a:extLst>
              <a:ext uri="{FF2B5EF4-FFF2-40B4-BE49-F238E27FC236}">
                <a16:creationId xmlns:a16="http://schemas.microsoft.com/office/drawing/2014/main" id="{B1A48618-6D90-F2C7-5CB7-74269A7D3A90}"/>
              </a:ext>
            </a:extLst>
          </p:cNvPr>
          <p:cNvSpPr/>
          <p:nvPr/>
        </p:nvSpPr>
        <p:spPr>
          <a:xfrm>
            <a:off x="0" y="1054694"/>
            <a:ext cx="12192000" cy="5857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25430AF-5104-F9A6-34C0-C7A7E5FA46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hu-HU" dirty="0"/>
            </a:b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01611E7-5482-1210-DCF8-9C8CCB1D79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41BB3499-8EF9-1A07-E649-DBF9EC64E542}"/>
              </a:ext>
            </a:extLst>
          </p:cNvPr>
          <p:cNvSpPr txBox="1"/>
          <p:nvPr/>
        </p:nvSpPr>
        <p:spPr>
          <a:xfrm>
            <a:off x="409475" y="2378588"/>
            <a:ext cx="568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Amasis MT Pro Black" panose="020F0502020204030204" pitchFamily="18" charset="-18"/>
              </a:rPr>
              <a:t>ÉLETRAJZI ADATOK:</a:t>
            </a:r>
          </a:p>
        </p:txBody>
      </p:sp>
      <p:pic>
        <p:nvPicPr>
          <p:cNvPr id="17" name="Picture 6" descr="Nemzeti Archívum | A magyar színészet „legnagyobb egyénisége”">
            <a:extLst>
              <a:ext uri="{FF2B5EF4-FFF2-40B4-BE49-F238E27FC236}">
                <a16:creationId xmlns:a16="http://schemas.microsoft.com/office/drawing/2014/main" id="{25C5C631-3293-A318-E271-3E80B914F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48" t="5256" r="3077" b="3491"/>
          <a:stretch>
            <a:fillRect/>
          </a:stretch>
        </p:blipFill>
        <p:spPr bwMode="auto">
          <a:xfrm>
            <a:off x="8703734" y="2316163"/>
            <a:ext cx="2767182" cy="379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ABF7D548-E5BD-6C4B-F571-30145D5FA2A1}"/>
              </a:ext>
            </a:extLst>
          </p:cNvPr>
          <p:cNvGrpSpPr/>
          <p:nvPr/>
        </p:nvGrpSpPr>
        <p:grpSpPr>
          <a:xfrm>
            <a:off x="6297495" y="744890"/>
            <a:ext cx="5995254" cy="5685020"/>
            <a:chOff x="6297495" y="744890"/>
            <a:chExt cx="5995254" cy="5685020"/>
          </a:xfrm>
        </p:grpSpPr>
        <p:pic>
          <p:nvPicPr>
            <p:cNvPr id="1030" name="Picture 6" descr="Nemzeti Archívum | A magyar színészet „legnagyobb egyénisége”">
              <a:extLst>
                <a:ext uri="{FF2B5EF4-FFF2-40B4-BE49-F238E27FC236}">
                  <a16:creationId xmlns:a16="http://schemas.microsoft.com/office/drawing/2014/main" id="{E519E167-9842-772B-FA3C-25764BA17A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7" t="5256" r="3077" b="3491"/>
            <a:stretch>
              <a:fillRect/>
            </a:stretch>
          </p:blipFill>
          <p:spPr bwMode="auto">
            <a:xfrm>
              <a:off x="6297495" y="2300760"/>
              <a:ext cx="5186829" cy="3812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Nemzeti Archívum | A magyar színészet „legnagyobb egyénisége”">
              <a:extLst>
                <a:ext uri="{FF2B5EF4-FFF2-40B4-BE49-F238E27FC236}">
                  <a16:creationId xmlns:a16="http://schemas.microsoft.com/office/drawing/2014/main" id="{E06BAAB7-898B-26C7-F639-783A182F9F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23651"/>
            <a:stretch>
              <a:fillRect/>
            </a:stretch>
          </p:blipFill>
          <p:spPr bwMode="auto">
            <a:xfrm>
              <a:off x="6505475" y="744890"/>
              <a:ext cx="5787274" cy="56850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97429A8F-6643-979C-4FAD-7F35CAB413D8}"/>
              </a:ext>
            </a:extLst>
          </p:cNvPr>
          <p:cNvSpPr txBox="1"/>
          <p:nvPr/>
        </p:nvSpPr>
        <p:spPr>
          <a:xfrm>
            <a:off x="439281" y="3095117"/>
            <a:ext cx="632386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1850-ben született Ászáron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Szegény családból származott, nehéz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gyermekkora volt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Vándorszínészként kezdte pályáját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Nemzeti Színház vezető színésznője lett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Naplói és írásai is fennmaradtak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1926-ban hunyt 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24" name="Téglalap: lekerekített 23">
            <a:extLst>
              <a:ext uri="{FF2B5EF4-FFF2-40B4-BE49-F238E27FC236}">
                <a16:creationId xmlns:a16="http://schemas.microsoft.com/office/drawing/2014/main" id="{1936F04B-3139-8D4A-814B-6FE715B5175E}"/>
              </a:ext>
            </a:extLst>
          </p:cNvPr>
          <p:cNvSpPr/>
          <p:nvPr/>
        </p:nvSpPr>
        <p:spPr>
          <a:xfrm>
            <a:off x="0" y="209632"/>
            <a:ext cx="3514039" cy="14194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D1E29759-26D3-871A-01F0-E922DC345AE3}"/>
              </a:ext>
            </a:extLst>
          </p:cNvPr>
          <p:cNvSpPr txBox="1"/>
          <p:nvPr/>
        </p:nvSpPr>
        <p:spPr>
          <a:xfrm>
            <a:off x="3782582" y="356148"/>
            <a:ext cx="393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HEGEDŰS D. GÉZA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25563887-98FA-44A2-83AB-CC89A5932714}"/>
              </a:ext>
            </a:extLst>
          </p:cNvPr>
          <p:cNvSpPr txBox="1"/>
          <p:nvPr/>
        </p:nvSpPr>
        <p:spPr>
          <a:xfrm>
            <a:off x="335402" y="359601"/>
            <a:ext cx="3045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JÁSZAI  MARI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8C5C5B3D-A8F3-68D2-7AB7-7BD9C2223C1A}"/>
              </a:ext>
            </a:extLst>
          </p:cNvPr>
          <p:cNvSpPr txBox="1"/>
          <p:nvPr/>
        </p:nvSpPr>
        <p:spPr>
          <a:xfrm>
            <a:off x="8255000" y="335096"/>
            <a:ext cx="482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GÁBOR MIKLÓS</a:t>
            </a:r>
          </a:p>
        </p:txBody>
      </p:sp>
    </p:spTree>
    <p:extLst>
      <p:ext uri="{BB962C8B-B14F-4D97-AF65-F5344CB8AC3E}">
        <p14:creationId xmlns:p14="http://schemas.microsoft.com/office/powerpoint/2010/main" val="821361210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F9F6C-1952-5CC7-8AD9-C125B9D3A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CE346FAD-4C9D-8D18-35E5-94D751742699}"/>
              </a:ext>
            </a:extLst>
          </p:cNvPr>
          <p:cNvSpPr/>
          <p:nvPr/>
        </p:nvSpPr>
        <p:spPr>
          <a:xfrm>
            <a:off x="0" y="209632"/>
            <a:ext cx="3514039" cy="14194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A7D7EA7-D5E8-A3BE-7F98-2BA7038187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B9F3234-28C9-E878-FBE0-05EFB6A78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1357F7B-2F9A-490D-0246-3A4A83CFA7B9}"/>
              </a:ext>
            </a:extLst>
          </p:cNvPr>
          <p:cNvSpPr/>
          <p:nvPr/>
        </p:nvSpPr>
        <p:spPr>
          <a:xfrm>
            <a:off x="0" y="1054694"/>
            <a:ext cx="12192000" cy="5857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9700017D-D738-4C84-EA6F-6863335679D5}"/>
              </a:ext>
            </a:extLst>
          </p:cNvPr>
          <p:cNvGrpSpPr/>
          <p:nvPr/>
        </p:nvGrpSpPr>
        <p:grpSpPr>
          <a:xfrm>
            <a:off x="6786890" y="1667406"/>
            <a:ext cx="5035945" cy="4840970"/>
            <a:chOff x="6786890" y="1667406"/>
            <a:chExt cx="5035945" cy="4840970"/>
          </a:xfrm>
        </p:grpSpPr>
        <p:grpSp>
          <p:nvGrpSpPr>
            <p:cNvPr id="19" name="Csoportba foglalás 18">
              <a:extLst>
                <a:ext uri="{FF2B5EF4-FFF2-40B4-BE49-F238E27FC236}">
                  <a16:creationId xmlns:a16="http://schemas.microsoft.com/office/drawing/2014/main" id="{E2CE4218-7C86-B50B-C881-9ECE8BDE5D74}"/>
                </a:ext>
              </a:extLst>
            </p:cNvPr>
            <p:cNvGrpSpPr/>
            <p:nvPr/>
          </p:nvGrpSpPr>
          <p:grpSpPr>
            <a:xfrm>
              <a:off x="6786890" y="2521827"/>
              <a:ext cx="4900890" cy="3244186"/>
              <a:chOff x="6694720" y="2272162"/>
              <a:chExt cx="4900890" cy="3244186"/>
            </a:xfrm>
          </p:grpSpPr>
          <p:pic>
            <p:nvPicPr>
              <p:cNvPr id="2052" name="Picture 4" descr="TITOK A MÚLTBÓL: SAJÁT ÖCCSE AKARTA MEGÖLNI A DÍVÁT, JÁSZAI MARIT -  Újságmúzeum">
                <a:extLst>
                  <a:ext uri="{FF2B5EF4-FFF2-40B4-BE49-F238E27FC236}">
                    <a16:creationId xmlns:a16="http://schemas.microsoft.com/office/drawing/2014/main" id="{38911BFF-5242-622B-1A9A-24F3E3C668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4720" y="2272162"/>
                <a:ext cx="4900890" cy="32441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TITOK A MÚLTBÓL: SAJÁT ÖCCSE AKARTA MEGÖLNI A DÍVÁT, JÁSZAI MARIT -  Újságmúzeum">
                <a:extLst>
                  <a:ext uri="{FF2B5EF4-FFF2-40B4-BE49-F238E27FC236}">
                    <a16:creationId xmlns:a16="http://schemas.microsoft.com/office/drawing/2014/main" id="{44011C97-0626-5B8F-2F35-89817F7242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4789"/>
              <a:stretch>
                <a:fillRect/>
              </a:stretch>
            </p:blipFill>
            <p:spPr bwMode="auto">
              <a:xfrm>
                <a:off x="6736177" y="2272162"/>
                <a:ext cx="2340791" cy="32441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0" name="Picture 2" descr="TITOK A MÚLTBÓL: SAJÁT ÖCCSE AKARTA MEGÖLNI A DÍVÁT, JÁSZAI MARIT -  Újságmúzeum">
              <a:extLst>
                <a:ext uri="{FF2B5EF4-FFF2-40B4-BE49-F238E27FC236}">
                  <a16:creationId xmlns:a16="http://schemas.microsoft.com/office/drawing/2014/main" id="{AFA68F56-8E00-8252-728F-ED7EF104EA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14604" r="22129"/>
            <a:stretch>
              <a:fillRect/>
            </a:stretch>
          </p:blipFill>
          <p:spPr bwMode="auto">
            <a:xfrm>
              <a:off x="6902662" y="1667406"/>
              <a:ext cx="4920173" cy="4840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Szövegdoboz 6">
            <a:extLst>
              <a:ext uri="{FF2B5EF4-FFF2-40B4-BE49-F238E27FC236}">
                <a16:creationId xmlns:a16="http://schemas.microsoft.com/office/drawing/2014/main" id="{B97DE1AB-8FDF-CBF6-630D-F2085ABBA425}"/>
              </a:ext>
            </a:extLst>
          </p:cNvPr>
          <p:cNvSpPr txBox="1"/>
          <p:nvPr/>
        </p:nvSpPr>
        <p:spPr>
          <a:xfrm>
            <a:off x="2042713" y="4661035"/>
            <a:ext cx="4859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Amasis MT Pro Black" panose="02040A04050005020304" pitchFamily="18" charset="-18"/>
              </a:rPr>
              <a:t>más fontos szerepei</a:t>
            </a:r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D8F96F4-170B-A67A-58FD-AC704433DAF0}"/>
              </a:ext>
            </a:extLst>
          </p:cNvPr>
          <p:cNvSpPr txBox="1"/>
          <p:nvPr/>
        </p:nvSpPr>
        <p:spPr>
          <a:xfrm>
            <a:off x="2216916" y="5169248"/>
            <a:ext cx="4859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-Antigoné-</a:t>
            </a:r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Antigoné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-1870-es évek   </a:t>
            </a: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Goneril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Király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-1890-es évek</a:t>
            </a: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-Lady Macbeth</a:t>
            </a:r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-Macbeth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-1890-es éve </a:t>
            </a:r>
          </a:p>
        </p:txBody>
      </p:sp>
      <p:pic>
        <p:nvPicPr>
          <p:cNvPr id="2058" name="Picture 10" descr="Jászai Mari – Wikipédia">
            <a:extLst>
              <a:ext uri="{FF2B5EF4-FFF2-40B4-BE49-F238E27FC236}">
                <a16:creationId xmlns:a16="http://schemas.microsoft.com/office/drawing/2014/main" id="{FD43BD8C-2260-6F53-ED65-A3FA3FDC0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r="10891"/>
          <a:stretch>
            <a:fillRect/>
          </a:stretch>
        </p:blipFill>
        <p:spPr bwMode="auto">
          <a:xfrm>
            <a:off x="-474004" y="1338801"/>
            <a:ext cx="3160995" cy="54628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6B1E3C2D-55AC-E6FE-F4FF-7B007075E3B3}"/>
              </a:ext>
            </a:extLst>
          </p:cNvPr>
          <p:cNvSpPr txBox="1"/>
          <p:nvPr/>
        </p:nvSpPr>
        <p:spPr>
          <a:xfrm>
            <a:off x="1679110" y="2175406"/>
            <a:ext cx="568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Amasis MT Pro Black" panose="020F0502020204030204" pitchFamily="18" charset="-18"/>
              </a:rPr>
              <a:t>ÉVA SZEREPÉBEN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0BFAD0B-5282-F7BB-4C76-04119D35364F}"/>
              </a:ext>
            </a:extLst>
          </p:cNvPr>
          <p:cNvSpPr txBox="1"/>
          <p:nvPr/>
        </p:nvSpPr>
        <p:spPr>
          <a:xfrm>
            <a:off x="1524000" y="2789200"/>
            <a:ext cx="5444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-Nemzeti Színház, 1883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-Az egyik legismertebb Éva-alakítás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-Megmutathatta érzelmi és színészi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B851D2D-EA51-D11D-BC57-AE8DBA0AB948}"/>
              </a:ext>
            </a:extLst>
          </p:cNvPr>
          <p:cNvSpPr txBox="1"/>
          <p:nvPr/>
        </p:nvSpPr>
        <p:spPr>
          <a:xfrm>
            <a:off x="1843427" y="3839392"/>
            <a:ext cx="484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erejét, megalapozva legendás hírnevét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1F05039A-F1A2-7778-0B83-04C3FF9BC8D7}"/>
              </a:ext>
            </a:extLst>
          </p:cNvPr>
          <p:cNvSpPr txBox="1"/>
          <p:nvPr/>
        </p:nvSpPr>
        <p:spPr>
          <a:xfrm>
            <a:off x="3782582" y="356148"/>
            <a:ext cx="393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HEGEDŰS D. GÉZA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C2025AA-A7C8-347A-0C71-5CC73CBEBE0A}"/>
              </a:ext>
            </a:extLst>
          </p:cNvPr>
          <p:cNvSpPr txBox="1"/>
          <p:nvPr/>
        </p:nvSpPr>
        <p:spPr>
          <a:xfrm>
            <a:off x="335402" y="359601"/>
            <a:ext cx="3045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JÁSZAI  MARI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FAB94F0A-E360-4ED4-ABDD-2704591EBC50}"/>
              </a:ext>
            </a:extLst>
          </p:cNvPr>
          <p:cNvSpPr txBox="1"/>
          <p:nvPr/>
        </p:nvSpPr>
        <p:spPr>
          <a:xfrm>
            <a:off x="8255000" y="335096"/>
            <a:ext cx="482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GÁBOR MIKLÓS</a:t>
            </a:r>
          </a:p>
        </p:txBody>
      </p:sp>
    </p:spTree>
    <p:extLst>
      <p:ext uri="{BB962C8B-B14F-4D97-AF65-F5344CB8AC3E}">
        <p14:creationId xmlns:p14="http://schemas.microsoft.com/office/powerpoint/2010/main" val="41492671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D9CEC-5DB9-A1F1-B889-120DF7F3D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églalap: lekerekített 38">
            <a:extLst>
              <a:ext uri="{FF2B5EF4-FFF2-40B4-BE49-F238E27FC236}">
                <a16:creationId xmlns:a16="http://schemas.microsoft.com/office/drawing/2014/main" id="{9D400B7D-E80F-C502-5E02-6D5A662C4394}"/>
              </a:ext>
            </a:extLst>
          </p:cNvPr>
          <p:cNvSpPr/>
          <p:nvPr/>
        </p:nvSpPr>
        <p:spPr>
          <a:xfrm>
            <a:off x="3513856" y="209632"/>
            <a:ext cx="4475884" cy="13454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Téglalap 32">
            <a:extLst>
              <a:ext uri="{FF2B5EF4-FFF2-40B4-BE49-F238E27FC236}">
                <a16:creationId xmlns:a16="http://schemas.microsoft.com/office/drawing/2014/main" id="{8AF97FD3-C3AE-D89B-3AAC-3860F5B75824}"/>
              </a:ext>
            </a:extLst>
          </p:cNvPr>
          <p:cNvSpPr/>
          <p:nvPr/>
        </p:nvSpPr>
        <p:spPr>
          <a:xfrm>
            <a:off x="0" y="1054694"/>
            <a:ext cx="12192000" cy="58571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1AA0568-1574-2714-F5A8-694A1D342E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hu-HU" dirty="0"/>
            </a:b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85775E8-97DC-493B-F46E-17805C3B2F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50A1330-0EB3-96A7-9C4A-883B03D1CDDB}"/>
              </a:ext>
            </a:extLst>
          </p:cNvPr>
          <p:cNvSpPr txBox="1"/>
          <p:nvPr/>
        </p:nvSpPr>
        <p:spPr>
          <a:xfrm>
            <a:off x="5631970" y="2474104"/>
            <a:ext cx="5244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Amasis MT Pro Black" panose="02040A04050005020304" pitchFamily="18" charset="-18"/>
              </a:rPr>
              <a:t>ÉLETRAJZI ADATOK: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E107F55-1EC9-8FA4-08F8-FCDEF48EB59A}"/>
              </a:ext>
            </a:extLst>
          </p:cNvPr>
          <p:cNvSpPr txBox="1"/>
          <p:nvPr/>
        </p:nvSpPr>
        <p:spPr>
          <a:xfrm>
            <a:off x="5616347" y="3159967"/>
            <a:ext cx="6222521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1953-ban született Budapesten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Színház- és Filmművészeti Főiskolán végzett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Felesége: Hegedűs Anikó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Kossuth- és Jászai Mari-díjas színművész, rendező, egyetemi tanár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Halhatatlanok Társulatának örökös tagja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Klasszikus és modern szerepekben is játszik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FE585C69-4999-2304-959A-71E1538CFCB7}"/>
              </a:ext>
            </a:extLst>
          </p:cNvPr>
          <p:cNvGrpSpPr/>
          <p:nvPr/>
        </p:nvGrpSpPr>
        <p:grpSpPr>
          <a:xfrm>
            <a:off x="468824" y="940923"/>
            <a:ext cx="4981366" cy="5494811"/>
            <a:chOff x="468824" y="940923"/>
            <a:chExt cx="4981366" cy="5494811"/>
          </a:xfrm>
        </p:grpSpPr>
        <p:grpSp>
          <p:nvGrpSpPr>
            <p:cNvPr id="19" name="Csoportba foglalás 18">
              <a:extLst>
                <a:ext uri="{FF2B5EF4-FFF2-40B4-BE49-F238E27FC236}">
                  <a16:creationId xmlns:a16="http://schemas.microsoft.com/office/drawing/2014/main" id="{30AF3551-D00F-58F1-07DC-7EB3363C8A66}"/>
                </a:ext>
              </a:extLst>
            </p:cNvPr>
            <p:cNvGrpSpPr/>
            <p:nvPr/>
          </p:nvGrpSpPr>
          <p:grpSpPr>
            <a:xfrm>
              <a:off x="468824" y="1166361"/>
              <a:ext cx="4981366" cy="5269373"/>
              <a:chOff x="468824" y="1166361"/>
              <a:chExt cx="4981366" cy="5269373"/>
            </a:xfrm>
          </p:grpSpPr>
          <p:pic>
            <p:nvPicPr>
              <p:cNvPr id="3078" name="Picture 6" descr="Színház- és Filmművészeti Egyetem | 70 ÉVES HEGEDŰS D. GÉZA">
                <a:extLst>
                  <a:ext uri="{FF2B5EF4-FFF2-40B4-BE49-F238E27FC236}">
                    <a16:creationId xmlns:a16="http://schemas.microsoft.com/office/drawing/2014/main" id="{71AFA01F-B197-B242-15BE-EADE69BCD9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572" b="56981"/>
              <a:stretch>
                <a:fillRect/>
              </a:stretch>
            </p:blipFill>
            <p:spPr bwMode="auto">
              <a:xfrm>
                <a:off x="468824" y="2056391"/>
                <a:ext cx="4954316" cy="43398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" name="Csoportba foglalás 15">
                <a:extLst>
                  <a:ext uri="{FF2B5EF4-FFF2-40B4-BE49-F238E27FC236}">
                    <a16:creationId xmlns:a16="http://schemas.microsoft.com/office/drawing/2014/main" id="{C80A186B-57E3-3223-2353-8B3A1EF3803B}"/>
                  </a:ext>
                </a:extLst>
              </p:cNvPr>
              <p:cNvGrpSpPr/>
              <p:nvPr/>
            </p:nvGrpSpPr>
            <p:grpSpPr>
              <a:xfrm>
                <a:off x="2231524" y="1166361"/>
                <a:ext cx="3218666" cy="5269373"/>
                <a:chOff x="2231524" y="1166361"/>
                <a:chExt cx="3218666" cy="5269373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74" name="Picture 2" descr="Hegedűs D. Géza egész életét a munka köti le - Blikk">
                  <a:extLst>
                    <a:ext uri="{FF2B5EF4-FFF2-40B4-BE49-F238E27FC236}">
                      <a16:creationId xmlns:a16="http://schemas.microsoft.com/office/drawing/2014/main" id="{3682E8E3-778D-7133-6ACA-075A5B6B19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/>
                <a:srcRect l="2409" t="444" r="-2409" b="-444"/>
                <a:stretch>
                  <a:fillRect/>
                </a:stretch>
              </p:blipFill>
              <p:spPr bwMode="auto">
                <a:xfrm>
                  <a:off x="2231524" y="1166361"/>
                  <a:ext cx="3218666" cy="47680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2" descr="Hegedűs D. Géza egész életét a munka köti le - Blikk">
                  <a:extLst>
                    <a:ext uri="{FF2B5EF4-FFF2-40B4-BE49-F238E27FC236}">
                      <a16:creationId xmlns:a16="http://schemas.microsoft.com/office/drawing/2014/main" id="{E5042559-8C2E-EBCE-8D6A-D54BCCE2BC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/>
                <a:srcRect l="61760" t="79474" r="-2409" b="-444"/>
                <a:stretch>
                  <a:fillRect/>
                </a:stretch>
              </p:blipFill>
              <p:spPr bwMode="auto">
                <a:xfrm>
                  <a:off x="3513856" y="4780148"/>
                  <a:ext cx="1909284" cy="16555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3076" name="Picture 4" descr="Színház- és Filmművészeti Egyetem | 70 ÉVES HEGEDŰS D. GÉZA">
              <a:extLst>
                <a:ext uri="{FF2B5EF4-FFF2-40B4-BE49-F238E27FC236}">
                  <a16:creationId xmlns:a16="http://schemas.microsoft.com/office/drawing/2014/main" id="{3EEA7071-91B4-B3FF-4A47-1641344ECA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25204" r="22672" b="5087"/>
            <a:stretch>
              <a:fillRect/>
            </a:stretch>
          </p:blipFill>
          <p:spPr bwMode="auto">
            <a:xfrm>
              <a:off x="477209" y="940923"/>
              <a:ext cx="4400521" cy="545527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FDFC8321-BD7F-65EE-CC4D-C107CE7EAEF0}"/>
              </a:ext>
            </a:extLst>
          </p:cNvPr>
          <p:cNvSpPr txBox="1"/>
          <p:nvPr/>
        </p:nvSpPr>
        <p:spPr>
          <a:xfrm>
            <a:off x="3782582" y="356148"/>
            <a:ext cx="393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HEGEDŰS D. GÉZA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DAA0C53F-B2B8-58EB-69DF-77583C12D566}"/>
              </a:ext>
            </a:extLst>
          </p:cNvPr>
          <p:cNvSpPr txBox="1"/>
          <p:nvPr/>
        </p:nvSpPr>
        <p:spPr>
          <a:xfrm>
            <a:off x="335402" y="359601"/>
            <a:ext cx="304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JÁSZAI  MARI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5C0284B4-0419-92B5-853B-00C0955CBB8F}"/>
              </a:ext>
            </a:extLst>
          </p:cNvPr>
          <p:cNvSpPr txBox="1"/>
          <p:nvPr/>
        </p:nvSpPr>
        <p:spPr>
          <a:xfrm>
            <a:off x="8463830" y="353024"/>
            <a:ext cx="482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GÁBOR MIKLÓS</a:t>
            </a:r>
          </a:p>
        </p:txBody>
      </p:sp>
    </p:spTree>
    <p:extLst>
      <p:ext uri="{BB962C8B-B14F-4D97-AF65-F5344CB8AC3E}">
        <p14:creationId xmlns:p14="http://schemas.microsoft.com/office/powerpoint/2010/main" val="3046906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63BEF-283E-F535-0F88-81EB50690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églalap 23">
            <a:extLst>
              <a:ext uri="{FF2B5EF4-FFF2-40B4-BE49-F238E27FC236}">
                <a16:creationId xmlns:a16="http://schemas.microsoft.com/office/drawing/2014/main" id="{6AEE189E-7406-0828-6115-DB1A125380E4}"/>
              </a:ext>
            </a:extLst>
          </p:cNvPr>
          <p:cNvSpPr/>
          <p:nvPr/>
        </p:nvSpPr>
        <p:spPr>
          <a:xfrm>
            <a:off x="0" y="1054694"/>
            <a:ext cx="12192000" cy="58571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D58A924-092B-AD53-2C13-03F3B012D1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/>
              <a:t> 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1FAD684-3FBC-10EA-6030-DB498A959C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775B5BA-91F6-7904-9A46-7CE673425B3F}"/>
              </a:ext>
            </a:extLst>
          </p:cNvPr>
          <p:cNvSpPr txBox="1"/>
          <p:nvPr/>
        </p:nvSpPr>
        <p:spPr>
          <a:xfrm>
            <a:off x="5965283" y="1774635"/>
            <a:ext cx="5244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Amasis MT Pro Black" panose="02040A04050005020304" pitchFamily="18" charset="-18"/>
              </a:rPr>
              <a:t>Ádám szerepében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6B1CBC8-04F6-F25D-63AA-36DF14C570CB}"/>
              </a:ext>
            </a:extLst>
          </p:cNvPr>
          <p:cNvSpPr txBox="1"/>
          <p:nvPr/>
        </p:nvSpPr>
        <p:spPr>
          <a:xfrm>
            <a:off x="6510601" y="2449667"/>
            <a:ext cx="5605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-2000-es évektől, több színpadi feldolgozásban is alakította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-Modern, filozofikus Ádám-megformálása 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-Alakítása a mű egyik legismertebb                                                </a:t>
            </a:r>
            <a:endParaRPr lang="hu-HU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3D51D10-9E14-0FBB-D60F-FA99FB221BD1}"/>
              </a:ext>
            </a:extLst>
          </p:cNvPr>
          <p:cNvSpPr txBox="1"/>
          <p:nvPr/>
        </p:nvSpPr>
        <p:spPr>
          <a:xfrm>
            <a:off x="8025504" y="4701079"/>
            <a:ext cx="4530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Amasis MT Pro Black" panose="02040A04050005020304" pitchFamily="18" charset="-18"/>
              </a:rPr>
              <a:t>más fontos szerepei</a:t>
            </a:r>
            <a:endParaRPr lang="hu-HU" sz="2800" dirty="0"/>
          </a:p>
        </p:txBody>
      </p: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5CFB3AFD-2B72-F8A5-0278-7A1608C1C38E}"/>
              </a:ext>
            </a:extLst>
          </p:cNvPr>
          <p:cNvGrpSpPr/>
          <p:nvPr/>
        </p:nvGrpSpPr>
        <p:grpSpPr>
          <a:xfrm>
            <a:off x="-66152" y="1493457"/>
            <a:ext cx="7046574" cy="4629833"/>
            <a:chOff x="-414241" y="1105804"/>
            <a:chExt cx="7499384" cy="5036370"/>
          </a:xfrm>
        </p:grpSpPr>
        <p:grpSp>
          <p:nvGrpSpPr>
            <p:cNvPr id="10" name="Csoportba foglalás 9">
              <a:extLst>
                <a:ext uri="{FF2B5EF4-FFF2-40B4-BE49-F238E27FC236}">
                  <a16:creationId xmlns:a16="http://schemas.microsoft.com/office/drawing/2014/main" id="{54C0210C-2C5E-6030-CD3E-ECAF847181DE}"/>
                </a:ext>
              </a:extLst>
            </p:cNvPr>
            <p:cNvGrpSpPr/>
            <p:nvPr/>
          </p:nvGrpSpPr>
          <p:grpSpPr>
            <a:xfrm>
              <a:off x="488383" y="1105804"/>
              <a:ext cx="6596760" cy="4486328"/>
              <a:chOff x="488383" y="1105804"/>
              <a:chExt cx="6596760" cy="4486328"/>
            </a:xfrm>
          </p:grpSpPr>
          <p:pic>
            <p:nvPicPr>
              <p:cNvPr id="1032" name="Picture 8" descr="A növendékeim tartanak fiatalon” |">
                <a:extLst>
                  <a:ext uri="{FF2B5EF4-FFF2-40B4-BE49-F238E27FC236}">
                    <a16:creationId xmlns:a16="http://schemas.microsoft.com/office/drawing/2014/main" id="{CBC9663B-E0CE-ABE5-D8D0-0FDEE38CE4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383" y="2176328"/>
                <a:ext cx="6069810" cy="3415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8" name="Picture 12" descr="Hegedűs D. Géza elárulta, mire gondolt, mikor megtudta, hogy a Nemzet  Színészének választották | 24.hu">
                <a:extLst>
                  <a:ext uri="{FF2B5EF4-FFF2-40B4-BE49-F238E27FC236}">
                    <a16:creationId xmlns:a16="http://schemas.microsoft.com/office/drawing/2014/main" id="{6189CCBF-9FD3-1E2E-5E7B-669C675E24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 l="22843" r="23210" b="11201"/>
              <a:stretch>
                <a:fillRect/>
              </a:stretch>
            </p:blipFill>
            <p:spPr bwMode="auto">
              <a:xfrm>
                <a:off x="3396011" y="1105804"/>
                <a:ext cx="3689132" cy="341580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A növendékeim tartanak fiatalon” |">
                <a:extLst>
                  <a:ext uri="{FF2B5EF4-FFF2-40B4-BE49-F238E27FC236}">
                    <a16:creationId xmlns:a16="http://schemas.microsoft.com/office/drawing/2014/main" id="{B2479CBF-3CD7-0CDF-6B25-588FFB0190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l="20159"/>
              <a:stretch>
                <a:fillRect/>
              </a:stretch>
            </p:blipFill>
            <p:spPr bwMode="auto">
              <a:xfrm>
                <a:off x="1679741" y="2134606"/>
                <a:ext cx="4905391" cy="3457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 descr="MUNKÁNK LÉNYEGE A KITÁRULKOZÁS” – HEGEDŰS D. GÉZA 70 ÉVES - Szinhazi  Dolgozok Szakszervezete">
              <a:extLst>
                <a:ext uri="{FF2B5EF4-FFF2-40B4-BE49-F238E27FC236}">
                  <a16:creationId xmlns:a16="http://schemas.microsoft.com/office/drawing/2014/main" id="{DC294003-1236-9491-CB61-87E9C8C17D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l="851" t="1285" r="10098" b="-1285"/>
            <a:stretch>
              <a:fillRect/>
            </a:stretch>
          </p:blipFill>
          <p:spPr bwMode="auto">
            <a:xfrm>
              <a:off x="-414241" y="2870258"/>
              <a:ext cx="3668356" cy="32719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28AA9A9-7AA0-C445-38E3-B7F0DC3BBA09}"/>
              </a:ext>
            </a:extLst>
          </p:cNvPr>
          <p:cNvSpPr txBox="1"/>
          <p:nvPr/>
        </p:nvSpPr>
        <p:spPr>
          <a:xfrm>
            <a:off x="6887997" y="3847472"/>
            <a:ext cx="2710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 értelmezése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5C33D07-324C-B066-4D16-D1D6DB34BE32}"/>
              </a:ext>
            </a:extLst>
          </p:cNvPr>
          <p:cNvSpPr txBox="1"/>
          <p:nvPr/>
        </p:nvSpPr>
        <p:spPr>
          <a:xfrm>
            <a:off x="6980422" y="5266998"/>
            <a:ext cx="4889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-Bánk Bán-</a:t>
            </a:r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Bánk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-1990-es évek</a:t>
            </a:r>
          </a:p>
          <a:p>
            <a:pPr algn="r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ifj. Liszt Ferenc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-Liszt  Ferenc-1982</a:t>
            </a:r>
          </a:p>
          <a:p>
            <a:pPr algn="r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dirty="0"/>
              <a:t> Ivan </a:t>
            </a:r>
            <a:r>
              <a:rPr lang="hu-HU" dirty="0" err="1"/>
              <a:t>Sato</a:t>
            </a:r>
            <a:r>
              <a:rPr lang="hu-HU" dirty="0"/>
              <a:t> -</a:t>
            </a:r>
            <a:r>
              <a:rPr lang="hu-HU" i="1" dirty="0"/>
              <a:t>Dosztojevszkij–Wajda: Ördögök</a:t>
            </a:r>
            <a:r>
              <a:rPr lang="hu-HU" dirty="0"/>
              <a:t>-2001 körül 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églalap: lekerekített 19">
            <a:extLst>
              <a:ext uri="{FF2B5EF4-FFF2-40B4-BE49-F238E27FC236}">
                <a16:creationId xmlns:a16="http://schemas.microsoft.com/office/drawing/2014/main" id="{F597C138-52A3-77C8-5E98-3FD8B5B54481}"/>
              </a:ext>
            </a:extLst>
          </p:cNvPr>
          <p:cNvSpPr/>
          <p:nvPr/>
        </p:nvSpPr>
        <p:spPr>
          <a:xfrm>
            <a:off x="3513856" y="209632"/>
            <a:ext cx="4475884" cy="13454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29F9B44B-F6FF-92FC-12E7-4851EE5BEEE5}"/>
              </a:ext>
            </a:extLst>
          </p:cNvPr>
          <p:cNvSpPr txBox="1"/>
          <p:nvPr/>
        </p:nvSpPr>
        <p:spPr>
          <a:xfrm>
            <a:off x="3782582" y="356148"/>
            <a:ext cx="393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HEGEDŰS D. GÉZA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CA1F8C37-6074-E0A8-7193-CF3CFE9C3630}"/>
              </a:ext>
            </a:extLst>
          </p:cNvPr>
          <p:cNvSpPr txBox="1"/>
          <p:nvPr/>
        </p:nvSpPr>
        <p:spPr>
          <a:xfrm>
            <a:off x="335402" y="359601"/>
            <a:ext cx="304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JÁSZAI  MARI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5D55E422-7C2F-70B1-739B-7FF90EFC93E2}"/>
              </a:ext>
            </a:extLst>
          </p:cNvPr>
          <p:cNvSpPr txBox="1"/>
          <p:nvPr/>
        </p:nvSpPr>
        <p:spPr>
          <a:xfrm>
            <a:off x="8426450" y="306599"/>
            <a:ext cx="482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GÁBOR MIKLÓS</a:t>
            </a:r>
          </a:p>
        </p:txBody>
      </p:sp>
    </p:spTree>
    <p:extLst>
      <p:ext uri="{BB962C8B-B14F-4D97-AF65-F5344CB8AC3E}">
        <p14:creationId xmlns:p14="http://schemas.microsoft.com/office/powerpoint/2010/main" val="4107758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4FC846-9283-E9AC-72D8-2F73DAD97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0230287-8175-F08E-4CF0-1DDA6FE9E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05434FF-F0D1-7463-96C3-6054A34952AB}"/>
              </a:ext>
            </a:extLst>
          </p:cNvPr>
          <p:cNvSpPr/>
          <p:nvPr/>
        </p:nvSpPr>
        <p:spPr>
          <a:xfrm>
            <a:off x="0" y="1054694"/>
            <a:ext cx="12192000" cy="58571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DDC1FBEC-C8B4-6999-FC0A-C97AB4EF3C39}"/>
              </a:ext>
            </a:extLst>
          </p:cNvPr>
          <p:cNvSpPr/>
          <p:nvPr/>
        </p:nvSpPr>
        <p:spPr>
          <a:xfrm>
            <a:off x="7981376" y="209632"/>
            <a:ext cx="4210624" cy="129115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C33F917-BA01-0488-5D17-DFCABE62E716}"/>
              </a:ext>
            </a:extLst>
          </p:cNvPr>
          <p:cNvSpPr txBox="1"/>
          <p:nvPr/>
        </p:nvSpPr>
        <p:spPr>
          <a:xfrm>
            <a:off x="3782582" y="356148"/>
            <a:ext cx="393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HEGEDŰS D. GÉZA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93E0408-2D44-35D8-B54E-277F813E78BA}"/>
              </a:ext>
            </a:extLst>
          </p:cNvPr>
          <p:cNvSpPr txBox="1"/>
          <p:nvPr/>
        </p:nvSpPr>
        <p:spPr>
          <a:xfrm>
            <a:off x="335402" y="359601"/>
            <a:ext cx="304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JÁSZAI  MARI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F614EA1-1BAA-2530-3027-594FE69FFEE3}"/>
              </a:ext>
            </a:extLst>
          </p:cNvPr>
          <p:cNvSpPr txBox="1"/>
          <p:nvPr/>
        </p:nvSpPr>
        <p:spPr>
          <a:xfrm>
            <a:off x="8407551" y="356148"/>
            <a:ext cx="482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GÁBOR MIKLÓS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DE0AF40-7BD1-9286-2309-14E0DD2FD91D}"/>
              </a:ext>
            </a:extLst>
          </p:cNvPr>
          <p:cNvSpPr txBox="1"/>
          <p:nvPr/>
        </p:nvSpPr>
        <p:spPr>
          <a:xfrm>
            <a:off x="838200" y="2257485"/>
            <a:ext cx="6537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dirty="0">
                <a:latin typeface="Amasis MT Pro Black" panose="02040A04050005020304" pitchFamily="18" charset="-18"/>
              </a:rPr>
              <a:t>ÉLETRAJZI ADATOK: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F98DA53E-35E9-67BB-7EF5-37BE5DAF41C3}"/>
              </a:ext>
            </a:extLst>
          </p:cNvPr>
          <p:cNvSpPr txBox="1"/>
          <p:nvPr/>
        </p:nvSpPr>
        <p:spPr>
          <a:xfrm>
            <a:off x="838200" y="3038639"/>
            <a:ext cx="6022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1919-ben született Zalaegerszegen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Színművészeti Főiskolán végzett 1940-ben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1970-től rendezni kezdett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Lánya: Gábor Júlia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Kossuth-díjas színművész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Halhatatlanok Társulatának örökös tagja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1998-ban hunyt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</a:p>
        </p:txBody>
      </p: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D622DA4A-86F8-4F26-BD68-749E9D629356}"/>
              </a:ext>
            </a:extLst>
          </p:cNvPr>
          <p:cNvGrpSpPr/>
          <p:nvPr/>
        </p:nvGrpSpPr>
        <p:grpSpPr>
          <a:xfrm>
            <a:off x="7219569" y="1178806"/>
            <a:ext cx="3919420" cy="5284869"/>
            <a:chOff x="7231532" y="1045335"/>
            <a:chExt cx="3919420" cy="5284869"/>
          </a:xfrm>
        </p:grpSpPr>
        <p:grpSp>
          <p:nvGrpSpPr>
            <p:cNvPr id="18" name="Csoportba foglalás 17">
              <a:extLst>
                <a:ext uri="{FF2B5EF4-FFF2-40B4-BE49-F238E27FC236}">
                  <a16:creationId xmlns:a16="http://schemas.microsoft.com/office/drawing/2014/main" id="{84C4F4AF-8116-0360-18C1-F5435966C6BC}"/>
                </a:ext>
              </a:extLst>
            </p:cNvPr>
            <p:cNvGrpSpPr/>
            <p:nvPr/>
          </p:nvGrpSpPr>
          <p:grpSpPr>
            <a:xfrm>
              <a:off x="7893109" y="1825511"/>
              <a:ext cx="3257843" cy="4076377"/>
              <a:chOff x="8226138" y="556131"/>
              <a:chExt cx="3257843" cy="4076377"/>
            </a:xfrm>
          </p:grpSpPr>
          <p:pic>
            <p:nvPicPr>
              <p:cNvPr id="2056" name="Picture 8" descr="Gábor Miklós (színművész) – Wikipédia">
                <a:extLst>
                  <a:ext uri="{FF2B5EF4-FFF2-40B4-BE49-F238E27FC236}">
                    <a16:creationId xmlns:a16="http://schemas.microsoft.com/office/drawing/2014/main" id="{B6E623B5-4D62-E5DF-0E5D-8BB2F39878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" t="-766" r="-299" b="766"/>
              <a:stretch>
                <a:fillRect/>
              </a:stretch>
            </p:blipFill>
            <p:spPr bwMode="auto">
              <a:xfrm>
                <a:off x="8226138" y="640319"/>
                <a:ext cx="3175269" cy="39921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Gábor Miklós (színművész) – Wikipédia">
                <a:extLst>
                  <a:ext uri="{FF2B5EF4-FFF2-40B4-BE49-F238E27FC236}">
                    <a16:creationId xmlns:a16="http://schemas.microsoft.com/office/drawing/2014/main" id="{9D296A31-5DEF-487C-D5D7-53BD88CBA6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513" t="-2481" r="-1705" b="44164"/>
              <a:stretch>
                <a:fillRect/>
              </a:stretch>
            </p:blipFill>
            <p:spPr bwMode="auto">
              <a:xfrm>
                <a:off x="10242958" y="556131"/>
                <a:ext cx="1241023" cy="4076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2" name="Picture 4" descr="Gábor Miklós (színművész) – Wikipédia">
              <a:extLst>
                <a:ext uri="{FF2B5EF4-FFF2-40B4-BE49-F238E27FC236}">
                  <a16:creationId xmlns:a16="http://schemas.microsoft.com/office/drawing/2014/main" id="{0FE5138D-B91B-57BF-65BA-1FD4FA83C5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r="12452"/>
            <a:stretch>
              <a:fillRect/>
            </a:stretch>
          </p:blipFill>
          <p:spPr bwMode="auto">
            <a:xfrm>
              <a:off x="7231532" y="1045335"/>
              <a:ext cx="3680393" cy="5284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666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E63B1-DD1E-018A-AC72-15CC7EE3D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D0E5A9-5C4B-5C4D-7ACC-DC8C4DBE6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3DBCE13-1F21-DA02-FA0D-CBCFC02BE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AA6267A-2C5C-5CED-5172-72E13F6DFCE5}"/>
              </a:ext>
            </a:extLst>
          </p:cNvPr>
          <p:cNvSpPr/>
          <p:nvPr/>
        </p:nvSpPr>
        <p:spPr>
          <a:xfrm>
            <a:off x="0" y="1054694"/>
            <a:ext cx="12192000" cy="58571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14A3D5C-CD28-552E-CE1B-465FED324B8B}"/>
              </a:ext>
            </a:extLst>
          </p:cNvPr>
          <p:cNvSpPr txBox="1"/>
          <p:nvPr/>
        </p:nvSpPr>
        <p:spPr>
          <a:xfrm>
            <a:off x="3782582" y="356148"/>
            <a:ext cx="393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HEGEDŰS D. GÉZA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8ACFDCC-750D-A4F3-840E-6ABAC3A34570}"/>
              </a:ext>
            </a:extLst>
          </p:cNvPr>
          <p:cNvSpPr txBox="1"/>
          <p:nvPr/>
        </p:nvSpPr>
        <p:spPr>
          <a:xfrm>
            <a:off x="335402" y="359601"/>
            <a:ext cx="304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JÁSZAI  MARI</a:t>
            </a:r>
          </a:p>
        </p:txBody>
      </p:sp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B6844261-8910-1FB1-D44A-612F51A1CB2B}"/>
              </a:ext>
            </a:extLst>
          </p:cNvPr>
          <p:cNvSpPr/>
          <p:nvPr/>
        </p:nvSpPr>
        <p:spPr>
          <a:xfrm>
            <a:off x="7981376" y="209632"/>
            <a:ext cx="4210624" cy="129115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02F7BDC-8068-5775-23E2-11AAA94A3E0B}"/>
              </a:ext>
            </a:extLst>
          </p:cNvPr>
          <p:cNvSpPr txBox="1"/>
          <p:nvPr/>
        </p:nvSpPr>
        <p:spPr>
          <a:xfrm>
            <a:off x="8376671" y="365125"/>
            <a:ext cx="482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GÁBOR MIKLÓS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B50FF6FE-93A9-AD02-BD25-055C7F0589FE}"/>
              </a:ext>
            </a:extLst>
          </p:cNvPr>
          <p:cNvSpPr txBox="1"/>
          <p:nvPr/>
        </p:nvSpPr>
        <p:spPr>
          <a:xfrm>
            <a:off x="567434" y="1940552"/>
            <a:ext cx="6543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dirty="0">
                <a:latin typeface="Amasis MT Pro Black" panose="02040A04050005020304" pitchFamily="18" charset="-18"/>
              </a:rPr>
              <a:t>Lucifer szerepében</a:t>
            </a:r>
          </a:p>
        </p:txBody>
      </p:sp>
      <p:grpSp>
        <p:nvGrpSpPr>
          <p:cNvPr id="35" name="Csoportba foglalás 34">
            <a:extLst>
              <a:ext uri="{FF2B5EF4-FFF2-40B4-BE49-F238E27FC236}">
                <a16:creationId xmlns:a16="http://schemas.microsoft.com/office/drawing/2014/main" id="{FC3DB47E-0D80-2424-8D43-66B57DEDA629}"/>
              </a:ext>
            </a:extLst>
          </p:cNvPr>
          <p:cNvGrpSpPr/>
          <p:nvPr/>
        </p:nvGrpSpPr>
        <p:grpSpPr>
          <a:xfrm>
            <a:off x="5218331" y="1509763"/>
            <a:ext cx="6894449" cy="4646236"/>
            <a:chOff x="5851625" y="1187977"/>
            <a:chExt cx="6894449" cy="4646236"/>
          </a:xfrm>
        </p:grpSpPr>
        <p:grpSp>
          <p:nvGrpSpPr>
            <p:cNvPr id="34" name="Csoportba foglalás 33">
              <a:extLst>
                <a:ext uri="{FF2B5EF4-FFF2-40B4-BE49-F238E27FC236}">
                  <a16:creationId xmlns:a16="http://schemas.microsoft.com/office/drawing/2014/main" id="{98C43B2C-7F09-FB04-B61E-4188F21FF04D}"/>
                </a:ext>
              </a:extLst>
            </p:cNvPr>
            <p:cNvGrpSpPr/>
            <p:nvPr/>
          </p:nvGrpSpPr>
          <p:grpSpPr>
            <a:xfrm>
              <a:off x="6666131" y="1187977"/>
              <a:ext cx="6079943" cy="4646236"/>
              <a:chOff x="6666131" y="1187977"/>
              <a:chExt cx="6079943" cy="4646236"/>
            </a:xfrm>
          </p:grpSpPr>
          <p:pic>
            <p:nvPicPr>
              <p:cNvPr id="28" name="Kép 27">
                <a:extLst>
                  <a:ext uri="{FF2B5EF4-FFF2-40B4-BE49-F238E27FC236}">
                    <a16:creationId xmlns:a16="http://schemas.microsoft.com/office/drawing/2014/main" id="{E0D11329-B227-00B5-6C29-E21B352B1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66131" y="2643769"/>
                <a:ext cx="4687669" cy="3125112"/>
              </a:xfrm>
              <a:prstGeom prst="rect">
                <a:avLst/>
              </a:prstGeom>
            </p:spPr>
          </p:pic>
          <p:grpSp>
            <p:nvGrpSpPr>
              <p:cNvPr id="33" name="Csoportba foglalás 32">
                <a:extLst>
                  <a:ext uri="{FF2B5EF4-FFF2-40B4-BE49-F238E27FC236}">
                    <a16:creationId xmlns:a16="http://schemas.microsoft.com/office/drawing/2014/main" id="{CE5CD737-D1CC-F939-3459-4F6D2AD492A3}"/>
                  </a:ext>
                </a:extLst>
              </p:cNvPr>
              <p:cNvGrpSpPr/>
              <p:nvPr/>
            </p:nvGrpSpPr>
            <p:grpSpPr>
              <a:xfrm>
                <a:off x="8333347" y="1187977"/>
                <a:ext cx="4412727" cy="4646236"/>
                <a:chOff x="8333347" y="1187977"/>
                <a:chExt cx="4412727" cy="4646236"/>
              </a:xfrm>
            </p:grpSpPr>
            <p:pic>
              <p:nvPicPr>
                <p:cNvPr id="6148" name="Picture 4" descr="Hamlet - Gábor Miklós - RITKÁN LÁTHATÓ TÖRTÉNELEM">
                  <a:extLst>
                    <a:ext uri="{FF2B5EF4-FFF2-40B4-BE49-F238E27FC236}">
                      <a16:creationId xmlns:a16="http://schemas.microsoft.com/office/drawing/2014/main" id="{A148B218-6FB8-51EC-646E-B060B173F4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/>
              </p:blipFill>
              <p:spPr bwMode="auto">
                <a:xfrm>
                  <a:off x="8333347" y="1187977"/>
                  <a:ext cx="3813092" cy="2641710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Téglalap 28">
                  <a:extLst>
                    <a:ext uri="{FF2B5EF4-FFF2-40B4-BE49-F238E27FC236}">
                      <a16:creationId xmlns:a16="http://schemas.microsoft.com/office/drawing/2014/main" id="{540D0A7F-325E-6D45-3193-FF6F0341D452}"/>
                    </a:ext>
                  </a:extLst>
                </p:cNvPr>
                <p:cNvSpPr/>
                <p:nvPr/>
              </p:nvSpPr>
              <p:spPr>
                <a:xfrm>
                  <a:off x="8977278" y="3829687"/>
                  <a:ext cx="1925471" cy="1199513"/>
                </a:xfrm>
                <a:prstGeom prst="rect">
                  <a:avLst/>
                </a:prstGeom>
                <a:solidFill>
                  <a:srgbClr val="19191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pic>
              <p:nvPicPr>
                <p:cNvPr id="6150" name="Picture 6" descr="HÁROM SZÍNÉSZNŐT SZERETETT A MAGYAR HAMLET: GÁBOR MIKLÓS ÉLETE - Újságmúzeum">
                  <a:extLst>
                    <a:ext uri="{FF2B5EF4-FFF2-40B4-BE49-F238E27FC236}">
                      <a16:creationId xmlns:a16="http://schemas.microsoft.com/office/drawing/2014/main" id="{AEC623E8-39D9-925F-948D-6E191944F2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/>
                <a:srcRect l="12574" b="16843"/>
                <a:stretch>
                  <a:fillRect/>
                </a:stretch>
              </p:blipFill>
              <p:spPr bwMode="auto">
                <a:xfrm>
                  <a:off x="9340189" y="3357080"/>
                  <a:ext cx="3405885" cy="24771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26" name="Kép 25">
              <a:extLst>
                <a:ext uri="{FF2B5EF4-FFF2-40B4-BE49-F238E27FC236}">
                  <a16:creationId xmlns:a16="http://schemas.microsoft.com/office/drawing/2014/main" id="{82FFE8AD-BA8B-591E-F8CC-0483EB84F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3752" t="937" r="18514" b="4127"/>
            <a:stretch>
              <a:fillRect/>
            </a:stretch>
          </p:blipFill>
          <p:spPr>
            <a:xfrm>
              <a:off x="5851625" y="2234248"/>
              <a:ext cx="4806750" cy="35690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362CD802-45FA-4CD8-D166-8B5776F49577}"/>
              </a:ext>
            </a:extLst>
          </p:cNvPr>
          <p:cNvSpPr txBox="1"/>
          <p:nvPr/>
        </p:nvSpPr>
        <p:spPr>
          <a:xfrm>
            <a:off x="524505" y="2546267"/>
            <a:ext cx="5665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-20. század közepén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-több színházi alakításban is játszotta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-intellektuális és filozofikus játékstílusa különösen érvényesült, elismerve művészi elismertségét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51A78021-BFE4-3547-7788-B76FEEBA7072}"/>
              </a:ext>
            </a:extLst>
          </p:cNvPr>
          <p:cNvSpPr txBox="1"/>
          <p:nvPr/>
        </p:nvSpPr>
        <p:spPr>
          <a:xfrm>
            <a:off x="1946494" y="4775269"/>
            <a:ext cx="6543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latin typeface="Amasis MT Pro Black" panose="02040A04050005020304" pitchFamily="18" charset="-18"/>
              </a:rPr>
              <a:t>más fontos szerepei</a:t>
            </a:r>
            <a:endParaRPr lang="hu-HU" sz="2800" dirty="0"/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61FE4CA6-DD7E-1CD0-0E59-C5ABC9C9E50B}"/>
              </a:ext>
            </a:extLst>
          </p:cNvPr>
          <p:cNvSpPr txBox="1"/>
          <p:nvPr/>
        </p:nvSpPr>
        <p:spPr>
          <a:xfrm>
            <a:off x="1346862" y="5295474"/>
            <a:ext cx="445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-Rómeó-</a:t>
            </a:r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Rómeó és Júlia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-1940-50-es évek</a:t>
            </a:r>
          </a:p>
          <a:p>
            <a:pPr algn="r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Valahol Európában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-1948</a:t>
            </a:r>
          </a:p>
          <a:p>
            <a:pPr algn="r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-Hamlet-</a:t>
            </a:r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Hamlet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-1950-60-as évek</a:t>
            </a:r>
          </a:p>
        </p:txBody>
      </p:sp>
    </p:spTree>
    <p:extLst>
      <p:ext uri="{BB962C8B-B14F-4D97-AF65-F5344CB8AC3E}">
        <p14:creationId xmlns:p14="http://schemas.microsoft.com/office/powerpoint/2010/main" val="39748914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mberiségköltemény a börtönből – érdekességek Az ember tragédiájának  színpadi változatairól - Fidelio.hu">
            <a:extLst>
              <a:ext uri="{FF2B5EF4-FFF2-40B4-BE49-F238E27FC236}">
                <a16:creationId xmlns:a16="http://schemas.microsoft.com/office/drawing/2014/main" id="{A854A921-FB41-077D-314E-9BDBEF2E4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2"/>
            <a:ext cx="12192000" cy="684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4182654F-98C9-D6FC-354B-D40493A633B5}"/>
              </a:ext>
            </a:extLst>
          </p:cNvPr>
          <p:cNvSpPr/>
          <p:nvPr/>
        </p:nvSpPr>
        <p:spPr>
          <a:xfrm>
            <a:off x="-1123950" y="-419100"/>
            <a:ext cx="14363700" cy="9086850"/>
          </a:xfrm>
          <a:prstGeom prst="rect">
            <a:avLst/>
          </a:prstGeom>
          <a:solidFill>
            <a:schemeClr val="dk1">
              <a:alpha val="47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2D7869D-6F0C-8C81-AA72-64ACF67DE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Köszönjük a figyelmet!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F1873B4-06E7-050D-E762-D3087E2A46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14772662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BE773C-20A3-B125-2F27-738228321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Források: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C815490-8D38-C01D-0DAE-96552A4D3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hlinkClick r:id="rId2"/>
              </a:rPr>
              <a:t>https://irodalmijelen.hu/2011-feb-24-0648/fantasztikus-szineszno-jaszai-mari</a:t>
            </a:r>
            <a:endParaRPr lang="hu-HU" dirty="0"/>
          </a:p>
          <a:p>
            <a:r>
              <a:rPr lang="hu-HU" dirty="0">
                <a:hlinkClick r:id="rId3"/>
              </a:rPr>
              <a:t>https://www.hangosfilm.hu/filmenciklopedia/jaszai-mari</a:t>
            </a:r>
            <a:endParaRPr lang="hu-HU" dirty="0"/>
          </a:p>
          <a:p>
            <a:r>
              <a:rPr lang="hu-HU" dirty="0">
                <a:hlinkClick r:id="rId4"/>
              </a:rPr>
              <a:t>https://archiv.szfe.hu/oktato/hegedus-d-geza/#1480330668416-4839ddf7-af0f73bd-dffb3d40-52b7</a:t>
            </a:r>
            <a:endParaRPr lang="hu-HU" dirty="0"/>
          </a:p>
          <a:p>
            <a:r>
              <a:rPr lang="hu-HU" dirty="0">
                <a:hlinkClick r:id="rId5"/>
              </a:rPr>
              <a:t>https://www.theater.hu/hu/portre/hegedus-d_-geza--614.html</a:t>
            </a:r>
            <a:endParaRPr lang="hu-HU" dirty="0"/>
          </a:p>
          <a:p>
            <a:r>
              <a:rPr lang="hu-HU" dirty="0">
                <a:hlinkClick r:id="rId6"/>
              </a:rPr>
              <a:t>https://port.hu/adatlap/szemely/gabor-miklos/person-3684</a:t>
            </a:r>
            <a:endParaRPr lang="hu-HU" dirty="0"/>
          </a:p>
          <a:p>
            <a:r>
              <a:rPr lang="hu-HU" dirty="0">
                <a:hlinkClick r:id="rId7"/>
              </a:rPr>
              <a:t>https://www.hangosfilm.hu/filmenciklopedia/gabor-miklos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4868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379</Words>
  <Application>Microsoft Office PowerPoint</Application>
  <PresentationFormat>Szélesvásznú</PresentationFormat>
  <Paragraphs>83</Paragraphs>
  <Slides>9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5" baseType="lpstr">
      <vt:lpstr>Amasis MT Pro Black</vt:lpstr>
      <vt:lpstr>Aptos</vt:lpstr>
      <vt:lpstr>Aptos Display</vt:lpstr>
      <vt:lpstr>Arial</vt:lpstr>
      <vt:lpstr>Times New Roman</vt:lpstr>
      <vt:lpstr>Office-téma</vt:lpstr>
      <vt:lpstr>Az ember tragédiája szerepei a magyar színjátszás történetében</vt:lpstr>
      <vt:lpstr> </vt:lpstr>
      <vt:lpstr>PowerPoint-bemutató</vt:lpstr>
      <vt:lpstr> </vt:lpstr>
      <vt:lpstr>  </vt:lpstr>
      <vt:lpstr>V </vt:lpstr>
      <vt:lpstr>V </vt:lpstr>
      <vt:lpstr>Köszönjük a figyelmet!</vt:lpstr>
      <vt:lpstr>Források: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Panna Lugosi</dc:creator>
  <cp:lastModifiedBy>Panna Lugosi</cp:lastModifiedBy>
  <cp:revision>3</cp:revision>
  <dcterms:created xsi:type="dcterms:W3CDTF">2026-04-18T20:29:01Z</dcterms:created>
  <dcterms:modified xsi:type="dcterms:W3CDTF">2026-04-19T07:11:47Z</dcterms:modified>
</cp:coreProperties>
</file>