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7648"/>
    <a:srgbClr val="B88B48"/>
    <a:srgbClr val="A6834E"/>
    <a:srgbClr val="A3885F"/>
    <a:srgbClr val="BDA073"/>
    <a:srgbClr val="C2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B9D29-FB64-489E-8B18-64AE040E45DC}" v="153" dt="2026-03-29T16:53:51.767"/>
    <p1510:client id="{8BE65390-A1BA-65BF-B75C-867495B7C563}" v="62" dt="2026-03-29T18:12:02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2026. 03. 29.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epmas.hu/hu/ember-tragediaja-osbemutato-nemzeti-szinhaz-paulay-ede-jaszai-mari-madach-imre" TargetMode="External"/><Relationship Id="rId2" Type="http://schemas.openxmlformats.org/officeDocument/2006/relationships/hyperlink" Target="https://hu.wikipedia.org/wiki/J%C3%A1szai_Mari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nemzetiarchivum.hu/stories/Gellert-Endre" TargetMode="External"/><Relationship Id="rId4" Type="http://schemas.openxmlformats.org/officeDocument/2006/relationships/hyperlink" Target="https://nemzetikonyvtar.blog.hu/2023/05/19/dr_nemeth_antal_es_az_ember_tragediaj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Madách Imre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Az ember tragédiája</a:t>
            </a:r>
          </a:p>
          <a:p>
            <a:r>
              <a:rPr lang="hu-HU" dirty="0"/>
              <a:t>(színházi művek)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B1B84-6724-1362-AE4C-EF94FD8F9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D1DD-7314-ECFC-1E72-CB50A0DE7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317" y="434788"/>
            <a:ext cx="3932237" cy="516623"/>
          </a:xfrm>
        </p:spPr>
        <p:txBody>
          <a:bodyPr>
            <a:normAutofit fontScale="90000"/>
          </a:bodyPr>
          <a:lstStyle/>
          <a:p>
            <a:r>
              <a:rPr lang="hu-HU" sz="4900">
                <a:latin typeface="Calibri Light"/>
                <a:ea typeface="Calibri Light"/>
                <a:cs typeface="Calibri Light"/>
              </a:rPr>
              <a:t>Szereplők:</a:t>
            </a:r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8A7164A-162C-B4EA-5A01-2FC61CA0F819}"/>
              </a:ext>
            </a:extLst>
          </p:cNvPr>
          <p:cNvSpPr txBox="1"/>
          <p:nvPr/>
        </p:nvSpPr>
        <p:spPr>
          <a:xfrm>
            <a:off x="425824" y="5703794"/>
            <a:ext cx="3305736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hu-HU" sz="2800" i="0" kern="1200">
                <a:solidFill>
                  <a:srgbClr val="0A0A0A"/>
                </a:solidFill>
                <a:latin typeface="Calibri Light"/>
                <a:ea typeface="+mn-ea"/>
                <a:cs typeface="+mn-cs"/>
              </a:rPr>
              <a:t>Ádám: Básti Lajos </a:t>
            </a:r>
          </a:p>
          <a:p>
            <a:pPr algn="ctr"/>
            <a:endParaRPr lang="hu-HU"/>
          </a:p>
        </p:txBody>
      </p:sp>
      <p:pic>
        <p:nvPicPr>
          <p:cNvPr id="9" name="Kép 8" descr="A képen Emberi arc, személy, portré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5692DC42-CAFF-185E-EA9C-B65F68FF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2260787"/>
            <a:ext cx="3274920" cy="3445809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BFF8A4A6-22C3-F340-5652-D810FEE66EBF}"/>
              </a:ext>
            </a:extLst>
          </p:cNvPr>
          <p:cNvSpPr txBox="1"/>
          <p:nvPr/>
        </p:nvSpPr>
        <p:spPr>
          <a:xfrm>
            <a:off x="4863353" y="5681382"/>
            <a:ext cx="3339354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hu-HU" sz="2800" i="0" kern="1200">
                <a:solidFill>
                  <a:srgbClr val="0A0A0A"/>
                </a:solidFill>
                <a:latin typeface="Calibri Light"/>
                <a:ea typeface="+mn-ea"/>
                <a:cs typeface="+mn-cs"/>
              </a:rPr>
              <a:t>Éva: Lukács Margit</a:t>
            </a:r>
          </a:p>
          <a:p>
            <a:pPr algn="ctr"/>
            <a:endParaRPr lang="hu-HU"/>
          </a:p>
        </p:txBody>
      </p:sp>
      <p:pic>
        <p:nvPicPr>
          <p:cNvPr id="11" name="Kép 10" descr="A képen Emberi arc, személy, portré, szemöldök látható&#10;&#10;Lehet, hogy az AI által létrehozott tartalom helytelen.">
            <a:extLst>
              <a:ext uri="{FF2B5EF4-FFF2-40B4-BE49-F238E27FC236}">
                <a16:creationId xmlns:a16="http://schemas.microsoft.com/office/drawing/2014/main" id="{4104932A-E28E-F105-D2C7-173E83415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213" y="2264651"/>
            <a:ext cx="3008780" cy="344555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DF17C11-A409-0862-FBB0-BDBA408D62FE}"/>
              </a:ext>
            </a:extLst>
          </p:cNvPr>
          <p:cNvSpPr txBox="1"/>
          <p:nvPr/>
        </p:nvSpPr>
        <p:spPr>
          <a:xfrm>
            <a:off x="9031941" y="5703795"/>
            <a:ext cx="331694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hu-HU" sz="2800" i="0" kern="1200">
                <a:solidFill>
                  <a:srgbClr val="0A0A0A"/>
                </a:solidFill>
                <a:latin typeface="Calibri Light"/>
                <a:ea typeface="+mn-ea"/>
                <a:cs typeface="+mn-cs"/>
              </a:rPr>
              <a:t>Lucifer: Major Tamás</a:t>
            </a:r>
          </a:p>
          <a:p>
            <a:pPr algn="ctr"/>
            <a:endParaRPr lang="hu-HU"/>
          </a:p>
        </p:txBody>
      </p:sp>
      <p:pic>
        <p:nvPicPr>
          <p:cNvPr id="13" name="Kép 12" descr="A képen Emberi arc, portré, személy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27DEB218-2A27-DBD9-3EFE-A54D76A2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743" y="2260729"/>
            <a:ext cx="2863103" cy="34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6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51ED-0CF6-B187-8383-33A29BA10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2E103ACD-1413-CCCB-EB6C-F3017E42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07" y="-203948"/>
            <a:ext cx="3932237" cy="1600200"/>
          </a:xfrm>
        </p:spPr>
        <p:txBody>
          <a:bodyPr/>
          <a:lstStyle/>
          <a:p>
            <a:r>
              <a:rPr lang="hu-HU" sz="4400">
                <a:latin typeface="Calibri Light"/>
                <a:ea typeface="Calibri Light"/>
                <a:cs typeface="Calibri Light"/>
              </a:rPr>
              <a:t>A színházról:</a:t>
            </a:r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8593E4E1-5B7F-3854-1129-1F4FB443EA0D}"/>
              </a:ext>
            </a:extLst>
          </p:cNvPr>
          <p:cNvSpPr txBox="1"/>
          <p:nvPr/>
        </p:nvSpPr>
        <p:spPr>
          <a:xfrm>
            <a:off x="205154" y="1568824"/>
            <a:ext cx="3944471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hu-HU" sz="2000" kern="1200">
                <a:latin typeface="Aptos"/>
              </a:rPr>
              <a:t>Igazgatója ekkor </a:t>
            </a:r>
            <a:r>
              <a:rPr lang="hu-HU" sz="2000" i="0" kern="1200">
                <a:solidFill>
                  <a:srgbClr val="001D35"/>
                </a:solidFill>
                <a:latin typeface="Aptos"/>
              </a:rPr>
              <a:t>Major Tamás volt.</a:t>
            </a:r>
          </a:p>
          <a:p>
            <a:pPr algn="ctr"/>
            <a:endParaRPr lang="hu-HU">
              <a:latin typeface="Aptos"/>
            </a:endParaRPr>
          </a:p>
        </p:txBody>
      </p:sp>
      <p:pic>
        <p:nvPicPr>
          <p:cNvPr id="11" name="Kép 10" descr="A képen Emberi arc, portré, személy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A0141492-2563-203E-99F6-1346CC90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24" y="2635851"/>
            <a:ext cx="2347994" cy="278969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95EDA573-42DE-9907-82DA-45944BE8A93C}"/>
              </a:ext>
            </a:extLst>
          </p:cNvPr>
          <p:cNvSpPr txBox="1"/>
          <p:nvPr/>
        </p:nvSpPr>
        <p:spPr>
          <a:xfrm>
            <a:off x="4202205" y="1714499"/>
            <a:ext cx="379879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hu-HU" sz="2000" i="0" kern="1200">
                <a:solidFill>
                  <a:srgbClr val="0A0A0A"/>
                </a:solidFill>
                <a:latin typeface="Aptos"/>
              </a:rPr>
              <a:t>Az év egyik legmeghatározóbb eseménye Madách Imre klasszikusának visszatérése volt a színpadra több év után</a:t>
            </a:r>
          </a:p>
          <a:p>
            <a:pPr algn="ctr"/>
            <a:endParaRPr lang="hu-HU">
              <a:latin typeface="Aptos"/>
            </a:endParaRPr>
          </a:p>
        </p:txBody>
      </p:sp>
      <p:pic>
        <p:nvPicPr>
          <p:cNvPr id="13" name="Kép 12" descr="A képen Emberi arc, személy, ruházat, művészet látható&#10;&#10;Lehet, hogy az AI által létrehozott tartalom helytelen.">
            <a:extLst>
              <a:ext uri="{FF2B5EF4-FFF2-40B4-BE49-F238E27FC236}">
                <a16:creationId xmlns:a16="http://schemas.microsoft.com/office/drawing/2014/main" id="{2DB183E0-D36C-714C-CE21-C7AAE3F12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435" y="3322502"/>
            <a:ext cx="2368925" cy="3169627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355404F7-7EBC-FFCE-D569-694668119E6E}"/>
              </a:ext>
            </a:extLst>
          </p:cNvPr>
          <p:cNvSpPr txBox="1"/>
          <p:nvPr/>
        </p:nvSpPr>
        <p:spPr>
          <a:xfrm>
            <a:off x="8236324" y="1568823"/>
            <a:ext cx="38100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hu-HU" sz="2000" i="0" kern="1200">
                <a:solidFill>
                  <a:srgbClr val="0A0A0A"/>
                </a:solidFill>
                <a:latin typeface="Aptos"/>
              </a:rPr>
              <a:t>A színház ekkor még a Blaha Lujza téren állt</a:t>
            </a:r>
          </a:p>
          <a:p>
            <a:pPr algn="ctr"/>
            <a:endParaRPr lang="hu-HU">
              <a:latin typeface="Aptos"/>
            </a:endParaRPr>
          </a:p>
        </p:txBody>
      </p:sp>
      <p:pic>
        <p:nvPicPr>
          <p:cNvPr id="15" name="Kép 14" descr="A képen kültéri, fekete-fehér, ég, épület látható&#10;&#10;Lehet, hogy az AI által létrehozott tartalom helytelen.">
            <a:extLst>
              <a:ext uri="{FF2B5EF4-FFF2-40B4-BE49-F238E27FC236}">
                <a16:creationId xmlns:a16="http://schemas.microsoft.com/office/drawing/2014/main" id="{B2788048-0EF5-6F94-7FA0-1B411C3C4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868" y="2798949"/>
            <a:ext cx="3003177" cy="198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3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51DF171-1D11-8172-C1A9-52A71892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510" y="457200"/>
            <a:ext cx="7218937" cy="773935"/>
          </a:xfrm>
        </p:spPr>
        <p:txBody>
          <a:bodyPr>
            <a:normAutofit fontScale="90000"/>
          </a:bodyPr>
          <a:lstStyle/>
          <a:p>
            <a:r>
              <a:rPr lang="en-US" sz="6000" dirty="0" err="1"/>
              <a:t>Köszönjük</a:t>
            </a:r>
            <a:r>
              <a:rPr lang="en-US" sz="6000" dirty="0"/>
              <a:t> a </a:t>
            </a:r>
            <a:r>
              <a:rPr lang="en-US" sz="6000"/>
              <a:t>figyelmet</a:t>
            </a:r>
            <a:r>
              <a:rPr lang="en-US" sz="6000" dirty="0"/>
              <a:t>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E2DF243-BF2A-DC22-65CF-C24195AE89B5}"/>
              </a:ext>
            </a:extLst>
          </p:cNvPr>
          <p:cNvSpPr txBox="1"/>
          <p:nvPr/>
        </p:nvSpPr>
        <p:spPr>
          <a:xfrm>
            <a:off x="3383573" y="1226230"/>
            <a:ext cx="46809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2800"/>
              <a:t>Készítették a "Tavi Költők"</a:t>
            </a:r>
            <a:endParaRPr lang="hu-HU" sz="28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F076B2F-1246-963D-5A4B-B5C6691B9085}"/>
              </a:ext>
            </a:extLst>
          </p:cNvPr>
          <p:cNvSpPr txBox="1"/>
          <p:nvPr/>
        </p:nvSpPr>
        <p:spPr>
          <a:xfrm>
            <a:off x="1143000" y="2155658"/>
            <a:ext cx="976261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Forrás:</a:t>
            </a:r>
            <a:r>
              <a:rPr lang="hu-HU" dirty="0">
                <a:ea typeface="+mn-lt"/>
                <a:cs typeface="+mn-lt"/>
              </a:rPr>
              <a:t> </a:t>
            </a:r>
            <a:r>
              <a:rPr lang="hu-HU" dirty="0">
                <a:ea typeface="+mn-lt"/>
                <a:cs typeface="+mn-lt"/>
                <a:hlinkClick r:id="rId2"/>
              </a:rPr>
              <a:t>https://hu.wikipedia.org/wiki/J%C3%A1szai_Mari</a:t>
            </a:r>
            <a:endParaRPr lang="hu-HU">
              <a:ea typeface="+mn-lt"/>
              <a:cs typeface="+mn-lt"/>
            </a:endParaRPr>
          </a:p>
          <a:p>
            <a:r>
              <a:rPr lang="hu-HU" dirty="0">
                <a:ea typeface="+mn-lt"/>
                <a:cs typeface="+mn-lt"/>
                <a:hlinkClick r:id="rId3"/>
              </a:rPr>
              <a:t>https://kepmas.hu/hu/ember-tragediaja-osbemutato-nemzeti-szinhaz-paulay-ede-jaszai-mari-madach-imre</a:t>
            </a:r>
            <a:endParaRPr lang="hu-HU" dirty="0">
              <a:ea typeface="+mn-lt"/>
              <a:cs typeface="+mn-lt"/>
            </a:endParaRPr>
          </a:p>
          <a:p>
            <a:endParaRPr lang="hu-HU" dirty="0"/>
          </a:p>
          <a:p>
            <a:r>
              <a:rPr lang="hu-HU" dirty="0">
                <a:ea typeface="+mn-lt"/>
                <a:cs typeface="+mn-lt"/>
                <a:hlinkClick r:id="rId4"/>
              </a:rPr>
              <a:t>https://nemzetikonyvtar.blog.hu/2023/05/19/dr_nemeth_antal_es_az_ember_tragediaja</a:t>
            </a:r>
            <a:r>
              <a:rPr lang="hu-HU" dirty="0">
                <a:ea typeface="+mn-lt"/>
                <a:cs typeface="+mn-lt"/>
              </a:rPr>
              <a:t> </a:t>
            </a:r>
          </a:p>
          <a:p>
            <a:endParaRPr lang="hu-HU" dirty="0"/>
          </a:p>
          <a:p>
            <a:r>
              <a:rPr lang="hu-HU" dirty="0">
                <a:ea typeface="+mn-lt"/>
                <a:cs typeface="+mn-lt"/>
                <a:hlinkClick r:id="rId5"/>
              </a:rPr>
              <a:t>https://nemzetiarchivum.hu/stories/Gellert-Endre</a:t>
            </a:r>
            <a:r>
              <a:rPr lang="hu-HU" dirty="0">
                <a:ea typeface="+mn-lt"/>
                <a:cs typeface="+mn-lt"/>
              </a:rPr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436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311B7F-4A0C-818E-9904-7B18060C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err="1"/>
              <a:t>Paulay</a:t>
            </a:r>
            <a:r>
              <a:rPr lang="en-US" sz="4400"/>
              <a:t> Ede: Az </a:t>
            </a:r>
            <a:r>
              <a:rPr lang="en-US" sz="4400" err="1"/>
              <a:t>első</a:t>
            </a:r>
            <a:r>
              <a:rPr lang="en-US" sz="4400"/>
              <a:t> </a:t>
            </a:r>
            <a:r>
              <a:rPr lang="en-US" sz="4400" err="1"/>
              <a:t>rendezője</a:t>
            </a:r>
            <a:endParaRPr lang="en-US" sz="440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998AF9-B228-9E8E-F052-38E9A6912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887" y="1929346"/>
            <a:ext cx="5041934" cy="42476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pPr marL="57150"/>
            <a:endParaRPr lang="en-US" sz="2000"/>
          </a:p>
        </p:txBody>
      </p:sp>
      <p:pic>
        <p:nvPicPr>
          <p:cNvPr id="5" name="Kép helye 4" descr="A képen lábbelik, ruházat, Emberi arc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808F82C4-3BB1-0718-BDB6-EBA2C59B80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-1" b="26391"/>
          <a:stretch>
            <a:fillRect/>
          </a:stretch>
        </p:blipFill>
        <p:spPr>
          <a:xfrm>
            <a:off x="6231882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42B96E3-043C-1296-37D6-726CC8A7870F}"/>
              </a:ext>
            </a:extLst>
          </p:cNvPr>
          <p:cNvSpPr txBox="1"/>
          <p:nvPr/>
        </p:nvSpPr>
        <p:spPr>
          <a:xfrm>
            <a:off x="641684" y="2245895"/>
            <a:ext cx="5093368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200"/>
              <a:t>De ki volt ő?</a:t>
            </a:r>
          </a:p>
          <a:p>
            <a:endParaRPr lang="hu-HU"/>
          </a:p>
          <a:p>
            <a:pPr marL="285750" indent="-285750">
              <a:buFont typeface="Arial"/>
              <a:buChar char="•"/>
            </a:pPr>
            <a:r>
              <a:rPr lang="hu-HU"/>
              <a:t>1836-ban született</a:t>
            </a:r>
          </a:p>
          <a:p>
            <a:pPr marL="285750" indent="-285750">
              <a:buFont typeface="Arial"/>
              <a:buChar char="•"/>
            </a:pPr>
            <a:endParaRPr lang="hu-HU"/>
          </a:p>
          <a:p>
            <a:pPr marL="285750" indent="-285750">
              <a:buFont typeface="Arial"/>
              <a:buChar char="•"/>
            </a:pPr>
            <a:r>
              <a:rPr lang="hu-HU"/>
              <a:t>Szülei egyházi pályára szánták,de a színészet vonzotta</a:t>
            </a:r>
          </a:p>
          <a:p>
            <a:pPr marL="285750" indent="-285750">
              <a:buFont typeface="Arial"/>
              <a:buChar char="•"/>
            </a:pPr>
            <a:endParaRPr lang="hu-HU"/>
          </a:p>
          <a:p>
            <a:pPr marL="285750" indent="-285750">
              <a:buFont typeface="Arial"/>
              <a:buChar char="•"/>
            </a:pPr>
            <a:r>
              <a:rPr lang="hu-HU"/>
              <a:t>Színészet után rendező és végül színházigazgató lett</a:t>
            </a:r>
          </a:p>
          <a:p>
            <a:pPr marL="285750" indent="-285750">
              <a:buFont typeface="Arial"/>
              <a:buChar char="•"/>
            </a:pPr>
            <a:endParaRPr lang="hu-HU"/>
          </a:p>
          <a:p>
            <a:pPr marL="285750" indent="-285750">
              <a:buFont typeface="Arial"/>
              <a:buChar char="•"/>
            </a:pPr>
            <a:r>
              <a:rPr lang="hu-HU"/>
              <a:t>Legnagyobb rendezése: Az ember tragédiája</a:t>
            </a:r>
          </a:p>
          <a:p>
            <a:pPr marL="285750" indent="-285750">
              <a:buFont typeface="Arial"/>
              <a:buChar char="•"/>
            </a:pPr>
            <a:endParaRPr lang="hu-HU"/>
          </a:p>
          <a:p>
            <a:pPr marL="285750" indent="-285750">
              <a:buFont typeface="Arial"/>
              <a:buChar char="•"/>
            </a:pPr>
            <a:r>
              <a:rPr lang="hu-HU"/>
              <a:t>Saját kezűleg átdolgozta a művet és azt szintén kézzel másolta le</a:t>
            </a:r>
          </a:p>
        </p:txBody>
      </p:sp>
    </p:spTree>
    <p:extLst>
      <p:ext uri="{BB962C8B-B14F-4D97-AF65-F5344CB8AC3E}">
        <p14:creationId xmlns:p14="http://schemas.microsoft.com/office/powerpoint/2010/main" val="315319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81CCF429-2870-167D-C45B-69E39664A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9834" y="85356"/>
            <a:ext cx="6199874" cy="2783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Nagy Imre, mint Ádám:</a:t>
            </a:r>
          </a:p>
          <a:p>
            <a:pPr marL="285750" indent="-285750">
              <a:buChar char="•"/>
            </a:pPr>
            <a:r>
              <a:rPr lang="hu-HU"/>
              <a:t>19.századi drámai színész</a:t>
            </a:r>
          </a:p>
          <a:p>
            <a:pPr marL="285750" indent="-285750">
              <a:buChar char="•"/>
            </a:pPr>
            <a:r>
              <a:rPr lang="hu-HU"/>
              <a:t>Kossuth Lajos keresztfia</a:t>
            </a:r>
          </a:p>
          <a:p>
            <a:pPr marL="285750" indent="-285750">
              <a:buChar char="•"/>
            </a:pPr>
            <a:r>
              <a:rPr lang="hu-HU"/>
              <a:t>Színművészeti Akadémián tanul majd később a Nemzeti színház tagja lett</a:t>
            </a:r>
          </a:p>
          <a:p>
            <a:pPr marL="285750" indent="-285750">
              <a:buChar char="•"/>
            </a:pPr>
            <a:r>
              <a:rPr lang="hu-HU"/>
              <a:t>Rendező,színész,tanár egyaránt</a:t>
            </a:r>
          </a:p>
          <a:p>
            <a:pPr marL="285750" indent="-285750">
              <a:buChar char="•"/>
            </a:pPr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3C34C33-ED95-EF9C-3808-08884832022D}"/>
              </a:ext>
            </a:extLst>
          </p:cNvPr>
          <p:cNvSpPr txBox="1"/>
          <p:nvPr/>
        </p:nvSpPr>
        <p:spPr>
          <a:xfrm>
            <a:off x="511342" y="471236"/>
            <a:ext cx="465221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3200"/>
              <a:t>A mű szereplői: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56801FB-C6BE-001F-4125-D76C98D834D2}"/>
              </a:ext>
            </a:extLst>
          </p:cNvPr>
          <p:cNvSpPr txBox="1"/>
          <p:nvPr/>
        </p:nvSpPr>
        <p:spPr>
          <a:xfrm>
            <a:off x="190621" y="1060130"/>
            <a:ext cx="497305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Jászai Mari, mint Éva:</a:t>
            </a:r>
          </a:p>
          <a:p>
            <a:pPr marL="285750" indent="-285750">
              <a:buFont typeface="Arial"/>
              <a:buChar char="•"/>
            </a:pPr>
            <a:r>
              <a:rPr lang="hu-HU"/>
              <a:t>Színésznő,fordító egyaránt</a:t>
            </a:r>
          </a:p>
          <a:p>
            <a:pPr marL="285750" indent="-285750">
              <a:buFont typeface="Arial"/>
              <a:buChar char="•"/>
            </a:pPr>
            <a:r>
              <a:rPr lang="hu-HU"/>
              <a:t>A kor egyik legelismertebb szinésznője</a:t>
            </a:r>
          </a:p>
          <a:p>
            <a:pPr marL="285750" indent="-285750">
              <a:buFont typeface="Arial,Sans-Serif"/>
              <a:buChar char="•"/>
            </a:pPr>
            <a:r>
              <a:rPr lang="hu-HU"/>
              <a:t>Azt mondják, hogy erre a szerepre ő volt a legjobb választás, ami igaz is</a:t>
            </a:r>
          </a:p>
          <a:p>
            <a:pPr marL="285750" indent="-285750">
              <a:buFont typeface="Arial"/>
              <a:buChar char="•"/>
            </a:pPr>
            <a:r>
              <a:rPr lang="hu-HU"/>
              <a:t>Budapesten teret neveztek el róla</a:t>
            </a:r>
          </a:p>
          <a:p>
            <a:pPr marL="285750" indent="-285750">
              <a:buFont typeface="Arial"/>
              <a:buChar char="•"/>
            </a:pPr>
            <a:endParaRPr lang="hu-HU"/>
          </a:p>
        </p:txBody>
      </p:sp>
      <p:pic>
        <p:nvPicPr>
          <p:cNvPr id="16" name="Kép helye 15" descr="A képen Emberi arc, ruházat, fal, személy látható&#10;&#10;Lehet, hogy az AI által létrehozott tartalom helytelen.">
            <a:extLst>
              <a:ext uri="{FF2B5EF4-FFF2-40B4-BE49-F238E27FC236}">
                <a16:creationId xmlns:a16="http://schemas.microsoft.com/office/drawing/2014/main" id="{54B30AB4-52F9-E932-773A-40E2EF2D44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94" r="9494"/>
          <a:stretch/>
        </p:blipFill>
        <p:spPr>
          <a:xfrm>
            <a:off x="350505" y="2862346"/>
            <a:ext cx="3284621" cy="2487363"/>
          </a:xfrm>
          <a:prstGeom prst="rect">
            <a:avLst/>
          </a:prstGeom>
        </p:spPr>
      </p:pic>
      <p:pic>
        <p:nvPicPr>
          <p:cNvPr id="18" name="Kép 17" descr="A képen Emberi arc, személy, portré, nyakkendő látható&#10;&#10;Lehet, hogy az AI által létrehozott tartalom helytelen.">
            <a:extLst>
              <a:ext uri="{FF2B5EF4-FFF2-40B4-BE49-F238E27FC236}">
                <a16:creationId xmlns:a16="http://schemas.microsoft.com/office/drawing/2014/main" id="{F37F803F-6D0C-9A07-4968-02F0FE9B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445" y="2070685"/>
            <a:ext cx="1747086" cy="239578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F42DEA8-CE98-8919-71C1-236CB07AF6E4}"/>
              </a:ext>
            </a:extLst>
          </p:cNvPr>
          <p:cNvSpPr txBox="1"/>
          <p:nvPr/>
        </p:nvSpPr>
        <p:spPr>
          <a:xfrm>
            <a:off x="7559841" y="2807368"/>
            <a:ext cx="430128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/>
              <a:t>Gyenes László, mint Lucifer:</a:t>
            </a:r>
          </a:p>
          <a:p>
            <a:pPr marL="285750" indent="-285750">
              <a:buFont typeface="Arial"/>
              <a:buChar char="•"/>
            </a:pPr>
            <a:r>
              <a:rPr lang="hu-HU"/>
              <a:t>Pályakezdőként lépett színpadra az 1883-as előadáson</a:t>
            </a:r>
          </a:p>
          <a:p>
            <a:pPr marL="285750" indent="-285750">
              <a:buFont typeface="Arial"/>
              <a:buChar char="•"/>
            </a:pPr>
            <a:r>
              <a:rPr lang="hu-HU"/>
              <a:t>Paulay Ede tanítványa</a:t>
            </a:r>
          </a:p>
          <a:p>
            <a:pPr marL="285750" indent="-285750">
              <a:buFont typeface="Arial"/>
              <a:buChar char="•"/>
            </a:pPr>
            <a:r>
              <a:rPr lang="hu-HU"/>
              <a:t>Színészet mellett drámai gyakorlatot és beszédet oktatott.</a:t>
            </a:r>
          </a:p>
          <a:p>
            <a:pPr marL="285750" indent="-285750">
              <a:buFont typeface="Arial"/>
              <a:buChar char="•"/>
            </a:pPr>
            <a:endParaRPr lang="hu-HU"/>
          </a:p>
          <a:p>
            <a:endParaRPr lang="hu-HU"/>
          </a:p>
        </p:txBody>
      </p:sp>
      <p:pic>
        <p:nvPicPr>
          <p:cNvPr id="3" name="Kép 2" descr="A képen Emberi arc, portré, személy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FDCA075E-22F9-737C-3C12-2D7526BEA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673" y="4246256"/>
            <a:ext cx="1591135" cy="23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7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 descr="A képen ruházat, épület, személy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258CBBD8-4EAE-F46B-8307-C0403AA9D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5858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FD725B8-E2B3-F22B-5D17-3D3FE2D0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5155263" cy="5571899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Érdekességek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664CD1-A57C-A496-3E6B-08743281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5" y="557189"/>
            <a:ext cx="5158424" cy="5571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1700">
                <a:solidFill>
                  <a:srgbClr val="FFFFFF"/>
                </a:solidFill>
              </a:rPr>
              <a:t>Több,mint 140 éve mutatták be Az ember tragédiáját a Nemzeti Színházban(1883.09.21.)</a:t>
            </a:r>
          </a:p>
          <a:p>
            <a:endParaRPr lang="hu-HU" sz="1700">
              <a:solidFill>
                <a:srgbClr val="FFFFFF"/>
              </a:solidFill>
            </a:endParaRPr>
          </a:p>
          <a:p>
            <a:r>
              <a:rPr lang="hu-HU" sz="1700">
                <a:solidFill>
                  <a:srgbClr val="FFFFFF"/>
                </a:solidFill>
              </a:rPr>
              <a:t>A premier 4 órán át tartott,és a Nemzeti összes színésze és statisztája is színpadra lépett</a:t>
            </a:r>
          </a:p>
          <a:p>
            <a:endParaRPr lang="hu-HU" sz="1700">
              <a:solidFill>
                <a:srgbClr val="FFFFFF"/>
              </a:solidFill>
            </a:endParaRPr>
          </a:p>
          <a:p>
            <a:r>
              <a:rPr lang="hu-HU" sz="1700">
                <a:solidFill>
                  <a:srgbClr val="FFFFFF"/>
                </a:solidFill>
              </a:rPr>
              <a:t>Ekkor alkalmaztak először villanyfényt színpadon</a:t>
            </a:r>
          </a:p>
          <a:p>
            <a:endParaRPr lang="hu-HU" sz="1700">
              <a:solidFill>
                <a:srgbClr val="FFFFFF"/>
              </a:solidFill>
            </a:endParaRPr>
          </a:p>
          <a:p>
            <a:r>
              <a:rPr lang="hu-HU" sz="1700">
                <a:solidFill>
                  <a:srgbClr val="FFFFFF"/>
                </a:solidFill>
              </a:rPr>
              <a:t>Az Évát alakító Jászai Marinak minden színre külön ruhája volt</a:t>
            </a:r>
          </a:p>
          <a:p>
            <a:endParaRPr lang="hu-HU" sz="1700">
              <a:solidFill>
                <a:srgbClr val="FFFFFF"/>
              </a:solidFill>
            </a:endParaRPr>
          </a:p>
          <a:p>
            <a:r>
              <a:rPr lang="hu-HU" sz="1700">
                <a:solidFill>
                  <a:srgbClr val="FFFFFF"/>
                </a:solidFill>
              </a:rPr>
              <a:t>Egészen 1905-ig játszották a Paulay Ede féle verziót</a:t>
            </a:r>
          </a:p>
          <a:p>
            <a:endParaRPr lang="hu-HU" sz="1700">
              <a:solidFill>
                <a:srgbClr val="FFFFFF"/>
              </a:solidFill>
            </a:endParaRPr>
          </a:p>
          <a:p>
            <a:r>
              <a:rPr lang="hu-HU" sz="1700">
                <a:solidFill>
                  <a:srgbClr val="FFFFFF"/>
                </a:solidFill>
              </a:rPr>
              <a:t>1984-től a darab ősbemutatójának évfordulója a magyar dráma napja</a:t>
            </a:r>
          </a:p>
        </p:txBody>
      </p:sp>
    </p:spTree>
    <p:extLst>
      <p:ext uri="{BB962C8B-B14F-4D97-AF65-F5344CB8AC3E}">
        <p14:creationId xmlns:p14="http://schemas.microsoft.com/office/powerpoint/2010/main" val="249167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AC9A2-1E24-2E1F-7782-4B7506B28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256264C-04C8-82CC-9B4B-1F53E1729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293FE28-C58B-368E-62EE-354D865B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04" y="121797"/>
            <a:ext cx="5251316" cy="11797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Németh Antal </a:t>
            </a:r>
            <a:r>
              <a:rPr lang="en-US" sz="2800">
                <a:solidFill>
                  <a:srgbClr val="000000"/>
                </a:solidFill>
              </a:rPr>
              <a:t>1903-1968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8A36FA-198D-177F-7ABC-52C225ED3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887" y="1929346"/>
            <a:ext cx="5041934" cy="4247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1000"/>
              </a:spcAft>
              <a:buChar char="•"/>
            </a:pPr>
            <a:r>
              <a:rPr lang="en-US" sz="2000">
                <a:ea typeface="+mn-lt"/>
                <a:cs typeface="+mn-lt"/>
              </a:rPr>
              <a:t>A Magyar </a:t>
            </a:r>
            <a:r>
              <a:rPr lang="en-US" sz="2000" err="1">
                <a:ea typeface="+mn-lt"/>
                <a:cs typeface="+mn-lt"/>
              </a:rPr>
              <a:t>Nemzeti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Színház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igazgatója</a:t>
            </a:r>
            <a:endParaRPr lang="hu-HU"/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har char="•"/>
            </a:pPr>
            <a:r>
              <a:rPr lang="en-US" sz="2000">
                <a:ea typeface="+mn-lt"/>
                <a:cs typeface="+mn-lt"/>
              </a:rPr>
              <a:t>A 20. </a:t>
            </a:r>
            <a:r>
              <a:rPr lang="en-US" sz="2000" err="1">
                <a:ea typeface="+mn-lt"/>
                <a:cs typeface="+mn-lt"/>
              </a:rPr>
              <a:t>századi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magyar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színház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egyik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megújító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alakja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Char char="•"/>
            </a:pPr>
            <a:r>
              <a:rPr lang="en-US" sz="2000" err="1">
                <a:ea typeface="+mn-lt"/>
                <a:cs typeface="+mn-lt"/>
              </a:rPr>
              <a:t>Klasszikus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műveket</a:t>
            </a:r>
            <a:r>
              <a:rPr lang="en-US" sz="2000">
                <a:ea typeface="+mn-lt"/>
                <a:cs typeface="+mn-lt"/>
              </a:rPr>
              <a:t>  modern </a:t>
            </a:r>
            <a:r>
              <a:rPr lang="en-US" sz="2000" err="1">
                <a:ea typeface="+mn-lt"/>
                <a:cs typeface="+mn-lt"/>
              </a:rPr>
              <a:t>szemlélettel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vitt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színpadra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sz="2000">
                <a:ea typeface="+mn-lt"/>
                <a:cs typeface="+mn-lt"/>
              </a:rPr>
              <a:t>A modern </a:t>
            </a:r>
            <a:r>
              <a:rPr lang="en-US" sz="2000" err="1">
                <a:ea typeface="+mn-lt"/>
                <a:cs typeface="+mn-lt"/>
              </a:rPr>
              <a:t>magyar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rendezői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színház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egyik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megalapozója</a:t>
            </a:r>
            <a:endParaRPr lang="en-US" sz="2000" err="1"/>
          </a:p>
        </p:txBody>
      </p:sp>
      <p:pic>
        <p:nvPicPr>
          <p:cNvPr id="17" name="Kép 16" descr="Dr. Németh Antal és Az ember tragédiája - OSZK">
            <a:extLst>
              <a:ext uri="{FF2B5EF4-FFF2-40B4-BE49-F238E27FC236}">
                <a16:creationId xmlns:a16="http://schemas.microsoft.com/office/drawing/2014/main" id="{316BF2AA-4AE1-44F9-E95B-8FD38B9B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534" y="5342"/>
            <a:ext cx="4926745" cy="68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7D695-DE6F-820C-2E0F-3196B4600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CEAA651-AA48-722D-CEA1-8E2E83EF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9FBE3A-D365-326B-7A5B-11B6A9A5F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5887" y="1929346"/>
            <a:ext cx="5041934" cy="42476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pPr marL="57150"/>
            <a:endParaRPr lang="en-US" sz="200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E3E8D59-A5EE-9751-7CC3-4C75C4056F5F}"/>
              </a:ext>
            </a:extLst>
          </p:cNvPr>
          <p:cNvSpPr txBox="1"/>
          <p:nvPr/>
        </p:nvSpPr>
        <p:spPr>
          <a:xfrm>
            <a:off x="417651" y="1213411"/>
            <a:ext cx="36332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hu-HU">
                <a:ea typeface="+mn-lt"/>
                <a:cs typeface="+mn-lt"/>
              </a:rPr>
              <a:t>Régi, díszletes színpad,festett háttér, statikus jelenet.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hu-HU">
                <a:ea typeface="+mn-lt"/>
                <a:cs typeface="+mn-lt"/>
              </a:rPr>
              <a:t>Klasszikus beállítás, színészek frontálisan játszanak.</a:t>
            </a:r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19DD7413-454D-CE25-3653-F6F3FC211C2D}"/>
              </a:ext>
            </a:extLst>
          </p:cNvPr>
          <p:cNvSpPr txBox="1"/>
          <p:nvPr/>
        </p:nvSpPr>
        <p:spPr>
          <a:xfrm>
            <a:off x="7836715" y="1216140"/>
            <a:ext cx="354746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Minimalista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vagy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absztrakt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díszlet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Erős </a:t>
            </a:r>
            <a:r>
              <a:rPr lang="en-US" err="1">
                <a:ea typeface="+mn-lt"/>
                <a:cs typeface="+mn-lt"/>
              </a:rPr>
              <a:t>fények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kontrasztos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világítás</a:t>
            </a:r>
            <a:r>
              <a:rPr lang="en-US">
                <a:ea typeface="+mn-lt"/>
                <a:cs typeface="+mn-lt"/>
              </a:rPr>
              <a:t>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Dinamikus</a:t>
            </a:r>
            <a:r>
              <a:rPr lang="en-US">
                <a:ea typeface="+mn-lt"/>
                <a:cs typeface="+mn-lt"/>
              </a:rPr>
              <a:t> színpadkép</a:t>
            </a:r>
            <a:endParaRPr lang="en-US"/>
          </a:p>
        </p:txBody>
      </p:sp>
      <p:pic>
        <p:nvPicPr>
          <p:cNvPr id="11" name="Kép 10" descr="Charles Henry Curtains | Discover Heritage Art — Broad Brook Community  Center">
            <a:extLst>
              <a:ext uri="{FF2B5EF4-FFF2-40B4-BE49-F238E27FC236}">
                <a16:creationId xmlns:a16="http://schemas.microsoft.com/office/drawing/2014/main" id="{82ED5843-9258-57A5-5D88-6D9C601B4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0" y="3062269"/>
            <a:ext cx="3574874" cy="2595254"/>
          </a:xfrm>
          <a:prstGeom prst="rect">
            <a:avLst/>
          </a:prstGeom>
        </p:spPr>
      </p:pic>
      <p:pic>
        <p:nvPicPr>
          <p:cNvPr id="2" name="Picture 1" descr="Expressionism | Moving Image Education">
            <a:extLst>
              <a:ext uri="{FF2B5EF4-FFF2-40B4-BE49-F238E27FC236}">
                <a16:creationId xmlns:a16="http://schemas.microsoft.com/office/drawing/2014/main" id="{A87A8BFC-FCAA-3EB4-1C95-BB54912EC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5025" y="3250900"/>
            <a:ext cx="3901327" cy="2229096"/>
          </a:xfrm>
          <a:prstGeom prst="rect">
            <a:avLst/>
          </a:prstGeom>
        </p:spPr>
      </p:pic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20B0D3D-D54F-0C3B-FD24-22BB7BAA1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553" y="3079467"/>
            <a:ext cx="1502417" cy="1637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EE265D-470B-2993-E345-F827CEDECA72}"/>
              </a:ext>
            </a:extLst>
          </p:cNvPr>
          <p:cNvSpPr txBox="1"/>
          <p:nvPr/>
        </p:nvSpPr>
        <p:spPr>
          <a:xfrm>
            <a:off x="224746" y="463081"/>
            <a:ext cx="40107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Hagyományos</a:t>
            </a:r>
            <a:r>
              <a:rPr lang="en-US" sz="2800" dirty="0"/>
              <a:t> </a:t>
            </a:r>
            <a:r>
              <a:rPr lang="en-US" sz="2800" dirty="0" err="1"/>
              <a:t>színház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A8DD1-DB3B-87A2-A261-0AC3AA5E978A}"/>
              </a:ext>
            </a:extLst>
          </p:cNvPr>
          <p:cNvSpPr txBox="1"/>
          <p:nvPr/>
        </p:nvSpPr>
        <p:spPr>
          <a:xfrm>
            <a:off x="7600066" y="463080"/>
            <a:ext cx="40107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+mn-lt"/>
                <a:cs typeface="+mn-lt"/>
              </a:rPr>
              <a:t>Modern </a:t>
            </a:r>
            <a:r>
              <a:rPr lang="en-US" sz="2800" err="1">
                <a:ea typeface="+mn-lt"/>
                <a:cs typeface="+mn-lt"/>
              </a:rPr>
              <a:t>rendezői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színház</a:t>
            </a:r>
            <a:endParaRPr lang="en-US" err="1"/>
          </a:p>
        </p:txBody>
      </p:sp>
      <p:sp>
        <p:nvSpPr>
          <p:cNvPr id="18" name="Nyíl: jobbra mutató 17">
            <a:extLst>
              <a:ext uri="{FF2B5EF4-FFF2-40B4-BE49-F238E27FC236}">
                <a16:creationId xmlns:a16="http://schemas.microsoft.com/office/drawing/2014/main" id="{4D131633-107B-0557-E018-E312ACB05DAA}"/>
              </a:ext>
            </a:extLst>
          </p:cNvPr>
          <p:cNvSpPr/>
          <p:nvPr/>
        </p:nvSpPr>
        <p:spPr>
          <a:xfrm>
            <a:off x="4055235" y="3748712"/>
            <a:ext cx="943686" cy="3034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83030722-4E0C-AC93-A7EA-0488B0DEBCE1}"/>
              </a:ext>
            </a:extLst>
          </p:cNvPr>
          <p:cNvSpPr/>
          <p:nvPr/>
        </p:nvSpPr>
        <p:spPr>
          <a:xfrm>
            <a:off x="6651059" y="3748712"/>
            <a:ext cx="943686" cy="3034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866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45E86-A943-4BDF-5A43-FAB95775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97" y="2797"/>
            <a:ext cx="7854089" cy="1250659"/>
          </a:xfrm>
        </p:spPr>
        <p:txBody>
          <a:bodyPr>
            <a:normAutofit/>
          </a:bodyPr>
          <a:lstStyle/>
          <a:p>
            <a:r>
              <a:rPr lang="en-US" sz="2800" err="1">
                <a:ea typeface="+mj-lt"/>
                <a:cs typeface="+mj-lt"/>
              </a:rPr>
              <a:t>Főszerepek</a:t>
            </a:r>
            <a:r>
              <a:rPr lang="en-US" sz="2800">
                <a:ea typeface="+mj-lt"/>
                <a:cs typeface="+mj-lt"/>
              </a:rPr>
              <a:t> (</a:t>
            </a:r>
            <a:r>
              <a:rPr lang="en-US" sz="2800" err="1">
                <a:ea typeface="+mj-lt"/>
                <a:cs typeface="+mj-lt"/>
              </a:rPr>
              <a:t>általánosan</a:t>
            </a:r>
            <a:r>
              <a:rPr lang="en-US" sz="2800">
                <a:ea typeface="+mj-lt"/>
                <a:cs typeface="+mj-lt"/>
              </a:rPr>
              <a:t> a </a:t>
            </a:r>
            <a:r>
              <a:rPr lang="en-US" sz="2800" err="1">
                <a:ea typeface="+mj-lt"/>
                <a:cs typeface="+mj-lt"/>
              </a:rPr>
              <a:t>Nemzeti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Színház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előadásaiban</a:t>
            </a:r>
            <a:r>
              <a:rPr lang="en-US" sz="2800">
                <a:ea typeface="+mj-lt"/>
                <a:cs typeface="+mj-lt"/>
              </a:rPr>
              <a:t>):</a:t>
            </a:r>
            <a:endParaRPr lang="hu-HU" sz="2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77020-D51C-292B-BD5A-A03A04C1F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7843" y="4804795"/>
            <a:ext cx="2520091" cy="2812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Ádám – pl. Bessenyei Ferenc</a:t>
            </a:r>
            <a:endParaRPr lang="hu-HU"/>
          </a:p>
        </p:txBody>
      </p:sp>
      <p:pic>
        <p:nvPicPr>
          <p:cNvPr id="5" name="Kép 4" descr="A képen személy, ruházat, Emberi arc, ember látható&#10;&#10;Lehet, hogy az AI által létrehozott tartalom helytelen.">
            <a:extLst>
              <a:ext uri="{FF2B5EF4-FFF2-40B4-BE49-F238E27FC236}">
                <a16:creationId xmlns:a16="http://schemas.microsoft.com/office/drawing/2014/main" id="{74D693EC-1184-E658-588F-326A11DCE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78" y="2484015"/>
            <a:ext cx="2911154" cy="2120667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071C4B-E7C9-2BA3-0198-807DF69C9A81}"/>
              </a:ext>
            </a:extLst>
          </p:cNvPr>
          <p:cNvSpPr txBox="1">
            <a:spLocks/>
          </p:cNvSpPr>
          <p:nvPr/>
        </p:nvSpPr>
        <p:spPr>
          <a:xfrm>
            <a:off x="5186683" y="4328021"/>
            <a:ext cx="2520091" cy="2812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Éva – pl. Tolnay Klári</a:t>
            </a:r>
            <a:endParaRPr lang="hu-HU"/>
          </a:p>
        </p:txBody>
      </p:sp>
      <p:pic>
        <p:nvPicPr>
          <p:cNvPr id="9" name="Kép 8" descr="A képen Emberi arc, személy, portré, Retro stílus látható&#10;&#10;Lehet, hogy az AI által létrehozott tartalom helytelen.">
            <a:extLst>
              <a:ext uri="{FF2B5EF4-FFF2-40B4-BE49-F238E27FC236}">
                <a16:creationId xmlns:a16="http://schemas.microsoft.com/office/drawing/2014/main" id="{E65CB1EC-A238-E3D9-8671-80149E96D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14" y="1917671"/>
            <a:ext cx="1805381" cy="2281631"/>
          </a:xfrm>
          <a:prstGeom prst="rect">
            <a:avLst/>
          </a:prstGeom>
        </p:spPr>
      </p:pic>
      <p:pic>
        <p:nvPicPr>
          <p:cNvPr id="11" name="Kép 10" descr="A képen Emberi arc, személy, ember, ruházat látható&#10;&#10;Lehet, hogy az AI által létrehozott tartalom helytelen.">
            <a:extLst>
              <a:ext uri="{FF2B5EF4-FFF2-40B4-BE49-F238E27FC236}">
                <a16:creationId xmlns:a16="http://schemas.microsoft.com/office/drawing/2014/main" id="{5D6375FE-C134-FD87-A94E-1BC303062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2085" y="2228719"/>
            <a:ext cx="2981500" cy="240056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2A95284-052C-FE5C-9D82-E2187C7E1F3D}"/>
              </a:ext>
            </a:extLst>
          </p:cNvPr>
          <p:cNvSpPr txBox="1">
            <a:spLocks/>
          </p:cNvSpPr>
          <p:nvPr/>
        </p:nvSpPr>
        <p:spPr>
          <a:xfrm>
            <a:off x="9157471" y="4803397"/>
            <a:ext cx="2520091" cy="2812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Lucifer – pl. Major Tamás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4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3205-AF06-8DB3-08FA-B8D1BFF54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716F-33EE-15D0-8942-8C155E8C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16623"/>
          </a:xfrm>
        </p:spPr>
        <p:txBody>
          <a:bodyPr>
            <a:normAutofit fontScale="90000"/>
          </a:bodyPr>
          <a:lstStyle/>
          <a:p>
            <a:r>
              <a:rPr lang="hu-HU"/>
              <a:t>Érdekességek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3A736-7EC0-04B7-70BD-CF3056182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0629"/>
            <a:ext cx="3932237" cy="51468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Aft>
                <a:spcPts val="1500"/>
              </a:spcAft>
              <a:buChar char="•"/>
            </a:pPr>
            <a:r>
              <a:rPr lang="en-US" sz="1800" dirty="0">
                <a:ea typeface="+mn-lt"/>
                <a:cs typeface="+mn-lt"/>
              </a:rPr>
              <a:t>A </a:t>
            </a:r>
            <a:r>
              <a:rPr lang="en-US" sz="1800" dirty="0" err="1">
                <a:ea typeface="+mn-lt"/>
                <a:cs typeface="+mn-lt"/>
              </a:rPr>
              <a:t>rendezés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célja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nem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az</a:t>
            </a:r>
            <a:r>
              <a:rPr lang="en-US" sz="1800" dirty="0">
                <a:ea typeface="+mn-lt"/>
                <a:cs typeface="+mn-lt"/>
              </a:rPr>
              <a:t> volt, </a:t>
            </a:r>
            <a:r>
              <a:rPr lang="en-US" sz="1800" dirty="0" err="1">
                <a:ea typeface="+mn-lt"/>
                <a:cs typeface="+mn-lt"/>
              </a:rPr>
              <a:t>hogy</a:t>
            </a:r>
            <a:r>
              <a:rPr lang="en-US" sz="1800" dirty="0">
                <a:ea typeface="+mn-lt"/>
                <a:cs typeface="+mn-lt"/>
              </a:rPr>
              <a:t> “</a:t>
            </a:r>
            <a:r>
              <a:rPr lang="en-US" sz="1800" dirty="0" err="1">
                <a:ea typeface="+mn-lt"/>
                <a:cs typeface="+mn-lt"/>
              </a:rPr>
              <a:t>szép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legyen</a:t>
            </a:r>
            <a:r>
              <a:rPr lang="en-US" sz="1800" dirty="0">
                <a:ea typeface="+mn-lt"/>
                <a:cs typeface="+mn-lt"/>
              </a:rPr>
              <a:t>”, </a:t>
            </a:r>
            <a:r>
              <a:rPr lang="en-US" sz="1800" dirty="0" err="1">
                <a:ea typeface="+mn-lt"/>
                <a:cs typeface="+mn-lt"/>
              </a:rPr>
              <a:t>hanem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hogy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érthető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és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hatásos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1800" dirty="0"/>
          </a:p>
          <a:p>
            <a:pPr marL="285750" indent="-285750">
              <a:spcAft>
                <a:spcPts val="1500"/>
              </a:spcAft>
              <a:buChar char="•"/>
            </a:pPr>
            <a:r>
              <a:rPr lang="en-US" sz="1800" dirty="0">
                <a:ea typeface="+mn-lt"/>
                <a:cs typeface="+mn-lt"/>
              </a:rPr>
              <a:t>Az </a:t>
            </a:r>
            <a:r>
              <a:rPr lang="en-US" sz="1800" dirty="0" err="1">
                <a:ea typeface="+mn-lt"/>
                <a:cs typeface="+mn-lt"/>
              </a:rPr>
              <a:t>előadás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megmutatta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US" sz="1800" dirty="0" err="1">
                <a:ea typeface="+mn-lt"/>
                <a:cs typeface="+mn-lt"/>
              </a:rPr>
              <a:t>hogy</a:t>
            </a:r>
            <a:r>
              <a:rPr lang="en-US" sz="1800" dirty="0">
                <a:ea typeface="+mn-lt"/>
                <a:cs typeface="+mn-lt"/>
              </a:rPr>
              <a:t> a </a:t>
            </a:r>
            <a:r>
              <a:rPr lang="en-US" sz="1800" dirty="0" err="1">
                <a:ea typeface="+mn-lt"/>
                <a:cs typeface="+mn-lt"/>
              </a:rPr>
              <a:t>klasszikus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művek</a:t>
            </a:r>
            <a:r>
              <a:rPr lang="en-US" sz="1800" dirty="0">
                <a:ea typeface="+mn-lt"/>
                <a:cs typeface="+mn-lt"/>
              </a:rPr>
              <a:t> modern </a:t>
            </a:r>
            <a:r>
              <a:rPr lang="en-US" sz="1800" dirty="0" err="1">
                <a:ea typeface="+mn-lt"/>
                <a:cs typeface="+mn-lt"/>
              </a:rPr>
              <a:t>módon</a:t>
            </a:r>
            <a:r>
              <a:rPr lang="en-US" sz="1800" dirty="0">
                <a:ea typeface="+mn-lt"/>
                <a:cs typeface="+mn-lt"/>
              </a:rPr>
              <a:t> is </a:t>
            </a:r>
            <a:r>
              <a:rPr lang="en-US" sz="1800" dirty="0" err="1">
                <a:ea typeface="+mn-lt"/>
                <a:cs typeface="+mn-lt"/>
              </a:rPr>
              <a:t>színpadra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vihetők</a:t>
            </a:r>
            <a:endParaRPr lang="en-US" sz="1800" dirty="0" err="1"/>
          </a:p>
          <a:p>
            <a:pPr marL="285750" indent="-285750">
              <a:buChar char="•"/>
            </a:pPr>
            <a:r>
              <a:rPr lang="en-US" sz="1800" dirty="0">
                <a:ea typeface="+mn-lt"/>
                <a:cs typeface="+mn-lt"/>
              </a:rPr>
              <a:t>A </a:t>
            </a:r>
            <a:r>
              <a:rPr lang="en-US" sz="1800" dirty="0" err="1">
                <a:ea typeface="+mn-lt"/>
                <a:cs typeface="+mn-lt"/>
              </a:rPr>
              <a:t>darabot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hangjátékként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és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filmen</a:t>
            </a:r>
            <a:r>
              <a:rPr lang="en-US" sz="1800" dirty="0">
                <a:ea typeface="+mn-lt"/>
                <a:cs typeface="+mn-lt"/>
              </a:rPr>
              <a:t> is </a:t>
            </a:r>
            <a:r>
              <a:rPr lang="en-US" sz="1800" dirty="0" err="1">
                <a:ea typeface="+mn-lt"/>
                <a:cs typeface="+mn-lt"/>
              </a:rPr>
              <a:t>feldolgozta</a:t>
            </a:r>
            <a:endParaRPr lang="en-US" sz="1800" dirty="0" err="1"/>
          </a:p>
          <a:p>
            <a:pPr marL="285750" indent="-285750">
              <a:buChar char="•"/>
            </a:pPr>
            <a:endParaRPr lang="en-US"/>
          </a:p>
        </p:txBody>
      </p:sp>
      <p:pic>
        <p:nvPicPr>
          <p:cNvPr id="5" name="Kép 4" descr="A képen ruházat, személy, csoport, kórus látható&#10;&#10;Lehet, hogy az AI által létrehozott tartalom helytelen.">
            <a:extLst>
              <a:ext uri="{FF2B5EF4-FFF2-40B4-BE49-F238E27FC236}">
                <a16:creationId xmlns:a16="http://schemas.microsoft.com/office/drawing/2014/main" id="{EA512530-E94E-3EEC-CDAC-4E1925EF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559" y="2318639"/>
            <a:ext cx="3941340" cy="2227714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A792820-4B0F-B0D0-9F82-3BA26E4D0DBC}"/>
              </a:ext>
            </a:extLst>
          </p:cNvPr>
          <p:cNvSpPr txBox="1"/>
          <p:nvPr/>
        </p:nvSpPr>
        <p:spPr>
          <a:xfrm>
            <a:off x="6522441" y="4540541"/>
            <a:ext cx="55297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err="1"/>
              <a:t>több</a:t>
            </a:r>
            <a:r>
              <a:rPr lang="en-US"/>
              <a:t> </a:t>
            </a:r>
            <a:r>
              <a:rPr lang="en-US" err="1"/>
              <a:t>színész</a:t>
            </a:r>
            <a:r>
              <a:rPr lang="en-US"/>
              <a:t> </a:t>
            </a:r>
            <a:r>
              <a:rPr lang="en-US" err="1"/>
              <a:t>együtt</a:t>
            </a:r>
            <a:r>
              <a:rPr lang="en-US"/>
              <a:t>, mint </a:t>
            </a:r>
            <a:r>
              <a:rPr lang="en-US" err="1"/>
              <a:t>egy</a:t>
            </a:r>
            <a:r>
              <a:rPr lang="en-US"/>
              <a:t> </a:t>
            </a:r>
            <a:r>
              <a:rPr lang="en-US" err="1"/>
              <a:t>kórus</a:t>
            </a:r>
            <a:r>
              <a:rPr lang="en-US"/>
              <a:t> </a:t>
            </a:r>
          </a:p>
          <a:p>
            <a:pPr>
              <a:buFont typeface=""/>
              <a:buChar char="•"/>
            </a:pPr>
            <a:r>
              <a:rPr lang="en-US" err="1"/>
              <a:t>nem</a:t>
            </a:r>
            <a:r>
              <a:rPr lang="en-US"/>
              <a:t> </a:t>
            </a:r>
            <a:r>
              <a:rPr lang="en-US" err="1"/>
              <a:t>klasszikus</a:t>
            </a:r>
            <a:r>
              <a:rPr lang="en-US"/>
              <a:t> </a:t>
            </a:r>
            <a:r>
              <a:rPr lang="en-US" err="1"/>
              <a:t>párbeszéd</a:t>
            </a:r>
            <a:r>
              <a:rPr lang="en-US"/>
              <a:t>, </a:t>
            </a:r>
            <a:r>
              <a:rPr lang="en-US" err="1"/>
              <a:t>hanem</a:t>
            </a:r>
            <a:r>
              <a:rPr lang="en-US"/>
              <a:t> </a:t>
            </a:r>
            <a:r>
              <a:rPr lang="en-US" err="1"/>
              <a:t>közös</a:t>
            </a:r>
            <a:r>
              <a:rPr lang="en-US"/>
              <a:t> </a:t>
            </a:r>
            <a:r>
              <a:rPr lang="en-US" err="1"/>
              <a:t>megszólalás</a:t>
            </a:r>
            <a:endParaRPr lang="en-US" b="1"/>
          </a:p>
          <a:p>
            <a:pPr algn="ctr"/>
            <a:endParaRPr lang="hu-H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E1BB5-E673-4431-4AC8-26B92B9F9588}"/>
              </a:ext>
            </a:extLst>
          </p:cNvPr>
          <p:cNvSpPr txBox="1"/>
          <p:nvPr/>
        </p:nvSpPr>
        <p:spPr>
          <a:xfrm>
            <a:off x="6556498" y="1647389"/>
            <a:ext cx="40683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err="1"/>
              <a:t>Oratórium-színház</a:t>
            </a:r>
            <a:r>
              <a:rPr lang="en-US" sz="2000"/>
              <a:t> </a:t>
            </a:r>
            <a:r>
              <a:rPr lang="en-US" sz="2000" err="1"/>
              <a:t>alkalmazása</a:t>
            </a:r>
          </a:p>
        </p:txBody>
      </p:sp>
    </p:spTree>
    <p:extLst>
      <p:ext uri="{BB962C8B-B14F-4D97-AF65-F5344CB8AC3E}">
        <p14:creationId xmlns:p14="http://schemas.microsoft.com/office/powerpoint/2010/main" val="426580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92769-E11B-5E2C-C366-70A103DA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94D8-E047-BCDF-49DC-CDCAF517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16623"/>
          </a:xfrm>
        </p:spPr>
        <p:txBody>
          <a:bodyPr>
            <a:normAutofit fontScale="90000"/>
          </a:bodyPr>
          <a:lstStyle/>
          <a:p>
            <a:r>
              <a:rPr lang="hu-HU" sz="4900">
                <a:latin typeface="Calibri Light"/>
                <a:ea typeface="Calibri Light"/>
                <a:cs typeface="Calibri Light"/>
              </a:rPr>
              <a:t>Gellért Endre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C0D71-C9D8-05B4-8701-EBB0AB8D1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1553"/>
            <a:ext cx="4029930" cy="52347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ptos"/>
                <a:ea typeface="Calibri Light"/>
                <a:cs typeface="Arial"/>
              </a:rPr>
              <a:t>•</a:t>
            </a:r>
            <a:r>
              <a:rPr lang="en-US" sz="2000" dirty="0">
                <a:solidFill>
                  <a:srgbClr val="202122"/>
                </a:solidFill>
                <a:latin typeface="Aptos"/>
                <a:ea typeface="Calibri Light"/>
                <a:cs typeface="Calibri Light"/>
              </a:rPr>
              <a:t>1914-ben </a:t>
            </a:r>
            <a:r>
              <a:rPr lang="en-US" sz="2000" dirty="0" err="1">
                <a:solidFill>
                  <a:srgbClr val="202122"/>
                </a:solidFill>
                <a:latin typeface="Aptos"/>
                <a:ea typeface="Calibri Light"/>
                <a:cs typeface="Calibri Light"/>
              </a:rPr>
              <a:t>született</a:t>
            </a:r>
            <a:endParaRPr lang="en-US" sz="2000">
              <a:latin typeface="Aptos"/>
              <a:ea typeface="+mn-lt"/>
              <a:cs typeface="+mn-lt"/>
            </a:endParaRPr>
          </a:p>
          <a:p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•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Kétszeres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Kossuth-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díjas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magyar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színész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,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rendező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,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főiskolai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tanár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,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érdemes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és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kiváló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művész</a:t>
            </a:r>
            <a:endParaRPr lang="en-US" sz="2000" dirty="0">
              <a:solidFill>
                <a:srgbClr val="0A0A0A"/>
              </a:solidFill>
              <a:latin typeface="Aptos"/>
              <a:ea typeface="Calibri Light"/>
              <a:cs typeface="Calibri Light"/>
            </a:endParaRPr>
          </a:p>
          <a:p>
            <a:r>
              <a:rPr lang="en-US" sz="2000" dirty="0">
                <a:latin typeface="Aptos"/>
                <a:ea typeface="+mn-lt"/>
                <a:cs typeface="Arial"/>
              </a:rPr>
              <a:t>•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1945-től a 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Nemzeti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Színház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rendezője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, 1950-től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főrendezője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volt.</a:t>
            </a:r>
            <a:endParaRPr lang="en-US" sz="2000">
              <a:latin typeface="Aptos"/>
            </a:endParaRPr>
          </a:p>
          <a:p>
            <a:r>
              <a:rPr lang="en-US" sz="2000" dirty="0">
                <a:latin typeface="Aptos"/>
                <a:ea typeface="+mn-lt"/>
                <a:cs typeface="Arial"/>
              </a:rPr>
              <a:t>•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A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darab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a Rákosi-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korszak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idején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, 1947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és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1955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között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politikai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okokból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be volt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tiltva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.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Így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1955-ben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nagy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visszatérésnek</a:t>
            </a:r>
            <a:r>
              <a:rPr lang="en-US" sz="2000" dirty="0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ptos"/>
                <a:ea typeface="Calibri Light"/>
                <a:cs typeface="Calibri Light"/>
              </a:rPr>
              <a:t>számított</a:t>
            </a:r>
            <a:endParaRPr lang="en-US" sz="2000" dirty="0" err="1">
              <a:latin typeface="Aptos"/>
            </a:endParaRPr>
          </a:p>
          <a:p>
            <a:pPr marL="285750" indent="-285750">
              <a:spcAft>
                <a:spcPts val="1500"/>
              </a:spcAft>
              <a:buChar char="•"/>
            </a:pPr>
            <a:endParaRPr lang="en-US" sz="1800"/>
          </a:p>
        </p:txBody>
      </p:sp>
      <p:pic>
        <p:nvPicPr>
          <p:cNvPr id="7" name="Kép 6" descr="A képen személy, Emberi arc, ruházat, mosoly látható&#10;&#10;Lehet, hogy az AI által létrehozott tartalom helytelen.">
            <a:extLst>
              <a:ext uri="{FF2B5EF4-FFF2-40B4-BE49-F238E27FC236}">
                <a16:creationId xmlns:a16="http://schemas.microsoft.com/office/drawing/2014/main" id="{66543833-ECA7-79E8-7BA9-81CD8D35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894" y="1080845"/>
            <a:ext cx="43624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12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Madách Imre</vt:lpstr>
      <vt:lpstr>Paulay Ede: Az első rendezője</vt:lpstr>
      <vt:lpstr>PowerPoint-bemutató</vt:lpstr>
      <vt:lpstr>Érdekességek</vt:lpstr>
      <vt:lpstr>Németh Antal 1903-1968</vt:lpstr>
      <vt:lpstr>PowerPoint-bemutató</vt:lpstr>
      <vt:lpstr>Főszerepek (általánosan a Nemzeti Színház előadásaiban):</vt:lpstr>
      <vt:lpstr>Érdekességek</vt:lpstr>
      <vt:lpstr>Gellért Endre</vt:lpstr>
      <vt:lpstr>Szereplők:</vt:lpstr>
      <vt:lpstr>A színházról: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68</cp:revision>
  <dcterms:created xsi:type="dcterms:W3CDTF">2026-03-21T18:06:27Z</dcterms:created>
  <dcterms:modified xsi:type="dcterms:W3CDTF">2026-03-29T18:13:51Z</dcterms:modified>
</cp:coreProperties>
</file>