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259" r:id="rId3"/>
    <p:sldId id="311" r:id="rId4"/>
    <p:sldId id="312" r:id="rId5"/>
    <p:sldId id="274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28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M Fell DW Pica" panose="020B0604020202020204" charset="0"/>
      <p:regular r:id="rId21"/>
      <p: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Lato Black" panose="020B0604020202020204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BC5822-48ED-431E-B77A-91F286AA9054}">
  <a:tblStyle styleId="{2BBC5822-48ED-431E-B77A-91F286AA90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FEE120-C247-4F8A-B270-E943C12BDB9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41" autoAdjust="0"/>
  </p:normalViewPr>
  <p:slideViewPr>
    <p:cSldViewPr snapToGrid="0">
      <p:cViewPr varScale="1">
        <p:scale>
          <a:sx n="100" d="100"/>
          <a:sy n="100" d="100"/>
        </p:scale>
        <p:origin x="296" y="56"/>
      </p:cViewPr>
      <p:guideLst/>
    </p:cSldViewPr>
  </p:slideViewPr>
  <p:outlineViewPr>
    <p:cViewPr>
      <p:scale>
        <a:sx n="33" d="100"/>
        <a:sy n="33" d="100"/>
      </p:scale>
      <p:origin x="0" y="-33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dafadb0c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dafadb0c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6507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497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185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82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57d63b582f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57d63b582f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15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0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08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618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09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2850" y="180600"/>
            <a:ext cx="8778300" cy="4782300"/>
          </a:xfrm>
          <a:prstGeom prst="rect">
            <a:avLst/>
          </a:prstGeom>
          <a:noFill/>
          <a:ln w="38100" cap="flat" cmpd="thickThin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927932"/>
            <a:ext cx="36801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84168"/>
            <a:ext cx="2522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7059125" y="539400"/>
            <a:ext cx="1371600" cy="457200"/>
          </a:xfrm>
          <a:prstGeom prst="rect">
            <a:avLst/>
          </a:prstGeom>
          <a:ln w="38100" cap="flat" cmpd="thickThin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IM Fell DW Pica"/>
              <a:buNone/>
              <a:defRPr sz="2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M Fell DW Pica"/>
              <a:buNone/>
              <a:defRPr sz="1800"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M Fell DW Pica"/>
              <a:buNone/>
              <a:defRPr sz="1800"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M Fell DW Pica"/>
              <a:buNone/>
              <a:defRPr sz="1800"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M Fell DW Pica"/>
              <a:buNone/>
              <a:defRPr sz="1800"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M Fell DW Pica"/>
              <a:buNone/>
              <a:defRPr sz="1800"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M Fell DW Pica"/>
              <a:buNone/>
              <a:defRPr sz="1800"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M Fell DW Pica"/>
              <a:buNone/>
              <a:defRPr sz="1800"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M Fell DW Pica"/>
              <a:buNone/>
              <a:defRPr sz="1800"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82850" y="180600"/>
            <a:ext cx="8778300" cy="4782300"/>
          </a:xfrm>
          <a:prstGeom prst="rect">
            <a:avLst/>
          </a:prstGeom>
          <a:noFill/>
          <a:ln w="38100" cap="flat" cmpd="thickThin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13150" y="5394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82850" y="180600"/>
            <a:ext cx="8778300" cy="4782300"/>
          </a:xfrm>
          <a:prstGeom prst="rect">
            <a:avLst/>
          </a:prstGeom>
          <a:noFill/>
          <a:ln w="38100" cap="flat" cmpd="thickThin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0" y="1339046"/>
            <a:ext cx="3680100" cy="12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4572000" y="2798554"/>
            <a:ext cx="3680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182850" y="180600"/>
            <a:ext cx="8778300" cy="4782300"/>
          </a:xfrm>
          <a:prstGeom prst="rect">
            <a:avLst/>
          </a:prstGeom>
          <a:noFill/>
          <a:ln w="38100" cap="flat" cmpd="thickThin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713225" y="1703025"/>
            <a:ext cx="36801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713225" y="2526075"/>
            <a:ext cx="3680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182850" y="180600"/>
            <a:ext cx="8778300" cy="4782300"/>
          </a:xfrm>
          <a:prstGeom prst="rect">
            <a:avLst/>
          </a:prstGeom>
          <a:noFill/>
          <a:ln w="38100" cap="flat" cmpd="thickThin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713225" y="5394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713225" y="1976413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2"/>
          </p:nvPr>
        </p:nvSpPr>
        <p:spPr>
          <a:xfrm>
            <a:off x="3407700" y="1976413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3"/>
          </p:nvPr>
        </p:nvSpPr>
        <p:spPr>
          <a:xfrm>
            <a:off x="713225" y="3624584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ubTitle" idx="4"/>
          </p:nvPr>
        </p:nvSpPr>
        <p:spPr>
          <a:xfrm>
            <a:off x="3408824" y="3624584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5"/>
          </p:nvPr>
        </p:nvSpPr>
        <p:spPr>
          <a:xfrm>
            <a:off x="6102175" y="1976413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6"/>
          </p:nvPr>
        </p:nvSpPr>
        <p:spPr>
          <a:xfrm>
            <a:off x="6100198" y="3624584"/>
            <a:ext cx="2330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7"/>
          </p:nvPr>
        </p:nvSpPr>
        <p:spPr>
          <a:xfrm>
            <a:off x="713225" y="1427713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8"/>
          </p:nvPr>
        </p:nvSpPr>
        <p:spPr>
          <a:xfrm>
            <a:off x="3407700" y="1427713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9"/>
          </p:nvPr>
        </p:nvSpPr>
        <p:spPr>
          <a:xfrm>
            <a:off x="6102175" y="1427713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13"/>
          </p:nvPr>
        </p:nvSpPr>
        <p:spPr>
          <a:xfrm>
            <a:off x="713225" y="3075884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14"/>
          </p:nvPr>
        </p:nvSpPr>
        <p:spPr>
          <a:xfrm>
            <a:off x="3408527" y="3075884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15"/>
          </p:nvPr>
        </p:nvSpPr>
        <p:spPr>
          <a:xfrm>
            <a:off x="6100200" y="3075884"/>
            <a:ext cx="23307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 Fell DW Pica"/>
              <a:buNone/>
              <a:defRPr sz="2400"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/>
          <p:nvPr/>
        </p:nvSpPr>
        <p:spPr>
          <a:xfrm>
            <a:off x="182850" y="180600"/>
            <a:ext cx="8778300" cy="4782300"/>
          </a:xfrm>
          <a:prstGeom prst="rect">
            <a:avLst/>
          </a:prstGeom>
          <a:noFill/>
          <a:ln w="76200" cap="flat" cmpd="tri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/>
          <p:nvPr/>
        </p:nvSpPr>
        <p:spPr>
          <a:xfrm>
            <a:off x="182850" y="180600"/>
            <a:ext cx="8778300" cy="4782300"/>
          </a:xfrm>
          <a:prstGeom prst="rect">
            <a:avLst/>
          </a:prstGeom>
          <a:noFill/>
          <a:ln w="381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63" r:id="rId5"/>
    <p:sldLayoutId id="2147483671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zk.hu/sites/default/files/virtualis_kiallitasok/bank_ban/lapok/miskolc57.html" TargetMode="External"/><Relationship Id="rId7" Type="http://schemas.openxmlformats.org/officeDocument/2006/relationships/hyperlink" Target="https://nemzetiszinhaz.hu/eloadas/bank-ban-1/kapcsolodo-tartalma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B%C3%A1nk_b%C3%A1n_(dr%C3%A1ma)" TargetMode="External"/><Relationship Id="rId5" Type="http://schemas.openxmlformats.org/officeDocument/2006/relationships/hyperlink" Target="https://nemzetiarchivum.hu/photobank?query=b%C3%A1nk%20b%C3%A1n&amp;filetrs%5b%5d=Sz%C3%ADnh%C3%A1z" TargetMode="External"/><Relationship Id="rId4" Type="http://schemas.openxmlformats.org/officeDocument/2006/relationships/hyperlink" Target="https://www.oszk.hu/sites/default/files/virtualis_kiallitasok/bank_ban/lapok/pecs7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5910" y="478053"/>
            <a:ext cx="3845417" cy="384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0032" y="1756357"/>
            <a:ext cx="2796571" cy="279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3"/>
          <p:cNvPicPr preferRelativeResize="0"/>
          <p:nvPr/>
        </p:nvPicPr>
        <p:blipFill rotWithShape="1">
          <a:blip r:embed="rId5">
            <a:alphaModFix/>
          </a:blip>
          <a:srcRect t="39" b="29"/>
          <a:stretch/>
        </p:blipFill>
        <p:spPr>
          <a:xfrm>
            <a:off x="7349609" y="1950685"/>
            <a:ext cx="1634303" cy="271476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3"/>
          <p:cNvSpPr txBox="1">
            <a:spLocks noGrp="1"/>
          </p:cNvSpPr>
          <p:nvPr>
            <p:ph type="ctrTitle"/>
          </p:nvPr>
        </p:nvSpPr>
        <p:spPr>
          <a:xfrm>
            <a:off x="713225" y="927932"/>
            <a:ext cx="36801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Bánk bán előadások napjainkig</a:t>
            </a:r>
            <a:endParaRPr i="1" dirty="0"/>
          </a:p>
        </p:txBody>
      </p:sp>
      <p:sp>
        <p:nvSpPr>
          <p:cNvPr id="188" name="Google Shape;188;p33"/>
          <p:cNvSpPr txBox="1">
            <a:spLocks noGrp="1"/>
          </p:cNvSpPr>
          <p:nvPr>
            <p:ph type="subTitle" idx="2"/>
          </p:nvPr>
        </p:nvSpPr>
        <p:spPr>
          <a:xfrm>
            <a:off x="6861717" y="539400"/>
            <a:ext cx="1709854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/>
              <a:t>Egri leánykák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512857" y="356838"/>
            <a:ext cx="8118285" cy="9314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dirty="0"/>
              <a:t>Pillanatképek az előadásról</a:t>
            </a:r>
            <a:endParaRPr sz="5000" dirty="0"/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2F91681D-B616-0B58-6339-52A8C1C08505}"/>
              </a:ext>
            </a:extLst>
          </p:cNvPr>
          <p:cNvGrpSpPr/>
          <p:nvPr/>
        </p:nvGrpSpPr>
        <p:grpSpPr>
          <a:xfrm>
            <a:off x="793000" y="-3851042"/>
            <a:ext cx="7557997" cy="8637704"/>
            <a:chOff x="793000" y="-3136436"/>
            <a:chExt cx="7557997" cy="8637704"/>
          </a:xfrm>
        </p:grpSpPr>
        <p:grpSp>
          <p:nvGrpSpPr>
            <p:cNvPr id="11" name="Csoportba foglalás 10">
              <a:extLst>
                <a:ext uri="{FF2B5EF4-FFF2-40B4-BE49-F238E27FC236}">
                  <a16:creationId xmlns:a16="http://schemas.microsoft.com/office/drawing/2014/main" id="{1DE93402-0EDE-BD21-06BE-E2016940DA68}"/>
                </a:ext>
              </a:extLst>
            </p:cNvPr>
            <p:cNvGrpSpPr/>
            <p:nvPr/>
          </p:nvGrpSpPr>
          <p:grpSpPr>
            <a:xfrm>
              <a:off x="793000" y="-3136436"/>
              <a:ext cx="7557997" cy="5871273"/>
              <a:chOff x="864176" y="1288239"/>
              <a:chExt cx="7557997" cy="5871273"/>
            </a:xfrm>
          </p:grpSpPr>
          <p:grpSp>
            <p:nvGrpSpPr>
              <p:cNvPr id="10" name="Csoportba foglalás 9">
                <a:extLst>
                  <a:ext uri="{FF2B5EF4-FFF2-40B4-BE49-F238E27FC236}">
                    <a16:creationId xmlns:a16="http://schemas.microsoft.com/office/drawing/2014/main" id="{D88A9542-F224-4D92-AFC0-4D48CBC24526}"/>
                  </a:ext>
                </a:extLst>
              </p:cNvPr>
              <p:cNvGrpSpPr/>
              <p:nvPr/>
            </p:nvGrpSpPr>
            <p:grpSpPr>
              <a:xfrm>
                <a:off x="864176" y="1288239"/>
                <a:ext cx="7557997" cy="5871273"/>
                <a:chOff x="864176" y="1288239"/>
                <a:chExt cx="7557997" cy="5871273"/>
              </a:xfrm>
            </p:grpSpPr>
            <p:pic>
              <p:nvPicPr>
                <p:cNvPr id="2050" name="Picture 2">
                  <a:extLst>
                    <a:ext uri="{FF2B5EF4-FFF2-40B4-BE49-F238E27FC236}">
                      <a16:creationId xmlns:a16="http://schemas.microsoft.com/office/drawing/2014/main" id="{F0BD05FC-148F-47AC-A17D-F49AD736E7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176" y="1288239"/>
                  <a:ext cx="2365966" cy="33518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2" name="Picture 4">
                  <a:extLst>
                    <a:ext uri="{FF2B5EF4-FFF2-40B4-BE49-F238E27FC236}">
                      <a16:creationId xmlns:a16="http://schemas.microsoft.com/office/drawing/2014/main" id="{501B50E5-7DBF-D2FA-4410-76B1461A4D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1461" y="1288239"/>
                  <a:ext cx="4840712" cy="22670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4" name="Picture 6">
                  <a:extLst>
                    <a:ext uri="{FF2B5EF4-FFF2-40B4-BE49-F238E27FC236}">
                      <a16:creationId xmlns:a16="http://schemas.microsoft.com/office/drawing/2014/main" id="{575A57F3-3DBE-4BD8-5D92-0E70B001FA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4028" y="3746810"/>
                  <a:ext cx="4840711" cy="34127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056" name="Picture 8">
                <a:extLst>
                  <a:ext uri="{FF2B5EF4-FFF2-40B4-BE49-F238E27FC236}">
                    <a16:creationId xmlns:a16="http://schemas.microsoft.com/office/drawing/2014/main" id="{AA05C4FB-7F33-7C77-5205-5DAF3D474D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76" y="4867773"/>
                <a:ext cx="2365966" cy="2291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A1AE785E-A7EE-A1DC-6456-79711AF5C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648" y="2954136"/>
              <a:ext cx="2723349" cy="2547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934F052A-F2FA-2AC4-49E9-2B0A70966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00" y="2950900"/>
              <a:ext cx="4625104" cy="2550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Kép 13">
            <a:extLst>
              <a:ext uri="{FF2B5EF4-FFF2-40B4-BE49-F238E27FC236}">
                <a16:creationId xmlns:a16="http://schemas.microsoft.com/office/drawing/2014/main" id="{AC541051-2E72-D8BC-8009-0C56A7A1C8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9785" y="-74341"/>
            <a:ext cx="9213785" cy="52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>
            <a:spLocks noGrp="1"/>
          </p:cNvSpPr>
          <p:nvPr>
            <p:ph type="subTitle" idx="2"/>
          </p:nvPr>
        </p:nvSpPr>
        <p:spPr>
          <a:xfrm>
            <a:off x="3380543" y="1473252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Beleznay István</a:t>
            </a:r>
            <a:endParaRPr dirty="0"/>
          </a:p>
        </p:txBody>
      </p:sp>
      <p:sp>
        <p:nvSpPr>
          <p:cNvPr id="309" name="Google Shape;309;p43"/>
          <p:cNvSpPr txBox="1">
            <a:spLocks noGrp="1"/>
          </p:cNvSpPr>
          <p:nvPr>
            <p:ph type="subTitle" idx="5"/>
          </p:nvPr>
        </p:nvSpPr>
        <p:spPr>
          <a:xfrm>
            <a:off x="6154065" y="1473252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Fesztoráczy</a:t>
            </a:r>
            <a:r>
              <a:rPr lang="hu-HU" dirty="0"/>
              <a:t> Kató</a:t>
            </a:r>
            <a:endParaRPr dirty="0"/>
          </a:p>
        </p:txBody>
      </p:sp>
      <p:sp>
        <p:nvSpPr>
          <p:cNvPr id="310" name="Google Shape;310;p43"/>
          <p:cNvSpPr txBox="1">
            <a:spLocks noGrp="1"/>
          </p:cNvSpPr>
          <p:nvPr>
            <p:ph type="title"/>
          </p:nvPr>
        </p:nvSpPr>
        <p:spPr>
          <a:xfrm>
            <a:off x="661186" y="236171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Szereplők</a:t>
            </a:r>
            <a:endParaRPr dirty="0"/>
          </a:p>
        </p:txBody>
      </p:sp>
      <p:sp>
        <p:nvSpPr>
          <p:cNvPr id="311" name="Google Shape;311;p43"/>
          <p:cNvSpPr txBox="1">
            <a:spLocks noGrp="1"/>
          </p:cNvSpPr>
          <p:nvPr>
            <p:ph type="subTitle" idx="1"/>
          </p:nvPr>
        </p:nvSpPr>
        <p:spPr>
          <a:xfrm>
            <a:off x="564995" y="1473252"/>
            <a:ext cx="255522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Szirtes Ádám &amp; Tatár Endre</a:t>
            </a:r>
            <a:endParaRPr dirty="0"/>
          </a:p>
        </p:txBody>
      </p:sp>
      <p:sp>
        <p:nvSpPr>
          <p:cNvPr id="312" name="Google Shape;312;p43"/>
          <p:cNvSpPr txBox="1">
            <a:spLocks noGrp="1"/>
          </p:cNvSpPr>
          <p:nvPr>
            <p:ph type="subTitle" idx="3"/>
          </p:nvPr>
        </p:nvSpPr>
        <p:spPr>
          <a:xfrm>
            <a:off x="658935" y="3328649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Mikes Béla</a:t>
            </a:r>
            <a:endParaRPr dirty="0"/>
          </a:p>
        </p:txBody>
      </p:sp>
      <p:sp>
        <p:nvSpPr>
          <p:cNvPr id="313" name="Google Shape;313;p43"/>
          <p:cNvSpPr txBox="1">
            <a:spLocks noGrp="1"/>
          </p:cNvSpPr>
          <p:nvPr>
            <p:ph type="subTitle" idx="4"/>
          </p:nvPr>
        </p:nvSpPr>
        <p:spPr>
          <a:xfrm>
            <a:off x="3378589" y="3334231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Szabados Endre</a:t>
            </a:r>
            <a:endParaRPr dirty="0"/>
          </a:p>
        </p:txBody>
      </p:sp>
      <p:sp>
        <p:nvSpPr>
          <p:cNvPr id="314" name="Google Shape;314;p43"/>
          <p:cNvSpPr txBox="1">
            <a:spLocks noGrp="1"/>
          </p:cNvSpPr>
          <p:nvPr>
            <p:ph type="subTitle" idx="6"/>
          </p:nvPr>
        </p:nvSpPr>
        <p:spPr>
          <a:xfrm>
            <a:off x="6151963" y="3328649"/>
            <a:ext cx="2330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Szabados Ambrus</a:t>
            </a:r>
            <a:endParaRPr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15" name="Google Shape;315;p43"/>
          <p:cNvSpPr txBox="1">
            <a:spLocks noGrp="1"/>
          </p:cNvSpPr>
          <p:nvPr>
            <p:ph type="subTitle" idx="7"/>
          </p:nvPr>
        </p:nvSpPr>
        <p:spPr>
          <a:xfrm>
            <a:off x="661186" y="924552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Tiborc</a:t>
            </a:r>
            <a:endParaRPr dirty="0"/>
          </a:p>
        </p:txBody>
      </p:sp>
      <p:sp>
        <p:nvSpPr>
          <p:cNvPr id="316" name="Google Shape;316;p43"/>
          <p:cNvSpPr txBox="1">
            <a:spLocks noGrp="1"/>
          </p:cNvSpPr>
          <p:nvPr>
            <p:ph type="subTitle" idx="8"/>
          </p:nvPr>
        </p:nvSpPr>
        <p:spPr>
          <a:xfrm>
            <a:off x="3380543" y="924552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Biberach</a:t>
            </a:r>
            <a:endParaRPr dirty="0"/>
          </a:p>
        </p:txBody>
      </p:sp>
      <p:sp>
        <p:nvSpPr>
          <p:cNvPr id="317" name="Google Shape;317;p43"/>
          <p:cNvSpPr txBox="1">
            <a:spLocks noGrp="1"/>
          </p:cNvSpPr>
          <p:nvPr>
            <p:ph type="subTitle" idx="9"/>
          </p:nvPr>
        </p:nvSpPr>
        <p:spPr>
          <a:xfrm>
            <a:off x="6154065" y="924552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Izidóra</a:t>
            </a:r>
            <a:endParaRPr dirty="0"/>
          </a:p>
        </p:txBody>
      </p:sp>
      <p:sp>
        <p:nvSpPr>
          <p:cNvPr id="318" name="Google Shape;318;p43"/>
          <p:cNvSpPr txBox="1">
            <a:spLocks noGrp="1"/>
          </p:cNvSpPr>
          <p:nvPr>
            <p:ph type="subTitle" idx="13"/>
          </p:nvPr>
        </p:nvSpPr>
        <p:spPr>
          <a:xfrm>
            <a:off x="658935" y="2779949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Myska</a:t>
            </a:r>
            <a:r>
              <a:rPr lang="hu-HU" dirty="0"/>
              <a:t> bán</a:t>
            </a:r>
          </a:p>
        </p:txBody>
      </p:sp>
      <p:sp>
        <p:nvSpPr>
          <p:cNvPr id="319" name="Google Shape;319;p43"/>
          <p:cNvSpPr txBox="1">
            <a:spLocks noGrp="1"/>
          </p:cNvSpPr>
          <p:nvPr>
            <p:ph type="subTitle" idx="14"/>
          </p:nvPr>
        </p:nvSpPr>
        <p:spPr>
          <a:xfrm>
            <a:off x="3378292" y="2785531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Petur bán</a:t>
            </a:r>
            <a:endParaRPr dirty="0"/>
          </a:p>
        </p:txBody>
      </p:sp>
      <p:sp>
        <p:nvSpPr>
          <p:cNvPr id="320" name="Google Shape;320;p43"/>
          <p:cNvSpPr txBox="1">
            <a:spLocks noGrp="1"/>
          </p:cNvSpPr>
          <p:nvPr>
            <p:ph type="subTitle" idx="15"/>
          </p:nvPr>
        </p:nvSpPr>
        <p:spPr>
          <a:xfrm>
            <a:off x="6151965" y="2779949"/>
            <a:ext cx="23307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Simon bán</a:t>
            </a:r>
            <a:endParaRPr dirty="0"/>
          </a:p>
        </p:txBody>
      </p:sp>
      <p:sp>
        <p:nvSpPr>
          <p:cNvPr id="4" name="Google Shape;311;p43"/>
          <p:cNvSpPr txBox="1">
            <a:spLocks/>
          </p:cNvSpPr>
          <p:nvPr/>
        </p:nvSpPr>
        <p:spPr>
          <a:xfrm>
            <a:off x="658638" y="2304573"/>
            <a:ext cx="2328600" cy="48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 err="1"/>
              <a:t>Csiszér</a:t>
            </a:r>
            <a:r>
              <a:rPr lang="hu-HU" dirty="0"/>
              <a:t> András</a:t>
            </a:r>
          </a:p>
          <a:p>
            <a:pPr marL="0" indent="0"/>
            <a:endParaRPr lang="hu-HU" dirty="0"/>
          </a:p>
        </p:txBody>
      </p:sp>
      <p:sp>
        <p:nvSpPr>
          <p:cNvPr id="5" name="Google Shape;315;p43"/>
          <p:cNvSpPr txBox="1">
            <a:spLocks/>
          </p:cNvSpPr>
          <p:nvPr/>
        </p:nvSpPr>
        <p:spPr>
          <a:xfrm>
            <a:off x="658638" y="1830667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 dirty="0"/>
              <a:t>II. Endre</a:t>
            </a:r>
          </a:p>
        </p:txBody>
      </p:sp>
      <p:sp>
        <p:nvSpPr>
          <p:cNvPr id="6" name="Google Shape;308;p43"/>
          <p:cNvSpPr txBox="1">
            <a:spLocks/>
          </p:cNvSpPr>
          <p:nvPr/>
        </p:nvSpPr>
        <p:spPr>
          <a:xfrm>
            <a:off x="3380692" y="2366068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/>
              <a:t>Takáts Anna</a:t>
            </a:r>
          </a:p>
        </p:txBody>
      </p:sp>
      <p:sp>
        <p:nvSpPr>
          <p:cNvPr id="7" name="Google Shape;316;p43"/>
          <p:cNvSpPr txBox="1">
            <a:spLocks/>
          </p:cNvSpPr>
          <p:nvPr/>
        </p:nvSpPr>
        <p:spPr>
          <a:xfrm>
            <a:off x="3380692" y="1817368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/>
              <a:t>Gertrudis</a:t>
            </a:r>
            <a:endParaRPr lang="hu-HU" dirty="0"/>
          </a:p>
        </p:txBody>
      </p:sp>
      <p:sp>
        <p:nvSpPr>
          <p:cNvPr id="8" name="Google Shape;309;p43"/>
          <p:cNvSpPr txBox="1">
            <a:spLocks/>
          </p:cNvSpPr>
          <p:nvPr/>
        </p:nvSpPr>
        <p:spPr>
          <a:xfrm>
            <a:off x="5969620" y="2366068"/>
            <a:ext cx="275806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/>
              <a:t>Simon </a:t>
            </a:r>
            <a:r>
              <a:rPr lang="hu-HU" dirty="0" err="1"/>
              <a:t>ottó</a:t>
            </a:r>
            <a:r>
              <a:rPr lang="hu-HU" dirty="0"/>
              <a:t> &amp; Viktor Gedeon</a:t>
            </a:r>
          </a:p>
        </p:txBody>
      </p:sp>
      <p:sp>
        <p:nvSpPr>
          <p:cNvPr id="9" name="Google Shape;317;p43"/>
          <p:cNvSpPr txBox="1">
            <a:spLocks/>
          </p:cNvSpPr>
          <p:nvPr/>
        </p:nvSpPr>
        <p:spPr>
          <a:xfrm>
            <a:off x="6154065" y="1817368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/>
              <a:t>Ottó</a:t>
            </a:r>
            <a:endParaRPr lang="hu-HU" dirty="0"/>
          </a:p>
        </p:txBody>
      </p:sp>
      <p:sp>
        <p:nvSpPr>
          <p:cNvPr id="16" name="Google Shape;312;p43">
            <a:extLst>
              <a:ext uri="{FF2B5EF4-FFF2-40B4-BE49-F238E27FC236}">
                <a16:creationId xmlns:a16="http://schemas.microsoft.com/office/drawing/2014/main" id="{D1538102-C451-3772-1866-13EF325E0DDD}"/>
              </a:ext>
            </a:extLst>
          </p:cNvPr>
          <p:cNvSpPr txBox="1">
            <a:spLocks/>
          </p:cNvSpPr>
          <p:nvPr/>
        </p:nvSpPr>
        <p:spPr>
          <a:xfrm>
            <a:off x="658638" y="4317842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 err="1"/>
              <a:t>Holl</a:t>
            </a:r>
            <a:r>
              <a:rPr lang="hu-HU" dirty="0"/>
              <a:t> István</a:t>
            </a:r>
          </a:p>
        </p:txBody>
      </p:sp>
      <p:sp>
        <p:nvSpPr>
          <p:cNvPr id="17" name="Google Shape;313;p43">
            <a:extLst>
              <a:ext uri="{FF2B5EF4-FFF2-40B4-BE49-F238E27FC236}">
                <a16:creationId xmlns:a16="http://schemas.microsoft.com/office/drawing/2014/main" id="{2BDD1234-146F-9D50-2175-FE760E9DD53F}"/>
              </a:ext>
            </a:extLst>
          </p:cNvPr>
          <p:cNvSpPr txBox="1">
            <a:spLocks/>
          </p:cNvSpPr>
          <p:nvPr/>
        </p:nvSpPr>
        <p:spPr>
          <a:xfrm>
            <a:off x="3378292" y="4303409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/>
              <a:t>Vargha Irén</a:t>
            </a:r>
          </a:p>
        </p:txBody>
      </p:sp>
      <p:sp>
        <p:nvSpPr>
          <p:cNvPr id="18" name="Google Shape;314;p43">
            <a:extLst>
              <a:ext uri="{FF2B5EF4-FFF2-40B4-BE49-F238E27FC236}">
                <a16:creationId xmlns:a16="http://schemas.microsoft.com/office/drawing/2014/main" id="{312B9859-BDFB-AD16-C0E6-4EF49EB71286}"/>
              </a:ext>
            </a:extLst>
          </p:cNvPr>
          <p:cNvSpPr txBox="1">
            <a:spLocks/>
          </p:cNvSpPr>
          <p:nvPr/>
        </p:nvSpPr>
        <p:spPr>
          <a:xfrm>
            <a:off x="6151961" y="4323849"/>
            <a:ext cx="2330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 err="1"/>
              <a:t>Bánhidy</a:t>
            </a:r>
            <a:r>
              <a:rPr lang="hu-HU" dirty="0"/>
              <a:t> József</a:t>
            </a:r>
            <a:endParaRPr lang="hu-HU"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" name="Google Shape;318;p43">
            <a:extLst>
              <a:ext uri="{FF2B5EF4-FFF2-40B4-BE49-F238E27FC236}">
                <a16:creationId xmlns:a16="http://schemas.microsoft.com/office/drawing/2014/main" id="{593B6467-F5E5-9193-11A5-772D893B7315}"/>
              </a:ext>
            </a:extLst>
          </p:cNvPr>
          <p:cNvSpPr txBox="1">
            <a:spLocks/>
          </p:cNvSpPr>
          <p:nvPr/>
        </p:nvSpPr>
        <p:spPr>
          <a:xfrm>
            <a:off x="658638" y="3769142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/>
              <a:t>Bánk bán</a:t>
            </a:r>
            <a:endParaRPr lang="hu-HU" dirty="0"/>
          </a:p>
        </p:txBody>
      </p:sp>
      <p:sp>
        <p:nvSpPr>
          <p:cNvPr id="20" name="Google Shape;319;p43">
            <a:extLst>
              <a:ext uri="{FF2B5EF4-FFF2-40B4-BE49-F238E27FC236}">
                <a16:creationId xmlns:a16="http://schemas.microsoft.com/office/drawing/2014/main" id="{5B9A2829-6F03-17B6-2FB4-A75A53A25774}"/>
              </a:ext>
            </a:extLst>
          </p:cNvPr>
          <p:cNvSpPr txBox="1">
            <a:spLocks/>
          </p:cNvSpPr>
          <p:nvPr/>
        </p:nvSpPr>
        <p:spPr>
          <a:xfrm>
            <a:off x="3378292" y="3769142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 dirty="0"/>
              <a:t>Melinda</a:t>
            </a:r>
          </a:p>
        </p:txBody>
      </p:sp>
      <p:sp>
        <p:nvSpPr>
          <p:cNvPr id="21" name="Google Shape;320;p43">
            <a:extLst>
              <a:ext uri="{FF2B5EF4-FFF2-40B4-BE49-F238E27FC236}">
                <a16:creationId xmlns:a16="http://schemas.microsoft.com/office/drawing/2014/main" id="{FAC8AEE9-203C-8F56-4726-43601447A1A7}"/>
              </a:ext>
            </a:extLst>
          </p:cNvPr>
          <p:cNvSpPr txBox="1">
            <a:spLocks/>
          </p:cNvSpPr>
          <p:nvPr/>
        </p:nvSpPr>
        <p:spPr>
          <a:xfrm>
            <a:off x="6151963" y="3775149"/>
            <a:ext cx="2330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 dirty="0" err="1"/>
              <a:t>Mikhál</a:t>
            </a:r>
            <a:r>
              <a:rPr lang="hu-HU" dirty="0"/>
              <a:t> bán</a:t>
            </a:r>
          </a:p>
        </p:txBody>
      </p:sp>
    </p:spTree>
    <p:extLst>
      <p:ext uri="{BB962C8B-B14F-4D97-AF65-F5344CB8AC3E}">
        <p14:creationId xmlns:p14="http://schemas.microsoft.com/office/powerpoint/2010/main" val="1368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>
            <a:spLocks noGrp="1"/>
          </p:cNvSpPr>
          <p:nvPr>
            <p:ph type="subTitle" idx="2"/>
          </p:nvPr>
        </p:nvSpPr>
        <p:spPr>
          <a:xfrm>
            <a:off x="3405151" y="2022409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Ülő Endre</a:t>
            </a:r>
            <a:endParaRPr dirty="0"/>
          </a:p>
        </p:txBody>
      </p:sp>
      <p:sp>
        <p:nvSpPr>
          <p:cNvPr id="310" name="Google Shape;310;p43"/>
          <p:cNvSpPr txBox="1">
            <a:spLocks noGrp="1"/>
          </p:cNvSpPr>
          <p:nvPr>
            <p:ph type="title"/>
          </p:nvPr>
        </p:nvSpPr>
        <p:spPr>
          <a:xfrm>
            <a:off x="685794" y="558896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Alkotók</a:t>
            </a:r>
            <a:endParaRPr dirty="0"/>
          </a:p>
        </p:txBody>
      </p:sp>
      <p:sp>
        <p:nvSpPr>
          <p:cNvPr id="311" name="Google Shape;311;p43"/>
          <p:cNvSpPr txBox="1">
            <a:spLocks noGrp="1"/>
          </p:cNvSpPr>
          <p:nvPr>
            <p:ph type="subTitle" idx="1"/>
          </p:nvPr>
        </p:nvSpPr>
        <p:spPr>
          <a:xfrm>
            <a:off x="685794" y="2022409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Madácsi Dániel</a:t>
            </a:r>
            <a:endParaRPr dirty="0"/>
          </a:p>
        </p:txBody>
      </p:sp>
      <p:sp>
        <p:nvSpPr>
          <p:cNvPr id="312" name="Google Shape;312;p43"/>
          <p:cNvSpPr txBox="1">
            <a:spLocks noGrp="1"/>
          </p:cNvSpPr>
          <p:nvPr>
            <p:ph type="subTitle" idx="3"/>
          </p:nvPr>
        </p:nvSpPr>
        <p:spPr>
          <a:xfrm>
            <a:off x="5880414" y="2022409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Majthényi</a:t>
            </a:r>
            <a:r>
              <a:rPr lang="hu-HU" dirty="0"/>
              <a:t> Gabriella</a:t>
            </a:r>
            <a:endParaRPr dirty="0"/>
          </a:p>
        </p:txBody>
      </p:sp>
      <p:sp>
        <p:nvSpPr>
          <p:cNvPr id="313" name="Google Shape;313;p43"/>
          <p:cNvSpPr txBox="1">
            <a:spLocks noGrp="1"/>
          </p:cNvSpPr>
          <p:nvPr>
            <p:ph type="subTitle" idx="4"/>
          </p:nvPr>
        </p:nvSpPr>
        <p:spPr>
          <a:xfrm>
            <a:off x="685794" y="3485509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Mészöly Tibor és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Kazimir Károly</a:t>
            </a:r>
            <a:endParaRPr dirty="0"/>
          </a:p>
        </p:txBody>
      </p:sp>
      <p:sp>
        <p:nvSpPr>
          <p:cNvPr id="315" name="Google Shape;315;p43"/>
          <p:cNvSpPr txBox="1">
            <a:spLocks noGrp="1"/>
          </p:cNvSpPr>
          <p:nvPr>
            <p:ph type="subTitle" idx="7"/>
          </p:nvPr>
        </p:nvSpPr>
        <p:spPr>
          <a:xfrm>
            <a:off x="685794" y="1473709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Maszkmester</a:t>
            </a:r>
            <a:endParaRPr dirty="0"/>
          </a:p>
        </p:txBody>
      </p:sp>
      <p:sp>
        <p:nvSpPr>
          <p:cNvPr id="316" name="Google Shape;316;p43"/>
          <p:cNvSpPr txBox="1">
            <a:spLocks noGrp="1"/>
          </p:cNvSpPr>
          <p:nvPr>
            <p:ph type="subTitle" idx="8"/>
          </p:nvPr>
        </p:nvSpPr>
        <p:spPr>
          <a:xfrm>
            <a:off x="3405151" y="1473709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Díszlettervező</a:t>
            </a:r>
            <a:endParaRPr dirty="0"/>
          </a:p>
        </p:txBody>
      </p:sp>
      <p:sp>
        <p:nvSpPr>
          <p:cNvPr id="318" name="Google Shape;318;p43"/>
          <p:cNvSpPr txBox="1">
            <a:spLocks noGrp="1"/>
          </p:cNvSpPr>
          <p:nvPr>
            <p:ph type="subTitle" idx="13"/>
          </p:nvPr>
        </p:nvSpPr>
        <p:spPr>
          <a:xfrm>
            <a:off x="5880414" y="1473709"/>
            <a:ext cx="252288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Rendezőasszisztens</a:t>
            </a:r>
            <a:endParaRPr dirty="0"/>
          </a:p>
        </p:txBody>
      </p:sp>
      <p:sp>
        <p:nvSpPr>
          <p:cNvPr id="319" name="Google Shape;319;p43"/>
          <p:cNvSpPr txBox="1">
            <a:spLocks noGrp="1"/>
          </p:cNvSpPr>
          <p:nvPr>
            <p:ph type="subTitle" idx="14"/>
          </p:nvPr>
        </p:nvSpPr>
        <p:spPr>
          <a:xfrm>
            <a:off x="633730" y="2936809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Rendező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4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51"/>
          <p:cNvGrpSpPr/>
          <p:nvPr/>
        </p:nvGrpSpPr>
        <p:grpSpPr>
          <a:xfrm>
            <a:off x="1806584" y="736383"/>
            <a:ext cx="5739471" cy="3445562"/>
            <a:chOff x="4919973" y="1518650"/>
            <a:chExt cx="3509100" cy="2106609"/>
          </a:xfrm>
        </p:grpSpPr>
        <p:sp>
          <p:nvSpPr>
            <p:cNvPr id="395" name="Google Shape;395;p51"/>
            <p:cNvSpPr/>
            <p:nvPr/>
          </p:nvSpPr>
          <p:spPr>
            <a:xfrm>
              <a:off x="5053731" y="1518650"/>
              <a:ext cx="3241500" cy="1956600"/>
            </a:xfrm>
            <a:prstGeom prst="round2SameRect">
              <a:avLst>
                <a:gd name="adj1" fmla="val 4232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1"/>
            <p:cNvSpPr/>
            <p:nvPr/>
          </p:nvSpPr>
          <p:spPr>
            <a:xfrm rot="10800000">
              <a:off x="4919973" y="3475259"/>
              <a:ext cx="3509100" cy="150000"/>
            </a:xfrm>
            <a:prstGeom prst="round2SameRect">
              <a:avLst>
                <a:gd name="adj1" fmla="val 44955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1"/>
            <p:cNvSpPr/>
            <p:nvPr/>
          </p:nvSpPr>
          <p:spPr>
            <a:xfrm>
              <a:off x="6653781" y="1582000"/>
              <a:ext cx="41400" cy="414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Alcím 3">
            <a:extLst>
              <a:ext uri="{FF2B5EF4-FFF2-40B4-BE49-F238E27FC236}">
                <a16:creationId xmlns:a16="http://schemas.microsoft.com/office/drawing/2014/main" id="{10A1B895-0134-29FA-8C7C-0DF8C7391EB1}"/>
              </a:ext>
            </a:extLst>
          </p:cNvPr>
          <p:cNvSpPr txBox="1">
            <a:spLocks/>
          </p:cNvSpPr>
          <p:nvPr/>
        </p:nvSpPr>
        <p:spPr>
          <a:xfrm>
            <a:off x="2275092" y="1095692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4500" kern="100" dirty="0">
                <a:latin typeface="IM Fell DW Pic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Kritikák, érdekességek</a:t>
            </a:r>
            <a:endParaRPr lang="hu-HU" sz="4500" kern="100" dirty="0">
              <a:latin typeface="IM Fell DW Pica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lcím 3">
            <a:extLst>
              <a:ext uri="{FF2B5EF4-FFF2-40B4-BE49-F238E27FC236}">
                <a16:creationId xmlns:a16="http://schemas.microsoft.com/office/drawing/2014/main" id="{B4E4D77B-5FCD-83EB-083E-DD48C0145DCF}"/>
              </a:ext>
            </a:extLst>
          </p:cNvPr>
          <p:cNvSpPr txBox="1">
            <a:spLocks/>
          </p:cNvSpPr>
          <p:nvPr/>
        </p:nvSpPr>
        <p:spPr>
          <a:xfrm>
            <a:off x="2275091" y="1095677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hu-HU" dirty="0"/>
              <a:t>Bár nem az 1956. október 23. utáni előadások valamelyikéhez kapcsolódik, de ideillik Kárpáti Aurélnak az 500. nemzeti színházi Bánk bán-előadás  – 1955. december 27. – alkalmából írt kritikája:</a:t>
            </a:r>
          </a:p>
        </p:txBody>
      </p:sp>
      <p:sp>
        <p:nvSpPr>
          <p:cNvPr id="3" name="Alcím 3">
            <a:extLst>
              <a:ext uri="{FF2B5EF4-FFF2-40B4-BE49-F238E27FC236}">
                <a16:creationId xmlns:a16="http://schemas.microsoft.com/office/drawing/2014/main" id="{D60D3A8A-647D-AE16-301B-B68437224386}"/>
              </a:ext>
            </a:extLst>
          </p:cNvPr>
          <p:cNvSpPr txBox="1">
            <a:spLocks/>
          </p:cNvSpPr>
          <p:nvPr/>
        </p:nvSpPr>
        <p:spPr>
          <a:xfrm>
            <a:off x="2275091" y="1095677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hu-HU" dirty="0"/>
              <a:t> </a:t>
            </a:r>
          </a:p>
          <a:p>
            <a:r>
              <a:rPr lang="hu-HU" sz="1270" dirty="0"/>
              <a:t>„minden magyar nemzedék más és más aktualitást  olvasott ki a Bánk bánból. De valami korhoz-szóló, eleven tanulságot mindegyik talált benne. Aligha véletlen hát, hogy Katona drámája a nemzet válságos napjaiban mindig megújuló, figyelmeztető, világító és iránymutató fénnyel gyúlt ki a színpadon... Azóta már </a:t>
            </a:r>
            <a:r>
              <a:rPr lang="hu-HU" sz="1270" dirty="0" err="1"/>
              <a:t>ötszázadik</a:t>
            </a:r>
            <a:r>
              <a:rPr lang="hu-HU" sz="1270" dirty="0"/>
              <a:t> előadásánál tartunk. De gazdag, sokfelé hangzó mondanivalója máig sem fogyott el. S ki ráfigyel, észreveheti, hogy éppoly »nagy dolgokról beszél«, mint saját korában.”</a:t>
            </a:r>
          </a:p>
          <a:p>
            <a:r>
              <a:rPr lang="hu-HU" sz="1270" dirty="0"/>
              <a:t>(Kárpáti Aurél: Bánk bán – </a:t>
            </a:r>
            <a:r>
              <a:rPr lang="hu-HU" sz="1270" dirty="0" err="1"/>
              <a:t>ötszázadszor</a:t>
            </a:r>
            <a:r>
              <a:rPr lang="hu-HU" sz="1270" dirty="0"/>
              <a:t>. Színház és mozi, 1956. január 6.)</a:t>
            </a:r>
          </a:p>
        </p:txBody>
      </p:sp>
      <p:sp>
        <p:nvSpPr>
          <p:cNvPr id="5" name="Alcím 3">
            <a:extLst>
              <a:ext uri="{FF2B5EF4-FFF2-40B4-BE49-F238E27FC236}">
                <a16:creationId xmlns:a16="http://schemas.microsoft.com/office/drawing/2014/main" id="{80155D7C-B9CA-E810-A888-082BFF0C3516}"/>
              </a:ext>
            </a:extLst>
          </p:cNvPr>
          <p:cNvSpPr txBox="1">
            <a:spLocks/>
          </p:cNvSpPr>
          <p:nvPr/>
        </p:nvSpPr>
        <p:spPr>
          <a:xfrm>
            <a:off x="2275091" y="1095677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just"/>
            <a:r>
              <a:rPr lang="hu-HU" dirty="0"/>
              <a:t>1957. elejére emlékezve Szántó Judit Bánk, a bálanya című kritikáját így kezdi: „Mire ez az írás megjelenik, épp negyven éve lesz, hogy a letargiába süppedő ország vidéki színházain </a:t>
            </a:r>
            <a:r>
              <a:rPr lang="hu-HU" dirty="0" err="1"/>
              <a:t>végigsöpört</a:t>
            </a:r>
            <a:r>
              <a:rPr lang="hu-HU" dirty="0"/>
              <a:t> a betilthatatlan nemzeti klasszikus be nem tervezett felújításainak hulláma. Magam történetesen a Pécsi Nemzeti színház nézőterén csapkodtam vörösre a tenyerem, amikor feldübörgött a vastaps Petur dermesztően aktuális sorai hallatán: »Üsd az orrát, magyar, ki bántja a tiéd!«”</a:t>
            </a:r>
          </a:p>
          <a:p>
            <a:r>
              <a:rPr lang="hu-HU" dirty="0"/>
              <a:t>                                                       (Színház, 1997. január)</a:t>
            </a:r>
          </a:p>
        </p:txBody>
      </p:sp>
    </p:spTree>
    <p:extLst>
      <p:ext uri="{BB962C8B-B14F-4D97-AF65-F5344CB8AC3E}">
        <p14:creationId xmlns:p14="http://schemas.microsoft.com/office/powerpoint/2010/main" val="31640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5"/>
          <p:cNvSpPr txBox="1">
            <a:spLocks noGrp="1"/>
          </p:cNvSpPr>
          <p:nvPr>
            <p:ph type="title"/>
          </p:nvPr>
        </p:nvSpPr>
        <p:spPr>
          <a:xfrm>
            <a:off x="713150" y="5394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Köszönjük figyelmüket!</a:t>
            </a:r>
            <a:endParaRPr dirty="0"/>
          </a:p>
        </p:txBody>
      </p:sp>
      <p:sp>
        <p:nvSpPr>
          <p:cNvPr id="685" name="Google Shape;685;p65"/>
          <p:cNvSpPr txBox="1"/>
          <p:nvPr/>
        </p:nvSpPr>
        <p:spPr>
          <a:xfrm flipH="1">
            <a:off x="713219" y="1362450"/>
            <a:ext cx="7717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dirty="0">
                <a:solidFill>
                  <a:schemeClr val="dk1"/>
                </a:solidFill>
                <a:latin typeface="IM Fell DW Pica" panose="020B0604020202020204" charset="0"/>
                <a:ea typeface="Lato"/>
                <a:cs typeface="Lato"/>
                <a:sym typeface="Lato"/>
              </a:rPr>
              <a:t>Forrásaink:</a:t>
            </a:r>
            <a:endParaRPr sz="1900" dirty="0">
              <a:solidFill>
                <a:schemeClr val="dk1"/>
              </a:solidFill>
              <a:latin typeface="IM Fell DW Pica" panose="020B0604020202020204" charset="0"/>
              <a:ea typeface="Lato"/>
              <a:cs typeface="Lato"/>
              <a:sym typeface="Lato"/>
            </a:endParaRPr>
          </a:p>
        </p:txBody>
      </p:sp>
      <p:sp>
        <p:nvSpPr>
          <p:cNvPr id="686" name="Google Shape;686;p65"/>
          <p:cNvSpPr txBox="1"/>
          <p:nvPr/>
        </p:nvSpPr>
        <p:spPr>
          <a:xfrm>
            <a:off x="713225" y="1956900"/>
            <a:ext cx="3211800" cy="26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7" name="Google Shape;687;p65"/>
          <p:cNvSpPr txBox="1"/>
          <p:nvPr/>
        </p:nvSpPr>
        <p:spPr>
          <a:xfrm>
            <a:off x="527824" y="1956900"/>
            <a:ext cx="7902976" cy="2651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05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https://www.oszk.hu/sites/default/files/virtualis_kiallitasok/bank_ban/lapok/miskolc57.html</a:t>
            </a:r>
            <a:endParaRPr lang="hu-HU" sz="105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05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https://www.oszk.hu/sites/default/files/virtualis_kiallitasok/bank_ban/lapok/pecs76.html</a:t>
            </a:r>
            <a:endParaRPr lang="hu-HU" sz="105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05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https://nemzetiarchivum.hu/photobank?query=b%C3%A1nk%20b%C3%A1n&amp;filetrs[]=Sz%C3%ADnh%C3%A1z</a:t>
            </a:r>
            <a:endParaRPr lang="hu-HU" sz="105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05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https://hu.wikipedia.org/wiki/B%C3%A1nk_b%C3%A1n_(dr%C3%A1ma)</a:t>
            </a:r>
            <a:endParaRPr lang="hu-HU" sz="105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05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https://nemzetiszinhaz.hu/eloadas/bank-ban-1/kapcsolodo-tartalmak</a:t>
            </a:r>
            <a:endParaRPr lang="hu-HU" sz="105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httos://mandadb.hu/tetel/449640/Bank_ban_bemutato_plakat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05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www.slidesgo.com</a:t>
            </a:r>
            <a:endParaRPr lang="hu-HU" sz="105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4007005" y="1428062"/>
            <a:ext cx="4810090" cy="12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dirty="0"/>
              <a:t>Szegedi Nemzeti Színház</a:t>
            </a:r>
            <a:endParaRPr sz="5000" dirty="0"/>
          </a:p>
        </p:txBody>
      </p:sp>
      <p:sp>
        <p:nvSpPr>
          <p:cNvPr id="220" name="Google Shape;220;p36"/>
          <p:cNvSpPr txBox="1">
            <a:spLocks noGrp="1"/>
          </p:cNvSpPr>
          <p:nvPr>
            <p:ph type="subTitle" idx="1"/>
          </p:nvPr>
        </p:nvSpPr>
        <p:spPr>
          <a:xfrm>
            <a:off x="4572000" y="2798554"/>
            <a:ext cx="3680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latin typeface="IM Fell DW Pica" panose="020B0604020202020204" charset="0"/>
              </a:rPr>
              <a:t>2013. március 15.</a:t>
            </a:r>
            <a:endParaRPr sz="2400" dirty="0">
              <a:latin typeface="IM Fell DW Pica" panose="020B0604020202020204" charset="0"/>
              <a:ea typeface="Lato Black"/>
              <a:cs typeface="Lato Black"/>
              <a:sym typeface="Lato Black"/>
            </a:endParaRPr>
          </a:p>
        </p:txBody>
      </p:sp>
      <p:pic>
        <p:nvPicPr>
          <p:cNvPr id="221" name="Google Shape;221;p36"/>
          <p:cNvPicPr preferRelativeResize="0"/>
          <p:nvPr/>
        </p:nvPicPr>
        <p:blipFill rotWithShape="1">
          <a:blip r:embed="rId3">
            <a:alphaModFix/>
          </a:blip>
          <a:srcRect l="1512" r="1512"/>
          <a:stretch/>
        </p:blipFill>
        <p:spPr>
          <a:xfrm>
            <a:off x="713300" y="462025"/>
            <a:ext cx="3680099" cy="44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>
            <a:spLocks noGrp="1"/>
          </p:cNvSpPr>
          <p:nvPr>
            <p:ph type="subTitle" idx="2"/>
          </p:nvPr>
        </p:nvSpPr>
        <p:spPr>
          <a:xfrm>
            <a:off x="3380543" y="1473252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Sorbán Csaba</a:t>
            </a:r>
            <a:endParaRPr dirty="0"/>
          </a:p>
        </p:txBody>
      </p:sp>
      <p:sp>
        <p:nvSpPr>
          <p:cNvPr id="309" name="Google Shape;309;p43"/>
          <p:cNvSpPr txBox="1">
            <a:spLocks noGrp="1"/>
          </p:cNvSpPr>
          <p:nvPr>
            <p:ph type="subTitle" idx="5"/>
          </p:nvPr>
        </p:nvSpPr>
        <p:spPr>
          <a:xfrm>
            <a:off x="6154065" y="1473252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Kéner</a:t>
            </a:r>
            <a:r>
              <a:rPr lang="hu-HU" dirty="0"/>
              <a:t> Gabriella</a:t>
            </a:r>
            <a:endParaRPr dirty="0"/>
          </a:p>
        </p:txBody>
      </p:sp>
      <p:sp>
        <p:nvSpPr>
          <p:cNvPr id="310" name="Google Shape;310;p43"/>
          <p:cNvSpPr txBox="1">
            <a:spLocks noGrp="1"/>
          </p:cNvSpPr>
          <p:nvPr>
            <p:ph type="title"/>
          </p:nvPr>
        </p:nvSpPr>
        <p:spPr>
          <a:xfrm>
            <a:off x="661186" y="236171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Szereplők</a:t>
            </a:r>
            <a:endParaRPr dirty="0"/>
          </a:p>
        </p:txBody>
      </p:sp>
      <p:sp>
        <p:nvSpPr>
          <p:cNvPr id="311" name="Google Shape;311;p43"/>
          <p:cNvSpPr txBox="1">
            <a:spLocks noGrp="1"/>
          </p:cNvSpPr>
          <p:nvPr>
            <p:ph type="subTitle" idx="1"/>
          </p:nvPr>
        </p:nvSpPr>
        <p:spPr>
          <a:xfrm>
            <a:off x="661186" y="1473252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Jakab Tamás</a:t>
            </a:r>
            <a:endParaRPr dirty="0"/>
          </a:p>
        </p:txBody>
      </p:sp>
      <p:sp>
        <p:nvSpPr>
          <p:cNvPr id="312" name="Google Shape;312;p43"/>
          <p:cNvSpPr txBox="1">
            <a:spLocks noGrp="1"/>
          </p:cNvSpPr>
          <p:nvPr>
            <p:ph type="subTitle" idx="3"/>
          </p:nvPr>
        </p:nvSpPr>
        <p:spPr>
          <a:xfrm>
            <a:off x="658935" y="3328649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Poroszlay</a:t>
            </a:r>
            <a:r>
              <a:rPr lang="hu-HU" dirty="0"/>
              <a:t> Kristóf</a:t>
            </a:r>
            <a:endParaRPr dirty="0"/>
          </a:p>
        </p:txBody>
      </p:sp>
      <p:sp>
        <p:nvSpPr>
          <p:cNvPr id="313" name="Google Shape;313;p43"/>
          <p:cNvSpPr txBox="1">
            <a:spLocks noGrp="1"/>
          </p:cNvSpPr>
          <p:nvPr>
            <p:ph type="subTitle" idx="4"/>
          </p:nvPr>
        </p:nvSpPr>
        <p:spPr>
          <a:xfrm>
            <a:off x="3378589" y="3334231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Pataki Ferenc</a:t>
            </a:r>
            <a:endParaRPr dirty="0"/>
          </a:p>
        </p:txBody>
      </p:sp>
      <p:sp>
        <p:nvSpPr>
          <p:cNvPr id="314" name="Google Shape;314;p43"/>
          <p:cNvSpPr txBox="1">
            <a:spLocks noGrp="1"/>
          </p:cNvSpPr>
          <p:nvPr>
            <p:ph type="subTitle" idx="6"/>
          </p:nvPr>
        </p:nvSpPr>
        <p:spPr>
          <a:xfrm>
            <a:off x="6151963" y="3328649"/>
            <a:ext cx="2330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Szívós László</a:t>
            </a:r>
            <a:endParaRPr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15" name="Google Shape;315;p43"/>
          <p:cNvSpPr txBox="1">
            <a:spLocks noGrp="1"/>
          </p:cNvSpPr>
          <p:nvPr>
            <p:ph type="subTitle" idx="7"/>
          </p:nvPr>
        </p:nvSpPr>
        <p:spPr>
          <a:xfrm>
            <a:off x="661186" y="924552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Tiborc</a:t>
            </a:r>
            <a:endParaRPr dirty="0"/>
          </a:p>
        </p:txBody>
      </p:sp>
      <p:sp>
        <p:nvSpPr>
          <p:cNvPr id="316" name="Google Shape;316;p43"/>
          <p:cNvSpPr txBox="1">
            <a:spLocks noGrp="1"/>
          </p:cNvSpPr>
          <p:nvPr>
            <p:ph type="subTitle" idx="8"/>
          </p:nvPr>
        </p:nvSpPr>
        <p:spPr>
          <a:xfrm>
            <a:off x="3380543" y="924552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Biberach</a:t>
            </a:r>
            <a:endParaRPr dirty="0"/>
          </a:p>
        </p:txBody>
      </p:sp>
      <p:sp>
        <p:nvSpPr>
          <p:cNvPr id="317" name="Google Shape;317;p43"/>
          <p:cNvSpPr txBox="1">
            <a:spLocks noGrp="1"/>
          </p:cNvSpPr>
          <p:nvPr>
            <p:ph type="subTitle" idx="9"/>
          </p:nvPr>
        </p:nvSpPr>
        <p:spPr>
          <a:xfrm>
            <a:off x="6154065" y="924552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Izidóra</a:t>
            </a:r>
            <a:endParaRPr dirty="0"/>
          </a:p>
        </p:txBody>
      </p:sp>
      <p:sp>
        <p:nvSpPr>
          <p:cNvPr id="318" name="Google Shape;318;p43"/>
          <p:cNvSpPr txBox="1">
            <a:spLocks noGrp="1"/>
          </p:cNvSpPr>
          <p:nvPr>
            <p:ph type="subTitle" idx="13"/>
          </p:nvPr>
        </p:nvSpPr>
        <p:spPr>
          <a:xfrm>
            <a:off x="658935" y="2779949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Solom</a:t>
            </a:r>
            <a:r>
              <a:rPr lang="hu-HU" dirty="0"/>
              <a:t> mester</a:t>
            </a:r>
            <a:endParaRPr dirty="0"/>
          </a:p>
        </p:txBody>
      </p:sp>
      <p:sp>
        <p:nvSpPr>
          <p:cNvPr id="319" name="Google Shape;319;p43"/>
          <p:cNvSpPr txBox="1">
            <a:spLocks noGrp="1"/>
          </p:cNvSpPr>
          <p:nvPr>
            <p:ph type="subTitle" idx="14"/>
          </p:nvPr>
        </p:nvSpPr>
        <p:spPr>
          <a:xfrm>
            <a:off x="3378292" y="2785531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Petur főispán</a:t>
            </a:r>
            <a:endParaRPr dirty="0"/>
          </a:p>
        </p:txBody>
      </p:sp>
      <p:sp>
        <p:nvSpPr>
          <p:cNvPr id="320" name="Google Shape;320;p43"/>
          <p:cNvSpPr txBox="1">
            <a:spLocks noGrp="1"/>
          </p:cNvSpPr>
          <p:nvPr>
            <p:ph type="subTitle" idx="15"/>
          </p:nvPr>
        </p:nvSpPr>
        <p:spPr>
          <a:xfrm>
            <a:off x="6151965" y="2779949"/>
            <a:ext cx="23307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Simon bán</a:t>
            </a:r>
            <a:endParaRPr dirty="0"/>
          </a:p>
        </p:txBody>
      </p:sp>
      <p:sp>
        <p:nvSpPr>
          <p:cNvPr id="4" name="Google Shape;311;p43"/>
          <p:cNvSpPr txBox="1">
            <a:spLocks/>
          </p:cNvSpPr>
          <p:nvPr/>
        </p:nvSpPr>
        <p:spPr>
          <a:xfrm>
            <a:off x="661335" y="2366068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/>
              <a:t>Báhner Péter</a:t>
            </a:r>
            <a:endParaRPr lang="hu-HU" dirty="0"/>
          </a:p>
        </p:txBody>
      </p:sp>
      <p:sp>
        <p:nvSpPr>
          <p:cNvPr id="5" name="Google Shape;315;p43"/>
          <p:cNvSpPr txBox="1">
            <a:spLocks/>
          </p:cNvSpPr>
          <p:nvPr/>
        </p:nvSpPr>
        <p:spPr>
          <a:xfrm>
            <a:off x="661335" y="1817368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/>
              <a:t>II. Endre</a:t>
            </a:r>
            <a:endParaRPr lang="hu-HU" dirty="0"/>
          </a:p>
        </p:txBody>
      </p:sp>
      <p:sp>
        <p:nvSpPr>
          <p:cNvPr id="6" name="Google Shape;308;p43"/>
          <p:cNvSpPr txBox="1">
            <a:spLocks/>
          </p:cNvSpPr>
          <p:nvPr/>
        </p:nvSpPr>
        <p:spPr>
          <a:xfrm>
            <a:off x="3380692" y="2366068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/>
              <a:t>Szabó Gabi</a:t>
            </a:r>
            <a:endParaRPr lang="hu-HU" dirty="0"/>
          </a:p>
        </p:txBody>
      </p:sp>
      <p:sp>
        <p:nvSpPr>
          <p:cNvPr id="7" name="Google Shape;316;p43"/>
          <p:cNvSpPr txBox="1">
            <a:spLocks/>
          </p:cNvSpPr>
          <p:nvPr/>
        </p:nvSpPr>
        <p:spPr>
          <a:xfrm>
            <a:off x="3380692" y="1817368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/>
              <a:t>Gertrudis</a:t>
            </a:r>
            <a:endParaRPr lang="hu-HU" dirty="0"/>
          </a:p>
        </p:txBody>
      </p:sp>
      <p:sp>
        <p:nvSpPr>
          <p:cNvPr id="8" name="Google Shape;309;p43"/>
          <p:cNvSpPr txBox="1">
            <a:spLocks/>
          </p:cNvSpPr>
          <p:nvPr/>
        </p:nvSpPr>
        <p:spPr>
          <a:xfrm>
            <a:off x="6154065" y="2366068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/>
              <a:t>Barnák László</a:t>
            </a:r>
            <a:endParaRPr lang="hu-HU" dirty="0"/>
          </a:p>
        </p:txBody>
      </p:sp>
      <p:sp>
        <p:nvSpPr>
          <p:cNvPr id="9" name="Google Shape;317;p43"/>
          <p:cNvSpPr txBox="1">
            <a:spLocks/>
          </p:cNvSpPr>
          <p:nvPr/>
        </p:nvSpPr>
        <p:spPr>
          <a:xfrm>
            <a:off x="6154065" y="1817368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/>
              <a:t>Ottó</a:t>
            </a:r>
            <a:endParaRPr lang="hu-HU" dirty="0"/>
          </a:p>
        </p:txBody>
      </p:sp>
      <p:sp>
        <p:nvSpPr>
          <p:cNvPr id="16" name="Google Shape;312;p43">
            <a:extLst>
              <a:ext uri="{FF2B5EF4-FFF2-40B4-BE49-F238E27FC236}">
                <a16:creationId xmlns:a16="http://schemas.microsoft.com/office/drawing/2014/main" id="{D1538102-C451-3772-1866-13EF325E0DDD}"/>
              </a:ext>
            </a:extLst>
          </p:cNvPr>
          <p:cNvSpPr txBox="1">
            <a:spLocks/>
          </p:cNvSpPr>
          <p:nvPr/>
        </p:nvSpPr>
        <p:spPr>
          <a:xfrm>
            <a:off x="658638" y="4317842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/>
              <a:t>Nagy Csongor Zsolt</a:t>
            </a:r>
            <a:endParaRPr lang="hu-HU" dirty="0"/>
          </a:p>
        </p:txBody>
      </p:sp>
      <p:sp>
        <p:nvSpPr>
          <p:cNvPr id="17" name="Google Shape;313;p43">
            <a:extLst>
              <a:ext uri="{FF2B5EF4-FFF2-40B4-BE49-F238E27FC236}">
                <a16:creationId xmlns:a16="http://schemas.microsoft.com/office/drawing/2014/main" id="{2BDD1234-146F-9D50-2175-FE760E9DD53F}"/>
              </a:ext>
            </a:extLst>
          </p:cNvPr>
          <p:cNvSpPr txBox="1">
            <a:spLocks/>
          </p:cNvSpPr>
          <p:nvPr/>
        </p:nvSpPr>
        <p:spPr>
          <a:xfrm>
            <a:off x="3456661" y="4317827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/>
              <a:t>Gidró Katalin</a:t>
            </a:r>
            <a:endParaRPr lang="hu-HU" dirty="0"/>
          </a:p>
        </p:txBody>
      </p:sp>
      <p:sp>
        <p:nvSpPr>
          <p:cNvPr id="18" name="Google Shape;314;p43">
            <a:extLst>
              <a:ext uri="{FF2B5EF4-FFF2-40B4-BE49-F238E27FC236}">
                <a16:creationId xmlns:a16="http://schemas.microsoft.com/office/drawing/2014/main" id="{312B9859-BDFB-AD16-C0E6-4EF49EB71286}"/>
              </a:ext>
            </a:extLst>
          </p:cNvPr>
          <p:cNvSpPr txBox="1">
            <a:spLocks/>
          </p:cNvSpPr>
          <p:nvPr/>
        </p:nvSpPr>
        <p:spPr>
          <a:xfrm>
            <a:off x="6151961" y="4323849"/>
            <a:ext cx="2330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/>
              <a:t>Kárász Zénó</a:t>
            </a:r>
            <a:endParaRPr lang="hu-HU"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" name="Google Shape;318;p43">
            <a:extLst>
              <a:ext uri="{FF2B5EF4-FFF2-40B4-BE49-F238E27FC236}">
                <a16:creationId xmlns:a16="http://schemas.microsoft.com/office/drawing/2014/main" id="{593B6467-F5E5-9193-11A5-772D893B7315}"/>
              </a:ext>
            </a:extLst>
          </p:cNvPr>
          <p:cNvSpPr txBox="1">
            <a:spLocks/>
          </p:cNvSpPr>
          <p:nvPr/>
        </p:nvSpPr>
        <p:spPr>
          <a:xfrm>
            <a:off x="658638" y="3769142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/>
              <a:t>Bánk bán</a:t>
            </a:r>
            <a:endParaRPr lang="hu-HU" dirty="0"/>
          </a:p>
        </p:txBody>
      </p:sp>
      <p:sp>
        <p:nvSpPr>
          <p:cNvPr id="20" name="Google Shape;319;p43">
            <a:extLst>
              <a:ext uri="{FF2B5EF4-FFF2-40B4-BE49-F238E27FC236}">
                <a16:creationId xmlns:a16="http://schemas.microsoft.com/office/drawing/2014/main" id="{5B9A2829-6F03-17B6-2FB4-A75A53A25774}"/>
              </a:ext>
            </a:extLst>
          </p:cNvPr>
          <p:cNvSpPr txBox="1">
            <a:spLocks/>
          </p:cNvSpPr>
          <p:nvPr/>
        </p:nvSpPr>
        <p:spPr>
          <a:xfrm>
            <a:off x="3456364" y="3769127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 dirty="0"/>
              <a:t>Melinda</a:t>
            </a:r>
          </a:p>
        </p:txBody>
      </p:sp>
      <p:sp>
        <p:nvSpPr>
          <p:cNvPr id="21" name="Google Shape;320;p43">
            <a:extLst>
              <a:ext uri="{FF2B5EF4-FFF2-40B4-BE49-F238E27FC236}">
                <a16:creationId xmlns:a16="http://schemas.microsoft.com/office/drawing/2014/main" id="{FAC8AEE9-203C-8F56-4726-43601447A1A7}"/>
              </a:ext>
            </a:extLst>
          </p:cNvPr>
          <p:cNvSpPr txBox="1">
            <a:spLocks/>
          </p:cNvSpPr>
          <p:nvPr/>
        </p:nvSpPr>
        <p:spPr>
          <a:xfrm>
            <a:off x="6151963" y="3775149"/>
            <a:ext cx="2330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 dirty="0" err="1"/>
              <a:t>Mikhál</a:t>
            </a:r>
            <a:r>
              <a:rPr lang="hu-HU" dirty="0"/>
              <a:t> bán</a:t>
            </a:r>
          </a:p>
        </p:txBody>
      </p:sp>
    </p:spTree>
    <p:extLst>
      <p:ext uri="{BB962C8B-B14F-4D97-AF65-F5344CB8AC3E}">
        <p14:creationId xmlns:p14="http://schemas.microsoft.com/office/powerpoint/2010/main" val="27609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>
            <a:spLocks noGrp="1"/>
          </p:cNvSpPr>
          <p:nvPr>
            <p:ph type="subTitle" idx="2"/>
          </p:nvPr>
        </p:nvSpPr>
        <p:spPr>
          <a:xfrm>
            <a:off x="3353236" y="1749190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Székely László</a:t>
            </a:r>
            <a:endParaRPr dirty="0"/>
          </a:p>
        </p:txBody>
      </p:sp>
      <p:sp>
        <p:nvSpPr>
          <p:cNvPr id="309" name="Google Shape;309;p43"/>
          <p:cNvSpPr txBox="1">
            <a:spLocks noGrp="1"/>
          </p:cNvSpPr>
          <p:nvPr>
            <p:ph type="subTitle" idx="5"/>
          </p:nvPr>
        </p:nvSpPr>
        <p:spPr>
          <a:xfrm>
            <a:off x="6126758" y="1749190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Benedek Mari</a:t>
            </a:r>
            <a:endParaRPr dirty="0"/>
          </a:p>
        </p:txBody>
      </p:sp>
      <p:sp>
        <p:nvSpPr>
          <p:cNvPr id="310" name="Google Shape;310;p43"/>
          <p:cNvSpPr txBox="1">
            <a:spLocks noGrp="1"/>
          </p:cNvSpPr>
          <p:nvPr>
            <p:ph type="title"/>
          </p:nvPr>
        </p:nvSpPr>
        <p:spPr>
          <a:xfrm>
            <a:off x="661186" y="236171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Alkotók</a:t>
            </a:r>
            <a:endParaRPr dirty="0"/>
          </a:p>
        </p:txBody>
      </p:sp>
      <p:sp>
        <p:nvSpPr>
          <p:cNvPr id="311" name="Google Shape;311;p43"/>
          <p:cNvSpPr txBox="1">
            <a:spLocks noGrp="1"/>
          </p:cNvSpPr>
          <p:nvPr>
            <p:ph type="subTitle" idx="1"/>
          </p:nvPr>
        </p:nvSpPr>
        <p:spPr>
          <a:xfrm>
            <a:off x="633879" y="1749190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Nagy Gábor</a:t>
            </a:r>
            <a:endParaRPr dirty="0"/>
          </a:p>
        </p:txBody>
      </p:sp>
      <p:sp>
        <p:nvSpPr>
          <p:cNvPr id="312" name="Google Shape;312;p43"/>
          <p:cNvSpPr txBox="1">
            <a:spLocks noGrp="1"/>
          </p:cNvSpPr>
          <p:nvPr>
            <p:ph type="subTitle" idx="3"/>
          </p:nvPr>
        </p:nvSpPr>
        <p:spPr>
          <a:xfrm>
            <a:off x="658935" y="4173284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Kaj</a:t>
            </a:r>
            <a:r>
              <a:rPr lang="hu-HU" dirty="0"/>
              <a:t> Ádám</a:t>
            </a:r>
            <a:endParaRPr dirty="0"/>
          </a:p>
        </p:txBody>
      </p:sp>
      <p:sp>
        <p:nvSpPr>
          <p:cNvPr id="313" name="Google Shape;313;p43"/>
          <p:cNvSpPr txBox="1">
            <a:spLocks noGrp="1"/>
          </p:cNvSpPr>
          <p:nvPr>
            <p:ph type="subTitle" idx="4"/>
          </p:nvPr>
        </p:nvSpPr>
        <p:spPr>
          <a:xfrm>
            <a:off x="3407700" y="4172154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Bodolay</a:t>
            </a:r>
            <a:r>
              <a:rPr lang="hu-HU" dirty="0"/>
              <a:t> Géza</a:t>
            </a:r>
            <a:endParaRPr dirty="0"/>
          </a:p>
        </p:txBody>
      </p:sp>
      <p:sp>
        <p:nvSpPr>
          <p:cNvPr id="315" name="Google Shape;315;p43"/>
          <p:cNvSpPr txBox="1">
            <a:spLocks noGrp="1"/>
          </p:cNvSpPr>
          <p:nvPr>
            <p:ph type="subTitle" idx="7"/>
          </p:nvPr>
        </p:nvSpPr>
        <p:spPr>
          <a:xfrm>
            <a:off x="633879" y="1200490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Zenész</a:t>
            </a:r>
            <a:endParaRPr dirty="0"/>
          </a:p>
        </p:txBody>
      </p:sp>
      <p:sp>
        <p:nvSpPr>
          <p:cNvPr id="316" name="Google Shape;316;p43"/>
          <p:cNvSpPr txBox="1">
            <a:spLocks noGrp="1"/>
          </p:cNvSpPr>
          <p:nvPr>
            <p:ph type="subTitle" idx="8"/>
          </p:nvPr>
        </p:nvSpPr>
        <p:spPr>
          <a:xfrm>
            <a:off x="3353236" y="1200490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Díszlettervező</a:t>
            </a:r>
            <a:endParaRPr dirty="0"/>
          </a:p>
        </p:txBody>
      </p:sp>
      <p:sp>
        <p:nvSpPr>
          <p:cNvPr id="317" name="Google Shape;317;p43"/>
          <p:cNvSpPr txBox="1">
            <a:spLocks noGrp="1"/>
          </p:cNvSpPr>
          <p:nvPr>
            <p:ph type="subTitle" idx="9"/>
          </p:nvPr>
        </p:nvSpPr>
        <p:spPr>
          <a:xfrm>
            <a:off x="6126758" y="1200490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Jelmeztervező</a:t>
            </a:r>
            <a:endParaRPr dirty="0"/>
          </a:p>
        </p:txBody>
      </p:sp>
      <p:sp>
        <p:nvSpPr>
          <p:cNvPr id="318" name="Google Shape;318;p43"/>
          <p:cNvSpPr txBox="1">
            <a:spLocks noGrp="1"/>
          </p:cNvSpPr>
          <p:nvPr>
            <p:ph type="subTitle" idx="13"/>
          </p:nvPr>
        </p:nvSpPr>
        <p:spPr>
          <a:xfrm>
            <a:off x="658935" y="3624584"/>
            <a:ext cx="252288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Rendezőasszisztens</a:t>
            </a:r>
            <a:endParaRPr dirty="0"/>
          </a:p>
        </p:txBody>
      </p:sp>
      <p:sp>
        <p:nvSpPr>
          <p:cNvPr id="319" name="Google Shape;319;p43"/>
          <p:cNvSpPr txBox="1">
            <a:spLocks noGrp="1"/>
          </p:cNvSpPr>
          <p:nvPr>
            <p:ph type="subTitle" idx="14"/>
          </p:nvPr>
        </p:nvSpPr>
        <p:spPr>
          <a:xfrm>
            <a:off x="3355636" y="3623454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Rendező</a:t>
            </a:r>
            <a:endParaRPr dirty="0"/>
          </a:p>
        </p:txBody>
      </p:sp>
      <p:sp>
        <p:nvSpPr>
          <p:cNvPr id="4" name="Google Shape;311;p43"/>
          <p:cNvSpPr txBox="1">
            <a:spLocks/>
          </p:cNvSpPr>
          <p:nvPr/>
        </p:nvSpPr>
        <p:spPr>
          <a:xfrm>
            <a:off x="633879" y="2983404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/>
              <a:t>Mészáros Ágnes</a:t>
            </a:r>
          </a:p>
        </p:txBody>
      </p:sp>
      <p:sp>
        <p:nvSpPr>
          <p:cNvPr id="5" name="Google Shape;315;p43"/>
          <p:cNvSpPr txBox="1">
            <a:spLocks/>
          </p:cNvSpPr>
          <p:nvPr/>
        </p:nvSpPr>
        <p:spPr>
          <a:xfrm>
            <a:off x="636279" y="2434704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 dirty="0"/>
              <a:t>Súgó</a:t>
            </a:r>
          </a:p>
        </p:txBody>
      </p:sp>
      <p:sp>
        <p:nvSpPr>
          <p:cNvPr id="6" name="Google Shape;308;p43"/>
          <p:cNvSpPr txBox="1">
            <a:spLocks/>
          </p:cNvSpPr>
          <p:nvPr/>
        </p:nvSpPr>
        <p:spPr>
          <a:xfrm>
            <a:off x="3355636" y="2983404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/>
              <a:t>Kovács Gábor Péter</a:t>
            </a:r>
          </a:p>
        </p:txBody>
      </p:sp>
      <p:sp>
        <p:nvSpPr>
          <p:cNvPr id="7" name="Google Shape;316;p43"/>
          <p:cNvSpPr txBox="1">
            <a:spLocks/>
          </p:cNvSpPr>
          <p:nvPr/>
        </p:nvSpPr>
        <p:spPr>
          <a:xfrm>
            <a:off x="3355636" y="2434704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 dirty="0"/>
              <a:t>Mozgókép</a:t>
            </a:r>
          </a:p>
        </p:txBody>
      </p:sp>
      <p:sp>
        <p:nvSpPr>
          <p:cNvPr id="8" name="Google Shape;309;p43"/>
          <p:cNvSpPr txBox="1">
            <a:spLocks/>
          </p:cNvSpPr>
          <p:nvPr/>
        </p:nvSpPr>
        <p:spPr>
          <a:xfrm>
            <a:off x="6129009" y="2983404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 err="1"/>
              <a:t>Báhner</a:t>
            </a:r>
            <a:r>
              <a:rPr lang="hu-HU" dirty="0"/>
              <a:t> Péter</a:t>
            </a:r>
          </a:p>
        </p:txBody>
      </p:sp>
      <p:sp>
        <p:nvSpPr>
          <p:cNvPr id="9" name="Google Shape;317;p43"/>
          <p:cNvSpPr txBox="1">
            <a:spLocks/>
          </p:cNvSpPr>
          <p:nvPr/>
        </p:nvSpPr>
        <p:spPr>
          <a:xfrm>
            <a:off x="6129009" y="2434704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 dirty="0"/>
              <a:t>Ügyelő</a:t>
            </a:r>
          </a:p>
        </p:txBody>
      </p:sp>
    </p:spTree>
    <p:extLst>
      <p:ext uri="{BB962C8B-B14F-4D97-AF65-F5344CB8AC3E}">
        <p14:creationId xmlns:p14="http://schemas.microsoft.com/office/powerpoint/2010/main" val="16487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51"/>
          <p:cNvGrpSpPr/>
          <p:nvPr/>
        </p:nvGrpSpPr>
        <p:grpSpPr>
          <a:xfrm>
            <a:off x="1806657" y="774628"/>
            <a:ext cx="5739471" cy="3445562"/>
            <a:chOff x="4919973" y="1518650"/>
            <a:chExt cx="3509100" cy="2106609"/>
          </a:xfrm>
        </p:grpSpPr>
        <p:sp>
          <p:nvSpPr>
            <p:cNvPr id="395" name="Google Shape;395;p51"/>
            <p:cNvSpPr/>
            <p:nvPr/>
          </p:nvSpPr>
          <p:spPr>
            <a:xfrm>
              <a:off x="5053731" y="1518650"/>
              <a:ext cx="3241500" cy="1956600"/>
            </a:xfrm>
            <a:prstGeom prst="round2SameRect">
              <a:avLst>
                <a:gd name="adj1" fmla="val 4232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1"/>
            <p:cNvSpPr/>
            <p:nvPr/>
          </p:nvSpPr>
          <p:spPr>
            <a:xfrm rot="10800000">
              <a:off x="4919973" y="3475259"/>
              <a:ext cx="3509100" cy="150000"/>
            </a:xfrm>
            <a:prstGeom prst="round2SameRect">
              <a:avLst>
                <a:gd name="adj1" fmla="val 44955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1"/>
            <p:cNvSpPr/>
            <p:nvPr/>
          </p:nvSpPr>
          <p:spPr>
            <a:xfrm>
              <a:off x="6653781" y="1582000"/>
              <a:ext cx="41400" cy="414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Alcím 3">
            <a:extLst>
              <a:ext uri="{FF2B5EF4-FFF2-40B4-BE49-F238E27FC236}">
                <a16:creationId xmlns:a16="http://schemas.microsoft.com/office/drawing/2014/main" id="{10A1B895-0134-29FA-8C7C-0DF8C7391EB1}"/>
              </a:ext>
            </a:extLst>
          </p:cNvPr>
          <p:cNvSpPr txBox="1">
            <a:spLocks/>
          </p:cNvSpPr>
          <p:nvPr/>
        </p:nvSpPr>
        <p:spPr>
          <a:xfrm>
            <a:off x="2275092" y="1095692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4500" kern="100" dirty="0">
                <a:latin typeface="IM Fell DW Pic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Kritikák, érdekességek</a:t>
            </a:r>
            <a:endParaRPr lang="hu-HU" sz="4500" kern="100" dirty="0">
              <a:latin typeface="IM Fell DW Pica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lcím 3">
            <a:extLst>
              <a:ext uri="{FF2B5EF4-FFF2-40B4-BE49-F238E27FC236}">
                <a16:creationId xmlns:a16="http://schemas.microsoft.com/office/drawing/2014/main" id="{B4E4D77B-5FCD-83EB-083E-DD48C0145DCF}"/>
              </a:ext>
            </a:extLst>
          </p:cNvPr>
          <p:cNvSpPr txBox="1">
            <a:spLocks/>
          </p:cNvSpPr>
          <p:nvPr/>
        </p:nvSpPr>
        <p:spPr>
          <a:xfrm>
            <a:off x="2275091" y="1106599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„A Szegedi Nemzeti Színház utoljára 1968-ban mutatta be Katona József színművét, a Bánk bánt. 12 évvel 1956 után, 120 évvel 1848 után. Azóta eltelt újabb 45 esztendő” – ez a felirat fogadja a nemzeti ünnepen a teátrum látogatóit.”</a:t>
            </a:r>
          </a:p>
        </p:txBody>
      </p:sp>
      <p:sp>
        <p:nvSpPr>
          <p:cNvPr id="12" name="Alcím 3">
            <a:extLst>
              <a:ext uri="{FF2B5EF4-FFF2-40B4-BE49-F238E27FC236}">
                <a16:creationId xmlns:a16="http://schemas.microsoft.com/office/drawing/2014/main" id="{0D2E6879-8021-EE49-45FF-C3CFD36A2083}"/>
              </a:ext>
            </a:extLst>
          </p:cNvPr>
          <p:cNvSpPr txBox="1">
            <a:spLocks/>
          </p:cNvSpPr>
          <p:nvPr/>
        </p:nvSpPr>
        <p:spPr>
          <a:xfrm>
            <a:off x="2275090" y="1106599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hu-HU" dirty="0"/>
              <a:t>„A Bánk bán egyszerre tudott korhűen középkori és izgalmasan aktuális lenni, mint a legjobb Schiller-drámák. A jellemek mélysége és gazdagsága Shakespeare-t idézi. Szerzője nem volt forradalmár, de műve forradalmasító hatású, mert elkeseredést ébreszt minden zsarnokság ellen, és részvétet a megalázottság mellett. Nyelve olyan erőteljes, mint soha még magyar drámáé. Rímtelen jambusos formájával pedig odakapcsolódott a Shakespeare-Schiller-hagyományhoz.” – Hegedüs Géza </a:t>
            </a:r>
          </a:p>
        </p:txBody>
      </p:sp>
      <p:sp>
        <p:nvSpPr>
          <p:cNvPr id="15" name="Alcím 3">
            <a:extLst>
              <a:ext uri="{FF2B5EF4-FFF2-40B4-BE49-F238E27FC236}">
                <a16:creationId xmlns:a16="http://schemas.microsoft.com/office/drawing/2014/main" id="{7ED82ACE-938B-0DF2-470D-417447FFDF81}"/>
              </a:ext>
            </a:extLst>
          </p:cNvPr>
          <p:cNvSpPr txBox="1">
            <a:spLocks/>
          </p:cNvSpPr>
          <p:nvPr/>
        </p:nvSpPr>
        <p:spPr>
          <a:xfrm>
            <a:off x="2275090" y="1084785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hu-HU" dirty="0"/>
              <a:t>Katona József darabját legutóbb 1969 októberében állította Szegeden színpadra </a:t>
            </a:r>
            <a:r>
              <a:rPr lang="hu-HU" dirty="0" err="1"/>
              <a:t>Bozóky</a:t>
            </a:r>
            <a:r>
              <a:rPr lang="hu-HU" dirty="0"/>
              <a:t> István. Gertrudis királynét akkor Bartha Mária, színházunk örökös tagja alakította.</a:t>
            </a:r>
          </a:p>
        </p:txBody>
      </p:sp>
      <p:sp>
        <p:nvSpPr>
          <p:cNvPr id="16" name="Alcím 3">
            <a:extLst>
              <a:ext uri="{FF2B5EF4-FFF2-40B4-BE49-F238E27FC236}">
                <a16:creationId xmlns:a16="http://schemas.microsoft.com/office/drawing/2014/main" id="{25D1A2FC-5AA8-B52D-814E-8C268C5DFF8E}"/>
              </a:ext>
            </a:extLst>
          </p:cNvPr>
          <p:cNvSpPr txBox="1">
            <a:spLocks/>
          </p:cNvSpPr>
          <p:nvPr/>
        </p:nvSpPr>
        <p:spPr>
          <a:xfrm>
            <a:off x="2275089" y="1106599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hu-HU" dirty="0"/>
              <a:t>Negyvennégy év múltán a nemzeti ünnepünkre időzített premiert </a:t>
            </a:r>
            <a:r>
              <a:rPr lang="hu-HU" dirty="0" err="1"/>
              <a:t>Bodolay</a:t>
            </a:r>
            <a:r>
              <a:rPr lang="hu-HU" dirty="0"/>
              <a:t> Géza rendezésében láthatja a közönség. Gertrudist a Pipás Pista címszerepében hangos sikert elért Szabó Gabi, Melindát a gyermekáldást követően először színpadra álló </a:t>
            </a:r>
            <a:r>
              <a:rPr lang="hu-HU" dirty="0" err="1"/>
              <a:t>Gidró</a:t>
            </a:r>
            <a:r>
              <a:rPr lang="hu-HU" dirty="0"/>
              <a:t> Katalin kelti életre.</a:t>
            </a:r>
          </a:p>
        </p:txBody>
      </p:sp>
      <p:sp>
        <p:nvSpPr>
          <p:cNvPr id="17" name="Alcím 3">
            <a:extLst>
              <a:ext uri="{FF2B5EF4-FFF2-40B4-BE49-F238E27FC236}">
                <a16:creationId xmlns:a16="http://schemas.microsoft.com/office/drawing/2014/main" id="{5A430216-F9A1-3A79-13DB-254413028106}"/>
              </a:ext>
            </a:extLst>
          </p:cNvPr>
          <p:cNvSpPr txBox="1">
            <a:spLocks/>
          </p:cNvSpPr>
          <p:nvPr/>
        </p:nvSpPr>
        <p:spPr>
          <a:xfrm>
            <a:off x="2275089" y="1106052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hu-HU" dirty="0"/>
              <a:t>Bánk bánt a Szatmárnémetiben játszó Nagy Csongor Zsolt személyesíti meg, aki ezzel a szereppel mutatkozik be Magyarországon.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512857" y="356838"/>
            <a:ext cx="8118285" cy="9314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dirty="0"/>
              <a:t>Pillanatképek az előadásról</a:t>
            </a:r>
            <a:endParaRPr sz="5000" dirty="0"/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15C9B28D-B979-9AA4-C226-FEE47837CD51}"/>
              </a:ext>
            </a:extLst>
          </p:cNvPr>
          <p:cNvGrpSpPr/>
          <p:nvPr/>
        </p:nvGrpSpPr>
        <p:grpSpPr>
          <a:xfrm>
            <a:off x="512856" y="-5557279"/>
            <a:ext cx="8118285" cy="10517141"/>
            <a:chOff x="512856" y="-5557279"/>
            <a:chExt cx="8118285" cy="10517141"/>
          </a:xfrm>
        </p:grpSpPr>
        <p:grpSp>
          <p:nvGrpSpPr>
            <p:cNvPr id="7" name="Csoportba foglalás 6">
              <a:extLst>
                <a:ext uri="{FF2B5EF4-FFF2-40B4-BE49-F238E27FC236}">
                  <a16:creationId xmlns:a16="http://schemas.microsoft.com/office/drawing/2014/main" id="{5529DFF8-A8A2-18AE-1350-087A4693AACA}"/>
                </a:ext>
              </a:extLst>
            </p:cNvPr>
            <p:cNvGrpSpPr/>
            <p:nvPr/>
          </p:nvGrpSpPr>
          <p:grpSpPr>
            <a:xfrm>
              <a:off x="512856" y="-5557279"/>
              <a:ext cx="8118285" cy="8581111"/>
              <a:chOff x="512856" y="-5557279"/>
              <a:chExt cx="8118285" cy="8581111"/>
            </a:xfrm>
          </p:grpSpPr>
          <p:grpSp>
            <p:nvGrpSpPr>
              <p:cNvPr id="6" name="Csoportba foglalás 5">
                <a:extLst>
                  <a:ext uri="{FF2B5EF4-FFF2-40B4-BE49-F238E27FC236}">
                    <a16:creationId xmlns:a16="http://schemas.microsoft.com/office/drawing/2014/main" id="{3B0C4F47-E42C-1173-3378-375B95FA4247}"/>
                  </a:ext>
                </a:extLst>
              </p:cNvPr>
              <p:cNvGrpSpPr/>
              <p:nvPr/>
            </p:nvGrpSpPr>
            <p:grpSpPr>
              <a:xfrm>
                <a:off x="512856" y="-5557279"/>
                <a:ext cx="8118285" cy="7139824"/>
                <a:chOff x="512856" y="-2353162"/>
                <a:chExt cx="8118285" cy="7139824"/>
              </a:xfrm>
            </p:grpSpPr>
            <p:pic>
              <p:nvPicPr>
                <p:cNvPr id="1046" name="Picture 22" descr="Bánk bán">
                  <a:extLst>
                    <a:ext uri="{FF2B5EF4-FFF2-40B4-BE49-F238E27FC236}">
                      <a16:creationId xmlns:a16="http://schemas.microsoft.com/office/drawing/2014/main" id="{8ED2875E-166E-50A8-7A73-A8110FCB7A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3040" y="1936630"/>
                  <a:ext cx="1375086" cy="6525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" name="Csoportba foglalás 4">
                  <a:extLst>
                    <a:ext uri="{FF2B5EF4-FFF2-40B4-BE49-F238E27FC236}">
                      <a16:creationId xmlns:a16="http://schemas.microsoft.com/office/drawing/2014/main" id="{8F319425-C1F9-6DA8-5701-D03EF6D27150}"/>
                    </a:ext>
                  </a:extLst>
                </p:cNvPr>
                <p:cNvGrpSpPr/>
                <p:nvPr/>
              </p:nvGrpSpPr>
              <p:grpSpPr>
                <a:xfrm>
                  <a:off x="512856" y="-2353162"/>
                  <a:ext cx="8118285" cy="7139824"/>
                  <a:chOff x="512856" y="-2353162"/>
                  <a:chExt cx="8118285" cy="7139824"/>
                </a:xfrm>
              </p:grpSpPr>
              <p:grpSp>
                <p:nvGrpSpPr>
                  <p:cNvPr id="4" name="Csoportba foglalás 3">
                    <a:extLst>
                      <a:ext uri="{FF2B5EF4-FFF2-40B4-BE49-F238E27FC236}">
                        <a16:creationId xmlns:a16="http://schemas.microsoft.com/office/drawing/2014/main" id="{85600AD4-3363-54A3-CE09-DBF3642191E5}"/>
                      </a:ext>
                    </a:extLst>
                  </p:cNvPr>
                  <p:cNvGrpSpPr/>
                  <p:nvPr/>
                </p:nvGrpSpPr>
                <p:grpSpPr>
                  <a:xfrm>
                    <a:off x="512856" y="-2353162"/>
                    <a:ext cx="8118285" cy="7139824"/>
                    <a:chOff x="512856" y="-2353162"/>
                    <a:chExt cx="8118285" cy="7139824"/>
                  </a:xfrm>
                </p:grpSpPr>
                <p:grpSp>
                  <p:nvGrpSpPr>
                    <p:cNvPr id="3" name="Csoportba foglalás 2">
                      <a:extLst>
                        <a:ext uri="{FF2B5EF4-FFF2-40B4-BE49-F238E27FC236}">
                          <a16:creationId xmlns:a16="http://schemas.microsoft.com/office/drawing/2014/main" id="{23684DEC-1500-85AC-DC47-AA2F1B0A42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2856" y="-2353162"/>
                      <a:ext cx="8118285" cy="4924912"/>
                      <a:chOff x="512857" y="1288239"/>
                      <a:chExt cx="8118285" cy="4924912"/>
                    </a:xfrm>
                  </p:grpSpPr>
                  <p:grpSp>
                    <p:nvGrpSpPr>
                      <p:cNvPr id="2" name="Csoportba foglalás 1">
                        <a:extLst>
                          <a:ext uri="{FF2B5EF4-FFF2-40B4-BE49-F238E27FC236}">
                            <a16:creationId xmlns:a16="http://schemas.microsoft.com/office/drawing/2014/main" id="{1154FE1E-79D8-D119-4F3B-AD15742B78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2857" y="1288239"/>
                        <a:ext cx="8118285" cy="4924912"/>
                        <a:chOff x="512857" y="1288239"/>
                        <a:chExt cx="8118285" cy="4924912"/>
                      </a:xfrm>
                    </p:grpSpPr>
                    <p:pic>
                      <p:nvPicPr>
                        <p:cNvPr id="1026" name="Picture 2" descr="Bánk bán">
                          <a:extLst>
                            <a:ext uri="{FF2B5EF4-FFF2-40B4-BE49-F238E27FC236}">
                              <a16:creationId xmlns:a16="http://schemas.microsoft.com/office/drawing/2014/main" id="{ADF50A19-DE77-FDA7-2C0E-BFFB554B26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857" y="1288239"/>
                          <a:ext cx="2616256" cy="17048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1028" name="Picture 4" descr="Bánk bán">
                          <a:extLst>
                            <a:ext uri="{FF2B5EF4-FFF2-40B4-BE49-F238E27FC236}">
                              <a16:creationId xmlns:a16="http://schemas.microsoft.com/office/drawing/2014/main" id="{9B9A9EDA-D544-7EBB-3A46-FC595E9604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1438" y="1288239"/>
                          <a:ext cx="1579704" cy="1029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1030" name="Picture 6" descr="Bánk bán">
                          <a:extLst>
                            <a:ext uri="{FF2B5EF4-FFF2-40B4-BE49-F238E27FC236}">
                              <a16:creationId xmlns:a16="http://schemas.microsoft.com/office/drawing/2014/main" id="{D59C4A1E-F184-D3C5-57B8-2D8D364FFF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3041" y="1288239"/>
                          <a:ext cx="3507910" cy="22859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1032" name="Picture 8" descr="Bánk bán">
                          <a:extLst>
                            <a:ext uri="{FF2B5EF4-FFF2-40B4-BE49-F238E27FC236}">
                              <a16:creationId xmlns:a16="http://schemas.microsoft.com/office/drawing/2014/main" id="{0CEE5543-2D14-FDBF-2987-C06F73D5A8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1438" y="2544754"/>
                          <a:ext cx="1579703" cy="1029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1034" name="Picture 10" descr="Bánk bán">
                          <a:extLst>
                            <a:ext uri="{FF2B5EF4-FFF2-40B4-BE49-F238E27FC236}">
                              <a16:creationId xmlns:a16="http://schemas.microsoft.com/office/drawing/2014/main" id="{9B6E241B-2D75-120B-B173-D14994232E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857" y="3206248"/>
                          <a:ext cx="2616255" cy="17048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1036" name="Picture 12" descr="Bánk bán">
                          <a:extLst>
                            <a:ext uri="{FF2B5EF4-FFF2-40B4-BE49-F238E27FC236}">
                              <a16:creationId xmlns:a16="http://schemas.microsoft.com/office/drawing/2014/main" id="{41DE593B-B04C-0DE5-2DFE-4F987CB7839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9943" y="3801268"/>
                          <a:ext cx="3701198" cy="24118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grpSp>
                  <p:pic>
                    <p:nvPicPr>
                      <p:cNvPr id="1038" name="Picture 14" descr="Bánk bán">
                        <a:extLst>
                          <a:ext uri="{FF2B5EF4-FFF2-40B4-BE49-F238E27FC236}">
                            <a16:creationId xmlns:a16="http://schemas.microsoft.com/office/drawing/2014/main" id="{11109DC6-6D92-578D-3F04-08504E4FB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041" y="3801268"/>
                        <a:ext cx="1375085" cy="652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0" name="Picture 16" descr="Bánk bán">
                        <a:extLst>
                          <a:ext uri="{FF2B5EF4-FFF2-40B4-BE49-F238E27FC236}">
                            <a16:creationId xmlns:a16="http://schemas.microsoft.com/office/drawing/2014/main" id="{BBD3236D-7F3C-2E97-FA18-FFCC2E03C2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589" y="4728417"/>
                        <a:ext cx="1375085" cy="652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1042" name="Picture 18" descr="Bánk bán">
                      <a:extLst>
                        <a:ext uri="{FF2B5EF4-FFF2-40B4-BE49-F238E27FC236}">
                          <a16:creationId xmlns:a16="http://schemas.microsoft.com/office/drawing/2014/main" id="{4AE5A627-61D8-85E5-75AE-97EA01FDD7D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86604" y="2772306"/>
                      <a:ext cx="4244537" cy="201435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44" name="Picture 20" descr="Bánk bán">
                      <a:extLst>
                        <a:ext uri="{FF2B5EF4-FFF2-40B4-BE49-F238E27FC236}">
                          <a16:creationId xmlns:a16="http://schemas.microsoft.com/office/drawing/2014/main" id="{F79057B3-47CB-50B8-56E2-451A5214A88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2856" y="1347601"/>
                      <a:ext cx="2616255" cy="124161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1048" name="Picture 24" descr="Bánk bán">
                    <a:extLst>
                      <a:ext uri="{FF2B5EF4-FFF2-40B4-BE49-F238E27FC236}">
                        <a16:creationId xmlns:a16="http://schemas.microsoft.com/office/drawing/2014/main" id="{B5A7B949-5D81-FF13-526E-1DF049C8430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2856" y="2786244"/>
                    <a:ext cx="3701198" cy="17565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1052" name="Picture 28" descr="Bánk bán">
                <a:extLst>
                  <a:ext uri="{FF2B5EF4-FFF2-40B4-BE49-F238E27FC236}">
                    <a16:creationId xmlns:a16="http://schemas.microsoft.com/office/drawing/2014/main" id="{6E53B6CE-1B84-3806-7D14-109942D2E0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856" y="1500136"/>
                <a:ext cx="1784295" cy="846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4" name="Picture 30" descr="Bánk bán">
                <a:extLst>
                  <a:ext uri="{FF2B5EF4-FFF2-40B4-BE49-F238E27FC236}">
                    <a16:creationId xmlns:a16="http://schemas.microsoft.com/office/drawing/2014/main" id="{94395077-43B8-D5C7-452A-AAC40C7267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9701" y="1500136"/>
                <a:ext cx="1815717" cy="861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6" name="Picture 32" descr="Bánk bán">
                <a:extLst>
                  <a:ext uri="{FF2B5EF4-FFF2-40B4-BE49-F238E27FC236}">
                    <a16:creationId xmlns:a16="http://schemas.microsoft.com/office/drawing/2014/main" id="{44414374-52A1-C739-991E-218855E0D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0738" y="1718556"/>
                <a:ext cx="2750402" cy="1305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8" name="Picture 34" descr="Bánk bán">
                <a:extLst>
                  <a:ext uri="{FF2B5EF4-FFF2-40B4-BE49-F238E27FC236}">
                    <a16:creationId xmlns:a16="http://schemas.microsoft.com/office/drawing/2014/main" id="{8B1EAF09-754B-C338-29A7-F988E66FC9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6604" y="1698182"/>
                <a:ext cx="1366986" cy="648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60" name="Picture 36" descr="Bánk bán">
              <a:extLst>
                <a:ext uri="{FF2B5EF4-FFF2-40B4-BE49-F238E27FC236}">
                  <a16:creationId xmlns:a16="http://schemas.microsoft.com/office/drawing/2014/main" id="{15AEC85F-02E5-80D8-7AF0-4195ED797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56" y="2499095"/>
              <a:ext cx="3114675" cy="1478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Bánk bán">
              <a:extLst>
                <a:ext uri="{FF2B5EF4-FFF2-40B4-BE49-F238E27FC236}">
                  <a16:creationId xmlns:a16="http://schemas.microsoft.com/office/drawing/2014/main" id="{D56C15F8-124B-D1BD-8869-A4741080E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546" y="2493036"/>
              <a:ext cx="1953635" cy="927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Bánk bán">
              <a:extLst>
                <a:ext uri="{FF2B5EF4-FFF2-40B4-BE49-F238E27FC236}">
                  <a16:creationId xmlns:a16="http://schemas.microsoft.com/office/drawing/2014/main" id="{A4DE3691-AE55-D550-5064-345E59215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546" y="3536712"/>
              <a:ext cx="2975737" cy="1412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Bánk bán">
              <a:extLst>
                <a:ext uri="{FF2B5EF4-FFF2-40B4-BE49-F238E27FC236}">
                  <a16:creationId xmlns:a16="http://schemas.microsoft.com/office/drawing/2014/main" id="{3DC908AB-AFBE-0A76-934F-DA3795C43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950" y="3193773"/>
              <a:ext cx="1740190" cy="82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8" name="Picture 44" descr="Bánk bán">
              <a:extLst>
                <a:ext uri="{FF2B5EF4-FFF2-40B4-BE49-F238E27FC236}">
                  <a16:creationId xmlns:a16="http://schemas.microsoft.com/office/drawing/2014/main" id="{39AB42F3-76D3-4E35-AC8B-805576A75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950" y="4119082"/>
              <a:ext cx="1740190" cy="82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6" descr="Bánk bán">
              <a:extLst>
                <a:ext uri="{FF2B5EF4-FFF2-40B4-BE49-F238E27FC236}">
                  <a16:creationId xmlns:a16="http://schemas.microsoft.com/office/drawing/2014/main" id="{7BEDE6CE-4BE7-CCAC-B60B-160554E31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817" y="4098167"/>
              <a:ext cx="1815714" cy="861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Google Shape;722;p68">
              <a:extLst>
                <a:ext uri="{FF2B5EF4-FFF2-40B4-BE49-F238E27FC236}">
                  <a16:creationId xmlns:a16="http://schemas.microsoft.com/office/drawing/2014/main" id="{93FBAFE2-428B-9941-31DE-A3204B1104BE}"/>
                </a:ext>
              </a:extLst>
            </p:cNvPr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763067" y="4098167"/>
              <a:ext cx="891735" cy="8182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Kép 10">
            <a:extLst>
              <a:ext uri="{FF2B5EF4-FFF2-40B4-BE49-F238E27FC236}">
                <a16:creationId xmlns:a16="http://schemas.microsoft.com/office/drawing/2014/main" id="{EA6533C4-B419-F965-8D33-68815C7044B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59473" y="0"/>
            <a:ext cx="92026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>
            <a:spLocks noGrp="1"/>
          </p:cNvSpPr>
          <p:nvPr>
            <p:ph type="subTitle" idx="2"/>
          </p:nvPr>
        </p:nvSpPr>
        <p:spPr>
          <a:xfrm>
            <a:off x="3380543" y="1473252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Bárány Frigyes</a:t>
            </a:r>
            <a:endParaRPr dirty="0"/>
          </a:p>
        </p:txBody>
      </p:sp>
      <p:sp>
        <p:nvSpPr>
          <p:cNvPr id="309" name="Google Shape;309;p43"/>
          <p:cNvSpPr txBox="1">
            <a:spLocks noGrp="1"/>
          </p:cNvSpPr>
          <p:nvPr>
            <p:ph type="subTitle" idx="5"/>
          </p:nvPr>
        </p:nvSpPr>
        <p:spPr>
          <a:xfrm>
            <a:off x="6154065" y="1473252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Sír </a:t>
            </a:r>
            <a:r>
              <a:rPr lang="hu-HU" dirty="0" err="1"/>
              <a:t>Káti</a:t>
            </a:r>
            <a:endParaRPr dirty="0"/>
          </a:p>
        </p:txBody>
      </p:sp>
      <p:sp>
        <p:nvSpPr>
          <p:cNvPr id="310" name="Google Shape;310;p43"/>
          <p:cNvSpPr txBox="1">
            <a:spLocks noGrp="1"/>
          </p:cNvSpPr>
          <p:nvPr>
            <p:ph type="title"/>
          </p:nvPr>
        </p:nvSpPr>
        <p:spPr>
          <a:xfrm>
            <a:off x="661186" y="236171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Szereplők</a:t>
            </a:r>
            <a:endParaRPr dirty="0"/>
          </a:p>
        </p:txBody>
      </p:sp>
      <p:sp>
        <p:nvSpPr>
          <p:cNvPr id="311" name="Google Shape;311;p43"/>
          <p:cNvSpPr txBox="1">
            <a:spLocks noGrp="1"/>
          </p:cNvSpPr>
          <p:nvPr>
            <p:ph type="subTitle" idx="1"/>
          </p:nvPr>
        </p:nvSpPr>
        <p:spPr>
          <a:xfrm>
            <a:off x="661186" y="1473252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György Emil</a:t>
            </a:r>
            <a:endParaRPr dirty="0"/>
          </a:p>
        </p:txBody>
      </p:sp>
      <p:sp>
        <p:nvSpPr>
          <p:cNvPr id="312" name="Google Shape;312;p43"/>
          <p:cNvSpPr txBox="1">
            <a:spLocks noGrp="1"/>
          </p:cNvSpPr>
          <p:nvPr>
            <p:ph type="subTitle" idx="3"/>
          </p:nvPr>
        </p:nvSpPr>
        <p:spPr>
          <a:xfrm>
            <a:off x="658935" y="3328649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Fülöp Mihály</a:t>
            </a:r>
            <a:endParaRPr dirty="0"/>
          </a:p>
        </p:txBody>
      </p:sp>
      <p:sp>
        <p:nvSpPr>
          <p:cNvPr id="313" name="Google Shape;313;p43"/>
          <p:cNvSpPr txBox="1">
            <a:spLocks noGrp="1"/>
          </p:cNvSpPr>
          <p:nvPr>
            <p:ph type="subTitle" idx="4"/>
          </p:nvPr>
        </p:nvSpPr>
        <p:spPr>
          <a:xfrm>
            <a:off x="3378589" y="3334231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Huszár László</a:t>
            </a:r>
            <a:endParaRPr dirty="0"/>
          </a:p>
        </p:txBody>
      </p:sp>
      <p:sp>
        <p:nvSpPr>
          <p:cNvPr id="314" name="Google Shape;314;p43"/>
          <p:cNvSpPr txBox="1">
            <a:spLocks noGrp="1"/>
          </p:cNvSpPr>
          <p:nvPr>
            <p:ph type="subTitle" idx="6"/>
          </p:nvPr>
        </p:nvSpPr>
        <p:spPr>
          <a:xfrm>
            <a:off x="6151963" y="3328649"/>
            <a:ext cx="2330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Mélis</a:t>
            </a:r>
            <a:r>
              <a:rPr lang="hu-HU" dirty="0"/>
              <a:t> Gábor</a:t>
            </a:r>
            <a:endParaRPr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15" name="Google Shape;315;p43"/>
          <p:cNvSpPr txBox="1">
            <a:spLocks noGrp="1"/>
          </p:cNvSpPr>
          <p:nvPr>
            <p:ph type="subTitle" idx="7"/>
          </p:nvPr>
        </p:nvSpPr>
        <p:spPr>
          <a:xfrm>
            <a:off x="661186" y="924552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Tiborc</a:t>
            </a:r>
            <a:endParaRPr dirty="0"/>
          </a:p>
        </p:txBody>
      </p:sp>
      <p:sp>
        <p:nvSpPr>
          <p:cNvPr id="316" name="Google Shape;316;p43"/>
          <p:cNvSpPr txBox="1">
            <a:spLocks noGrp="1"/>
          </p:cNvSpPr>
          <p:nvPr>
            <p:ph type="subTitle" idx="8"/>
          </p:nvPr>
        </p:nvSpPr>
        <p:spPr>
          <a:xfrm>
            <a:off x="3380543" y="924552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Biberach</a:t>
            </a:r>
            <a:endParaRPr dirty="0"/>
          </a:p>
        </p:txBody>
      </p:sp>
      <p:sp>
        <p:nvSpPr>
          <p:cNvPr id="317" name="Google Shape;317;p43"/>
          <p:cNvSpPr txBox="1">
            <a:spLocks noGrp="1"/>
          </p:cNvSpPr>
          <p:nvPr>
            <p:ph type="subTitle" idx="9"/>
          </p:nvPr>
        </p:nvSpPr>
        <p:spPr>
          <a:xfrm>
            <a:off x="6154065" y="924552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Izidóra</a:t>
            </a:r>
            <a:endParaRPr dirty="0"/>
          </a:p>
        </p:txBody>
      </p:sp>
      <p:sp>
        <p:nvSpPr>
          <p:cNvPr id="318" name="Google Shape;318;p43"/>
          <p:cNvSpPr txBox="1">
            <a:spLocks noGrp="1"/>
          </p:cNvSpPr>
          <p:nvPr>
            <p:ph type="subTitle" idx="13"/>
          </p:nvPr>
        </p:nvSpPr>
        <p:spPr>
          <a:xfrm>
            <a:off x="658935" y="2779949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Myska</a:t>
            </a:r>
            <a:r>
              <a:rPr lang="hu-HU" dirty="0"/>
              <a:t> bán</a:t>
            </a:r>
          </a:p>
        </p:txBody>
      </p:sp>
      <p:sp>
        <p:nvSpPr>
          <p:cNvPr id="319" name="Google Shape;319;p43"/>
          <p:cNvSpPr txBox="1">
            <a:spLocks noGrp="1"/>
          </p:cNvSpPr>
          <p:nvPr>
            <p:ph type="subTitle" idx="14"/>
          </p:nvPr>
        </p:nvSpPr>
        <p:spPr>
          <a:xfrm>
            <a:off x="3378292" y="2785531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Petur főispán</a:t>
            </a:r>
            <a:endParaRPr dirty="0"/>
          </a:p>
        </p:txBody>
      </p:sp>
      <p:sp>
        <p:nvSpPr>
          <p:cNvPr id="320" name="Google Shape;320;p43"/>
          <p:cNvSpPr txBox="1">
            <a:spLocks noGrp="1"/>
          </p:cNvSpPr>
          <p:nvPr>
            <p:ph type="subTitle" idx="15"/>
          </p:nvPr>
        </p:nvSpPr>
        <p:spPr>
          <a:xfrm>
            <a:off x="6151965" y="2779949"/>
            <a:ext cx="23307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Simon bán</a:t>
            </a:r>
            <a:endParaRPr dirty="0"/>
          </a:p>
        </p:txBody>
      </p:sp>
      <p:sp>
        <p:nvSpPr>
          <p:cNvPr id="4" name="Google Shape;311;p43"/>
          <p:cNvSpPr txBox="1">
            <a:spLocks/>
          </p:cNvSpPr>
          <p:nvPr/>
        </p:nvSpPr>
        <p:spPr>
          <a:xfrm>
            <a:off x="658638" y="2304573"/>
            <a:ext cx="2328600" cy="48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/>
              <a:t>Ifj. Kőmíves Sándor</a:t>
            </a:r>
          </a:p>
        </p:txBody>
      </p:sp>
      <p:sp>
        <p:nvSpPr>
          <p:cNvPr id="5" name="Google Shape;315;p43"/>
          <p:cNvSpPr txBox="1">
            <a:spLocks/>
          </p:cNvSpPr>
          <p:nvPr/>
        </p:nvSpPr>
        <p:spPr>
          <a:xfrm>
            <a:off x="658638" y="1830667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 dirty="0"/>
              <a:t>II. Endre</a:t>
            </a:r>
          </a:p>
        </p:txBody>
      </p:sp>
      <p:sp>
        <p:nvSpPr>
          <p:cNvPr id="6" name="Google Shape;308;p43"/>
          <p:cNvSpPr txBox="1">
            <a:spLocks/>
          </p:cNvSpPr>
          <p:nvPr/>
        </p:nvSpPr>
        <p:spPr>
          <a:xfrm>
            <a:off x="3380692" y="2366068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/>
              <a:t>Pásztor Erzsébet</a:t>
            </a:r>
          </a:p>
        </p:txBody>
      </p:sp>
      <p:sp>
        <p:nvSpPr>
          <p:cNvPr id="7" name="Google Shape;316;p43"/>
          <p:cNvSpPr txBox="1">
            <a:spLocks/>
          </p:cNvSpPr>
          <p:nvPr/>
        </p:nvSpPr>
        <p:spPr>
          <a:xfrm>
            <a:off x="3380692" y="1817368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/>
              <a:t>Gertrudis</a:t>
            </a:r>
            <a:endParaRPr lang="hu-HU" dirty="0"/>
          </a:p>
        </p:txBody>
      </p:sp>
      <p:sp>
        <p:nvSpPr>
          <p:cNvPr id="8" name="Google Shape;309;p43"/>
          <p:cNvSpPr txBox="1">
            <a:spLocks/>
          </p:cNvSpPr>
          <p:nvPr/>
        </p:nvSpPr>
        <p:spPr>
          <a:xfrm>
            <a:off x="6154065" y="2366068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/>
              <a:t>Pogány György</a:t>
            </a:r>
          </a:p>
        </p:txBody>
      </p:sp>
      <p:sp>
        <p:nvSpPr>
          <p:cNvPr id="9" name="Google Shape;317;p43"/>
          <p:cNvSpPr txBox="1">
            <a:spLocks/>
          </p:cNvSpPr>
          <p:nvPr/>
        </p:nvSpPr>
        <p:spPr>
          <a:xfrm>
            <a:off x="6154065" y="1817368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/>
              <a:t>Ottó</a:t>
            </a:r>
            <a:endParaRPr lang="hu-HU" dirty="0"/>
          </a:p>
        </p:txBody>
      </p:sp>
      <p:sp>
        <p:nvSpPr>
          <p:cNvPr id="16" name="Google Shape;312;p43">
            <a:extLst>
              <a:ext uri="{FF2B5EF4-FFF2-40B4-BE49-F238E27FC236}">
                <a16:creationId xmlns:a16="http://schemas.microsoft.com/office/drawing/2014/main" id="{D1538102-C451-3772-1866-13EF325E0DDD}"/>
              </a:ext>
            </a:extLst>
          </p:cNvPr>
          <p:cNvSpPr txBox="1">
            <a:spLocks/>
          </p:cNvSpPr>
          <p:nvPr/>
        </p:nvSpPr>
        <p:spPr>
          <a:xfrm>
            <a:off x="658638" y="4317842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 err="1"/>
              <a:t>Holl</a:t>
            </a:r>
            <a:r>
              <a:rPr lang="hu-HU" dirty="0"/>
              <a:t> István</a:t>
            </a:r>
          </a:p>
        </p:txBody>
      </p:sp>
      <p:sp>
        <p:nvSpPr>
          <p:cNvPr id="17" name="Google Shape;313;p43">
            <a:extLst>
              <a:ext uri="{FF2B5EF4-FFF2-40B4-BE49-F238E27FC236}">
                <a16:creationId xmlns:a16="http://schemas.microsoft.com/office/drawing/2014/main" id="{2BDD1234-146F-9D50-2175-FE760E9DD53F}"/>
              </a:ext>
            </a:extLst>
          </p:cNvPr>
          <p:cNvSpPr txBox="1">
            <a:spLocks/>
          </p:cNvSpPr>
          <p:nvPr/>
        </p:nvSpPr>
        <p:spPr>
          <a:xfrm>
            <a:off x="3378292" y="4325712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 err="1"/>
              <a:t>Miklósy</a:t>
            </a:r>
            <a:r>
              <a:rPr lang="hu-HU" dirty="0"/>
              <a:t> Judit</a:t>
            </a:r>
          </a:p>
        </p:txBody>
      </p:sp>
      <p:sp>
        <p:nvSpPr>
          <p:cNvPr id="18" name="Google Shape;314;p43">
            <a:extLst>
              <a:ext uri="{FF2B5EF4-FFF2-40B4-BE49-F238E27FC236}">
                <a16:creationId xmlns:a16="http://schemas.microsoft.com/office/drawing/2014/main" id="{312B9859-BDFB-AD16-C0E6-4EF49EB71286}"/>
              </a:ext>
            </a:extLst>
          </p:cNvPr>
          <p:cNvSpPr txBox="1">
            <a:spLocks/>
          </p:cNvSpPr>
          <p:nvPr/>
        </p:nvSpPr>
        <p:spPr>
          <a:xfrm>
            <a:off x="6151961" y="4323849"/>
            <a:ext cx="2330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/>
              <a:t>Paál László</a:t>
            </a:r>
            <a:endParaRPr lang="hu-HU"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" name="Google Shape;318;p43">
            <a:extLst>
              <a:ext uri="{FF2B5EF4-FFF2-40B4-BE49-F238E27FC236}">
                <a16:creationId xmlns:a16="http://schemas.microsoft.com/office/drawing/2014/main" id="{593B6467-F5E5-9193-11A5-772D893B7315}"/>
              </a:ext>
            </a:extLst>
          </p:cNvPr>
          <p:cNvSpPr txBox="1">
            <a:spLocks/>
          </p:cNvSpPr>
          <p:nvPr/>
        </p:nvSpPr>
        <p:spPr>
          <a:xfrm>
            <a:off x="658638" y="3769142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/>
              <a:t>Bánk bán</a:t>
            </a:r>
            <a:endParaRPr lang="hu-HU" dirty="0"/>
          </a:p>
        </p:txBody>
      </p:sp>
      <p:sp>
        <p:nvSpPr>
          <p:cNvPr id="20" name="Google Shape;319;p43">
            <a:extLst>
              <a:ext uri="{FF2B5EF4-FFF2-40B4-BE49-F238E27FC236}">
                <a16:creationId xmlns:a16="http://schemas.microsoft.com/office/drawing/2014/main" id="{5B9A2829-6F03-17B6-2FB4-A75A53A25774}"/>
              </a:ext>
            </a:extLst>
          </p:cNvPr>
          <p:cNvSpPr txBox="1">
            <a:spLocks/>
          </p:cNvSpPr>
          <p:nvPr/>
        </p:nvSpPr>
        <p:spPr>
          <a:xfrm>
            <a:off x="3378292" y="3790711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 dirty="0"/>
              <a:t>Melinda</a:t>
            </a:r>
          </a:p>
        </p:txBody>
      </p:sp>
      <p:sp>
        <p:nvSpPr>
          <p:cNvPr id="21" name="Google Shape;320;p43">
            <a:extLst>
              <a:ext uri="{FF2B5EF4-FFF2-40B4-BE49-F238E27FC236}">
                <a16:creationId xmlns:a16="http://schemas.microsoft.com/office/drawing/2014/main" id="{FAC8AEE9-203C-8F56-4726-43601447A1A7}"/>
              </a:ext>
            </a:extLst>
          </p:cNvPr>
          <p:cNvSpPr txBox="1">
            <a:spLocks/>
          </p:cNvSpPr>
          <p:nvPr/>
        </p:nvSpPr>
        <p:spPr>
          <a:xfrm>
            <a:off x="6151963" y="3775149"/>
            <a:ext cx="2330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 dirty="0" err="1"/>
              <a:t>Mikhál</a:t>
            </a:r>
            <a:r>
              <a:rPr lang="hu-HU" dirty="0"/>
              <a:t> bán</a:t>
            </a:r>
          </a:p>
        </p:txBody>
      </p:sp>
    </p:spTree>
    <p:extLst>
      <p:ext uri="{BB962C8B-B14F-4D97-AF65-F5344CB8AC3E}">
        <p14:creationId xmlns:p14="http://schemas.microsoft.com/office/powerpoint/2010/main" val="31668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>
            <a:spLocks noGrp="1"/>
          </p:cNvSpPr>
          <p:nvPr>
            <p:ph type="subTitle" idx="2"/>
          </p:nvPr>
        </p:nvSpPr>
        <p:spPr>
          <a:xfrm>
            <a:off x="3405151" y="2022409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Székely László</a:t>
            </a:r>
            <a:endParaRPr dirty="0"/>
          </a:p>
        </p:txBody>
      </p:sp>
      <p:sp>
        <p:nvSpPr>
          <p:cNvPr id="309" name="Google Shape;309;p43"/>
          <p:cNvSpPr txBox="1">
            <a:spLocks noGrp="1"/>
          </p:cNvSpPr>
          <p:nvPr>
            <p:ph type="subTitle" idx="5"/>
          </p:nvPr>
        </p:nvSpPr>
        <p:spPr>
          <a:xfrm>
            <a:off x="6178673" y="2022409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Vágó </a:t>
            </a:r>
            <a:r>
              <a:rPr lang="hu-HU" dirty="0" err="1"/>
              <a:t>Nelly</a:t>
            </a:r>
            <a:endParaRPr dirty="0"/>
          </a:p>
        </p:txBody>
      </p:sp>
      <p:sp>
        <p:nvSpPr>
          <p:cNvPr id="310" name="Google Shape;310;p43"/>
          <p:cNvSpPr txBox="1">
            <a:spLocks noGrp="1"/>
          </p:cNvSpPr>
          <p:nvPr>
            <p:ph type="title"/>
          </p:nvPr>
        </p:nvSpPr>
        <p:spPr>
          <a:xfrm>
            <a:off x="685794" y="558896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Alkotók</a:t>
            </a:r>
            <a:endParaRPr dirty="0"/>
          </a:p>
        </p:txBody>
      </p:sp>
      <p:sp>
        <p:nvSpPr>
          <p:cNvPr id="311" name="Google Shape;311;p43"/>
          <p:cNvSpPr txBox="1">
            <a:spLocks noGrp="1"/>
          </p:cNvSpPr>
          <p:nvPr>
            <p:ph type="subTitle" idx="1"/>
          </p:nvPr>
        </p:nvSpPr>
        <p:spPr>
          <a:xfrm>
            <a:off x="685794" y="2022409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Hirsch Bence</a:t>
            </a:r>
            <a:endParaRPr dirty="0"/>
          </a:p>
        </p:txBody>
      </p:sp>
      <p:sp>
        <p:nvSpPr>
          <p:cNvPr id="312" name="Google Shape;312;p43"/>
          <p:cNvSpPr txBox="1">
            <a:spLocks noGrp="1"/>
          </p:cNvSpPr>
          <p:nvPr>
            <p:ph type="subTitle" idx="3"/>
          </p:nvPr>
        </p:nvSpPr>
        <p:spPr>
          <a:xfrm>
            <a:off x="3377993" y="3669791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Lizitzky</a:t>
            </a:r>
            <a:r>
              <a:rPr lang="hu-HU" dirty="0"/>
              <a:t> Gizella</a:t>
            </a:r>
            <a:endParaRPr dirty="0"/>
          </a:p>
        </p:txBody>
      </p:sp>
      <p:sp>
        <p:nvSpPr>
          <p:cNvPr id="313" name="Google Shape;313;p43"/>
          <p:cNvSpPr txBox="1">
            <a:spLocks noGrp="1"/>
          </p:cNvSpPr>
          <p:nvPr>
            <p:ph type="subTitle" idx="4"/>
          </p:nvPr>
        </p:nvSpPr>
        <p:spPr>
          <a:xfrm>
            <a:off x="6126758" y="3668661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Nógrádi Róbert</a:t>
            </a:r>
            <a:endParaRPr dirty="0"/>
          </a:p>
        </p:txBody>
      </p:sp>
      <p:sp>
        <p:nvSpPr>
          <p:cNvPr id="315" name="Google Shape;315;p43"/>
          <p:cNvSpPr txBox="1">
            <a:spLocks noGrp="1"/>
          </p:cNvSpPr>
          <p:nvPr>
            <p:ph type="subTitle" idx="7"/>
          </p:nvPr>
        </p:nvSpPr>
        <p:spPr>
          <a:xfrm>
            <a:off x="685794" y="1473709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Zene</a:t>
            </a:r>
            <a:endParaRPr dirty="0"/>
          </a:p>
        </p:txBody>
      </p:sp>
      <p:sp>
        <p:nvSpPr>
          <p:cNvPr id="316" name="Google Shape;316;p43"/>
          <p:cNvSpPr txBox="1">
            <a:spLocks noGrp="1"/>
          </p:cNvSpPr>
          <p:nvPr>
            <p:ph type="subTitle" idx="8"/>
          </p:nvPr>
        </p:nvSpPr>
        <p:spPr>
          <a:xfrm>
            <a:off x="3405151" y="1473709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Díszlettervező</a:t>
            </a:r>
            <a:endParaRPr dirty="0"/>
          </a:p>
        </p:txBody>
      </p:sp>
      <p:sp>
        <p:nvSpPr>
          <p:cNvPr id="317" name="Google Shape;317;p43"/>
          <p:cNvSpPr txBox="1">
            <a:spLocks noGrp="1"/>
          </p:cNvSpPr>
          <p:nvPr>
            <p:ph type="subTitle" idx="9"/>
          </p:nvPr>
        </p:nvSpPr>
        <p:spPr>
          <a:xfrm>
            <a:off x="6178673" y="1473709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Jelmeztervező</a:t>
            </a:r>
            <a:endParaRPr dirty="0"/>
          </a:p>
        </p:txBody>
      </p:sp>
      <p:sp>
        <p:nvSpPr>
          <p:cNvPr id="318" name="Google Shape;318;p43"/>
          <p:cNvSpPr txBox="1">
            <a:spLocks noGrp="1"/>
          </p:cNvSpPr>
          <p:nvPr>
            <p:ph type="subTitle" idx="13"/>
          </p:nvPr>
        </p:nvSpPr>
        <p:spPr>
          <a:xfrm>
            <a:off x="3377993" y="3121091"/>
            <a:ext cx="252288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Rendezőasszisztens</a:t>
            </a:r>
            <a:endParaRPr dirty="0"/>
          </a:p>
        </p:txBody>
      </p:sp>
      <p:sp>
        <p:nvSpPr>
          <p:cNvPr id="319" name="Google Shape;319;p43"/>
          <p:cNvSpPr txBox="1">
            <a:spLocks noGrp="1"/>
          </p:cNvSpPr>
          <p:nvPr>
            <p:ph type="subTitle" idx="14"/>
          </p:nvPr>
        </p:nvSpPr>
        <p:spPr>
          <a:xfrm>
            <a:off x="6074694" y="3119961"/>
            <a:ext cx="2328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Rendező</a:t>
            </a:r>
            <a:endParaRPr dirty="0"/>
          </a:p>
        </p:txBody>
      </p:sp>
      <p:sp>
        <p:nvSpPr>
          <p:cNvPr id="4" name="Google Shape;311;p43"/>
          <p:cNvSpPr txBox="1">
            <a:spLocks/>
          </p:cNvSpPr>
          <p:nvPr/>
        </p:nvSpPr>
        <p:spPr>
          <a:xfrm>
            <a:off x="625148" y="3668661"/>
            <a:ext cx="23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u-HU" dirty="0" err="1"/>
              <a:t>Czímer</a:t>
            </a:r>
            <a:r>
              <a:rPr lang="hu-HU" dirty="0"/>
              <a:t> József</a:t>
            </a:r>
          </a:p>
        </p:txBody>
      </p:sp>
      <p:sp>
        <p:nvSpPr>
          <p:cNvPr id="5" name="Google Shape;315;p43"/>
          <p:cNvSpPr txBox="1">
            <a:spLocks/>
          </p:cNvSpPr>
          <p:nvPr/>
        </p:nvSpPr>
        <p:spPr>
          <a:xfrm>
            <a:off x="681292" y="3119961"/>
            <a:ext cx="2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 Fell DW Pica"/>
              <a:buNone/>
              <a:defRPr sz="2400" b="0" i="0" u="none" strike="noStrike" cap="none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pPr marL="0" indent="0"/>
            <a:r>
              <a:rPr lang="hu-HU" dirty="0"/>
              <a:t>Dramaturg</a:t>
            </a:r>
          </a:p>
        </p:txBody>
      </p:sp>
    </p:spTree>
    <p:extLst>
      <p:ext uri="{BB962C8B-B14F-4D97-AF65-F5344CB8AC3E}">
        <p14:creationId xmlns:p14="http://schemas.microsoft.com/office/powerpoint/2010/main" val="31934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51"/>
          <p:cNvGrpSpPr/>
          <p:nvPr/>
        </p:nvGrpSpPr>
        <p:grpSpPr>
          <a:xfrm>
            <a:off x="1806657" y="774628"/>
            <a:ext cx="5739471" cy="3445562"/>
            <a:chOff x="4919973" y="1518650"/>
            <a:chExt cx="3509100" cy="2106609"/>
          </a:xfrm>
        </p:grpSpPr>
        <p:sp>
          <p:nvSpPr>
            <p:cNvPr id="395" name="Google Shape;395;p51"/>
            <p:cNvSpPr/>
            <p:nvPr/>
          </p:nvSpPr>
          <p:spPr>
            <a:xfrm>
              <a:off x="5053731" y="1518650"/>
              <a:ext cx="3241500" cy="1956600"/>
            </a:xfrm>
            <a:prstGeom prst="round2SameRect">
              <a:avLst>
                <a:gd name="adj1" fmla="val 4232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1"/>
            <p:cNvSpPr/>
            <p:nvPr/>
          </p:nvSpPr>
          <p:spPr>
            <a:xfrm rot="10800000">
              <a:off x="4919973" y="3475259"/>
              <a:ext cx="3509100" cy="150000"/>
            </a:xfrm>
            <a:prstGeom prst="round2SameRect">
              <a:avLst>
                <a:gd name="adj1" fmla="val 44955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1"/>
            <p:cNvSpPr/>
            <p:nvPr/>
          </p:nvSpPr>
          <p:spPr>
            <a:xfrm>
              <a:off x="6653781" y="1582000"/>
              <a:ext cx="41400" cy="414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Alcím 3">
            <a:extLst>
              <a:ext uri="{FF2B5EF4-FFF2-40B4-BE49-F238E27FC236}">
                <a16:creationId xmlns:a16="http://schemas.microsoft.com/office/drawing/2014/main" id="{10A1B895-0134-29FA-8C7C-0DF8C7391EB1}"/>
              </a:ext>
            </a:extLst>
          </p:cNvPr>
          <p:cNvSpPr txBox="1">
            <a:spLocks/>
          </p:cNvSpPr>
          <p:nvPr/>
        </p:nvSpPr>
        <p:spPr>
          <a:xfrm>
            <a:off x="2275092" y="1095692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4500" kern="100" dirty="0">
                <a:latin typeface="IM Fell DW Pic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Kritikák, érdekességek</a:t>
            </a:r>
            <a:endParaRPr lang="hu-HU" sz="4500" kern="100" dirty="0">
              <a:latin typeface="IM Fell DW Pica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lcím 3">
            <a:extLst>
              <a:ext uri="{FF2B5EF4-FFF2-40B4-BE49-F238E27FC236}">
                <a16:creationId xmlns:a16="http://schemas.microsoft.com/office/drawing/2014/main" id="{B4E4D77B-5FCD-83EB-083E-DD48C0145DCF}"/>
              </a:ext>
            </a:extLst>
          </p:cNvPr>
          <p:cNvSpPr txBox="1">
            <a:spLocks/>
          </p:cNvSpPr>
          <p:nvPr/>
        </p:nvSpPr>
        <p:spPr>
          <a:xfrm>
            <a:off x="2275091" y="1106599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hu-HU" sz="1350" dirty="0"/>
              <a:t>1968-ban Illyés Gyula vállalkozott Katona szövegének átformálására. A bonyolult mondatokat és nehézkesen érthető szavakat világosabbá tette, hogy az a kor emberének érthetőbb legyen. A legnehezebb rész az ötödik felvonás volt, mely kevesebb mint felére csökkent, az első jelenet pedig teljesen elmaradt. Illyés szövege először a Magvető Könyvkiadónál jelent meg 1976-ban. Ezt a szövegváltozatot először a Pécsi Nemzeti Színházban mutatták be 1976. április 16-án Nógrádi Róbert rendezésében.</a:t>
            </a:r>
          </a:p>
        </p:txBody>
      </p:sp>
      <p:sp>
        <p:nvSpPr>
          <p:cNvPr id="2" name="Alcím 3">
            <a:extLst>
              <a:ext uri="{FF2B5EF4-FFF2-40B4-BE49-F238E27FC236}">
                <a16:creationId xmlns:a16="http://schemas.microsoft.com/office/drawing/2014/main" id="{8D765C67-0619-CFB5-0DA6-DAFFD5178306}"/>
              </a:ext>
            </a:extLst>
          </p:cNvPr>
          <p:cNvSpPr txBox="1">
            <a:spLocks/>
          </p:cNvSpPr>
          <p:nvPr/>
        </p:nvSpPr>
        <p:spPr>
          <a:xfrm>
            <a:off x="2275090" y="1106584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hu-HU" dirty="0"/>
              <a:t>Nógrádi Róbert rendező a készülő pécsi Bánk bán-előadásról:</a:t>
            </a:r>
          </a:p>
          <a:p>
            <a:r>
              <a:rPr lang="hu-HU" dirty="0"/>
              <a:t>„... Nem a Bánk bán valamiféle modern feldolgozására készülünk, csak szeretnénk beállni a Bánk-előadások sorába Illyés Gyula átigazításával megerősödve (</a:t>
            </a:r>
            <a:r>
              <a:rPr lang="hu-HU" dirty="0" err="1"/>
              <a:t>Czímer</a:t>
            </a:r>
            <a:r>
              <a:rPr lang="hu-HU" dirty="0"/>
              <a:t> József dramaturg segítségével), mely átigazítást Illyés Gyula úgy határozott meg, hogy az a szerzőnek, Katona Józsefnek a szolgálatában készült.</a:t>
            </a:r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E037850E-9656-19C0-DA19-27923E074A3B}"/>
              </a:ext>
            </a:extLst>
          </p:cNvPr>
          <p:cNvSpPr txBox="1">
            <a:spLocks/>
          </p:cNvSpPr>
          <p:nvPr/>
        </p:nvSpPr>
        <p:spPr>
          <a:xfrm>
            <a:off x="2275086" y="1084785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hu-HU" dirty="0"/>
              <a:t>Az előadásban az elkötelezettség problémáját szeretnénk vizsgálni. Mi az emberi elkötelezettség, milyen magatartást kíván, milyen konfliktusokat jelent, jelenthet. A darabot Katona 1814-ben írta, 1213-ban esett eseményekről, színházunk ma játssza.</a:t>
            </a:r>
          </a:p>
        </p:txBody>
      </p:sp>
      <p:sp>
        <p:nvSpPr>
          <p:cNvPr id="7" name="Alcím 3">
            <a:extLst>
              <a:ext uri="{FF2B5EF4-FFF2-40B4-BE49-F238E27FC236}">
                <a16:creationId xmlns:a16="http://schemas.microsoft.com/office/drawing/2014/main" id="{D9208671-69BB-FF84-9A0D-6530CD51D90A}"/>
              </a:ext>
            </a:extLst>
          </p:cNvPr>
          <p:cNvSpPr txBox="1">
            <a:spLocks/>
          </p:cNvSpPr>
          <p:nvPr/>
        </p:nvSpPr>
        <p:spPr>
          <a:xfrm>
            <a:off x="2275080" y="1079789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hu-HU" dirty="0"/>
              <a:t>Szeretnénk kamarajátékra hangolt előadást teremteni. Senki kardot nem ránt, senki nem kiabál. Az emberi sorsok, konfliktusok, jellemek a </a:t>
            </a:r>
            <a:r>
              <a:rPr lang="hu-HU" dirty="0" err="1"/>
              <a:t>fontosak</a:t>
            </a:r>
            <a:r>
              <a:rPr lang="hu-HU" dirty="0"/>
              <a:t>. Petúr nem félrészeg dúvad, Gertrudisnak emberi arca van, érett, eszközeiben kiteljesedett, udvari életben élő asszony és nem született gonosz. </a:t>
            </a:r>
            <a:r>
              <a:rPr lang="hu-HU" dirty="0" err="1"/>
              <a:t>Biberachnak</a:t>
            </a:r>
            <a:r>
              <a:rPr lang="hu-HU" dirty="0"/>
              <a:t> filozófiája van. Melinda nem nyafogó fiatalasszony, hanem politikailag élesen látó asszony.</a:t>
            </a:r>
          </a:p>
        </p:txBody>
      </p:sp>
      <p:sp>
        <p:nvSpPr>
          <p:cNvPr id="8" name="Alcím 3">
            <a:extLst>
              <a:ext uri="{FF2B5EF4-FFF2-40B4-BE49-F238E27FC236}">
                <a16:creationId xmlns:a16="http://schemas.microsoft.com/office/drawing/2014/main" id="{6AF9F1B7-4754-2C88-22A0-55C37F7A68B7}"/>
              </a:ext>
            </a:extLst>
          </p:cNvPr>
          <p:cNvSpPr txBox="1">
            <a:spLocks/>
          </p:cNvSpPr>
          <p:nvPr/>
        </p:nvSpPr>
        <p:spPr>
          <a:xfrm>
            <a:off x="2275074" y="1073878"/>
            <a:ext cx="4802459" cy="272697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hu-HU" dirty="0"/>
              <a:t>,,A Bánk bán nagy nemzeti drámánk. Munka közben most úgy érezzük, hogy Illyés átigazításában európai szintű drámánk is.”</a:t>
            </a:r>
          </a:p>
        </p:txBody>
      </p:sp>
    </p:spTree>
    <p:extLst>
      <p:ext uri="{BB962C8B-B14F-4D97-AF65-F5344CB8AC3E}">
        <p14:creationId xmlns:p14="http://schemas.microsoft.com/office/powerpoint/2010/main" val="3539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" grpId="0" animBg="1"/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iddle Ages and Feudalism - History - 7th Grade by Slidesgo">
  <a:themeElements>
    <a:clrScheme name="Simple Light">
      <a:dk1>
        <a:srgbClr val="0D0D0D"/>
      </a:dk1>
      <a:lt1>
        <a:srgbClr val="D9CAB8"/>
      </a:lt1>
      <a:dk2>
        <a:srgbClr val="A69485"/>
      </a:dk2>
      <a:lt2>
        <a:srgbClr val="73615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D0D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1055</Words>
  <Application>Microsoft Office PowerPoint</Application>
  <PresentationFormat>Diavetítés a képernyőre (16:9 oldalarány)</PresentationFormat>
  <Paragraphs>150</Paragraphs>
  <Slides>14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Lato</vt:lpstr>
      <vt:lpstr>Times New Roman</vt:lpstr>
      <vt:lpstr>IM Fell DW Pica</vt:lpstr>
      <vt:lpstr>Lato Black</vt:lpstr>
      <vt:lpstr>Arial</vt:lpstr>
      <vt:lpstr>Calibri</vt:lpstr>
      <vt:lpstr>Middle Ages and Feudalism - History - 7th Grade by Slidesgo</vt:lpstr>
      <vt:lpstr>Bánk bán előadások napjainkig</vt:lpstr>
      <vt:lpstr>Szegedi Nemzeti Színház</vt:lpstr>
      <vt:lpstr>Szereplők</vt:lpstr>
      <vt:lpstr>Alkotók</vt:lpstr>
      <vt:lpstr>PowerPoint-bemutató</vt:lpstr>
      <vt:lpstr>Pillanatképek az előadásról</vt:lpstr>
      <vt:lpstr>Szereplők</vt:lpstr>
      <vt:lpstr>Alkotók</vt:lpstr>
      <vt:lpstr>PowerPoint-bemutató</vt:lpstr>
      <vt:lpstr>Pillanatképek az előadásról</vt:lpstr>
      <vt:lpstr>Szereplők</vt:lpstr>
      <vt:lpstr>Alkotók</vt:lpstr>
      <vt:lpstr>PowerPoint-bemutató</vt:lpstr>
      <vt:lpstr>Köszönjük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Bánk bán előadások napjainkig</dc:title>
  <dc:creator>Ivádi Andrea</dc:creator>
  <cp:lastModifiedBy>Nagy Zoltán</cp:lastModifiedBy>
  <cp:revision>8</cp:revision>
  <dcterms:modified xsi:type="dcterms:W3CDTF">2024-05-20T20:04:21Z</dcterms:modified>
</cp:coreProperties>
</file>