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Edwardian Script ITC" panose="030303020407070D0804" pitchFamily="66" charset="0"/>
      <p:regular r:id="rId15"/>
    </p:embeddedFont>
    <p:embeddedFont>
      <p:font typeface="Symphony Bold" panose="020B0604020202020204" charset="0"/>
      <p:regular r:id="rId16"/>
    </p:embeddedFont>
    <p:embeddedFont>
      <p:font typeface="Times New Roman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9076" autoAdjust="0"/>
  </p:normalViewPr>
  <p:slideViewPr>
    <p:cSldViewPr>
      <p:cViewPr varScale="1">
        <p:scale>
          <a:sx n="38" d="100"/>
          <a:sy n="38" d="100"/>
        </p:scale>
        <p:origin x="1036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https://m.blog.hu/bp/bpromantikaja/image/kepernyofoto_2020-02-06_14_13_01.png</a:t>
            </a:r>
          </a:p>
          <a:p>
            <a:r>
              <a:rPr lang="en-US" dirty="0"/>
              <a:t>https://welovebudapest.com/hely/nemzeti-szinhaz/</a:t>
            </a:r>
          </a:p>
          <a:p>
            <a:r>
              <a:rPr lang="en-US" dirty="0"/>
              <a:t>A </a:t>
            </a:r>
            <a:r>
              <a:rPr lang="en-US" dirty="0" err="1"/>
              <a:t>világhírű</a:t>
            </a:r>
            <a:r>
              <a:rPr lang="en-US" dirty="0"/>
              <a:t> </a:t>
            </a:r>
            <a:r>
              <a:rPr lang="en-US" dirty="0" err="1"/>
              <a:t>magyar</a:t>
            </a:r>
            <a:r>
              <a:rPr lang="en-US" dirty="0"/>
              <a:t> </a:t>
            </a:r>
            <a:r>
              <a:rPr lang="en-US" dirty="0" err="1"/>
              <a:t>rendező</a:t>
            </a:r>
            <a:r>
              <a:rPr lang="en-US" dirty="0"/>
              <a:t>, </a:t>
            </a:r>
            <a:r>
              <a:rPr lang="en-US" dirty="0" err="1"/>
              <a:t>akinek</a:t>
            </a:r>
            <a:r>
              <a:rPr lang="en-US" dirty="0"/>
              <a:t> </a:t>
            </a:r>
            <a:r>
              <a:rPr lang="en-US" dirty="0" err="1"/>
              <a:t>kis</a:t>
            </a:r>
            <a:r>
              <a:rPr lang="en-US" dirty="0"/>
              <a:t> </a:t>
            </a:r>
            <a:r>
              <a:rPr lang="en-US" dirty="0" err="1"/>
              <a:t>híján</a:t>
            </a:r>
            <a:r>
              <a:rPr lang="en-US" dirty="0"/>
              <a:t> </a:t>
            </a:r>
            <a:r>
              <a:rPr lang="en-US" dirty="0" err="1"/>
              <a:t>tönkretette</a:t>
            </a:r>
            <a:r>
              <a:rPr lang="en-US" dirty="0"/>
              <a:t> a </a:t>
            </a:r>
            <a:r>
              <a:rPr lang="en-US" dirty="0" err="1"/>
              <a:t>karrierjét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megvert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súgót</a:t>
            </a:r>
            <a:r>
              <a:rPr lang="en-US" dirty="0"/>
              <a:t> – </a:t>
            </a:r>
            <a:r>
              <a:rPr lang="en-US" dirty="0" err="1"/>
              <a:t>Paulay</a:t>
            </a:r>
            <a:r>
              <a:rPr lang="en-US" dirty="0"/>
              <a:t> Ede - </a:t>
            </a:r>
            <a:r>
              <a:rPr lang="en-US" dirty="0" err="1"/>
              <a:t>Cikkek</a:t>
            </a:r>
            <a:r>
              <a:rPr lang="en-US" dirty="0"/>
              <a:t> - We love Budapest 9B5BEB0B.pptx</a:t>
            </a:r>
          </a:p>
          <a:p>
            <a:r>
              <a:rPr lang="en-US" dirty="0"/>
              <a:t>AZ EMBER TRAGDIJA SBEMUTAT PAULAY EDE RENDEZSBEN </a:t>
            </a:r>
            <a:r>
              <a:rPr lang="en-US" dirty="0" err="1"/>
              <a:t>Paulay</a:t>
            </a:r>
            <a:endParaRPr lang="en-US" dirty="0"/>
          </a:p>
          <a:p>
            <a:r>
              <a:rPr lang="en-US" dirty="0"/>
              <a:t>Magyar </a:t>
            </a:r>
            <a:r>
              <a:rPr lang="en-US" dirty="0" err="1"/>
              <a:t>Színházművészeti</a:t>
            </a:r>
            <a:r>
              <a:rPr lang="en-US" dirty="0"/>
              <a:t> </a:t>
            </a:r>
            <a:r>
              <a:rPr lang="en-US" dirty="0" err="1"/>
              <a:t>Lexikon</a:t>
            </a:r>
            <a:r>
              <a:rPr lang="en-US" dirty="0"/>
              <a:t> / </a:t>
            </a:r>
            <a:r>
              <a:rPr lang="en-US" dirty="0" err="1"/>
              <a:t>Paulay</a:t>
            </a:r>
            <a:r>
              <a:rPr lang="en-US" dirty="0"/>
              <a:t> Ede A </a:t>
            </a:r>
            <a:r>
              <a:rPr lang="en-US" dirty="0" err="1"/>
              <a:t>dráma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égi</a:t>
            </a:r>
            <a:r>
              <a:rPr lang="en-US" dirty="0"/>
              <a:t> </a:t>
            </a:r>
            <a:r>
              <a:rPr lang="en-US" dirty="0" err="1"/>
              <a:t>intés</a:t>
            </a:r>
            <a:r>
              <a:rPr lang="en-US" dirty="0"/>
              <a:t> </a:t>
            </a:r>
            <a:r>
              <a:rPr lang="en-US" dirty="0" err="1"/>
              <a:t>diadala</a:t>
            </a:r>
            <a:endParaRPr lang="en-US" dirty="0"/>
          </a:p>
          <a:p>
            <a:r>
              <a:rPr lang="en-US" dirty="0"/>
              <a:t>https://share.google/mDoBCxfAsXSqQF8nF</a:t>
            </a:r>
          </a:p>
          <a:p>
            <a:r>
              <a:rPr lang="en-US" dirty="0"/>
              <a:t> https://theater.archivum.org/files/styles/medium_width/public/images/emberek/Gellert-Endre.jpg?itok=yjoGwyxN</a:t>
            </a:r>
          </a:p>
          <a:p>
            <a:r>
              <a:rPr lang="en-US" dirty="0"/>
              <a:t>https://pestbuda.hu/uploads/media/news/0001/03/thumb_2651_news_big.jpg</a:t>
            </a:r>
          </a:p>
          <a:p>
            <a:r>
              <a:rPr lang="en-US" dirty="0"/>
              <a:t>https://www.arcanum.com/hu/online-kiadvanyok/Lexikonok-magyar-eletrajzi-lexikon-7428D/g-gy-757D7/gellert-endre-758EA/</a:t>
            </a:r>
          </a:p>
          <a:p>
            <a:r>
              <a:rPr lang="en-US" dirty="0"/>
              <a:t>https://theater.archivum.org/Gellért-Endre</a:t>
            </a:r>
          </a:p>
          <a:p>
            <a:r>
              <a:rPr lang="en-US" dirty="0"/>
              <a:t>https://nemzetiarchivum.hu/stories/Gellert-Endre</a:t>
            </a:r>
          </a:p>
          <a:p>
            <a:r>
              <a:rPr lang="en-US" dirty="0"/>
              <a:t>https://hu.wikipedia.org/wiki/</a:t>
            </a:r>
            <a:r>
              <a:rPr lang="en-US" dirty="0" err="1"/>
              <a:t>Gellért_Endre</a:t>
            </a:r>
            <a:endParaRPr lang="en-US" dirty="0"/>
          </a:p>
          <a:p>
            <a:r>
              <a:rPr lang="en-US" dirty="0"/>
              <a:t>https://mandadb.hu/tetel/217105/Madach_Imre_Az_ember_tragediaja</a:t>
            </a:r>
          </a:p>
          <a:p>
            <a:r>
              <a:rPr lang="en-US" dirty="0"/>
              <a:t>https://m.blog.hu/ne/nemzetikonyvtar/image/fenykep_134_07_opti.jpg</a:t>
            </a:r>
          </a:p>
          <a:p>
            <a:r>
              <a:rPr lang="en-US" dirty="0"/>
              <a:t>https://upload.wikimedia.org/wikipedia/commons/a/a9/Nagy_Imre_1876_ut%C3%A1n.jpg</a:t>
            </a:r>
          </a:p>
          <a:p>
            <a:r>
              <a:rPr lang="en-US" dirty="0"/>
              <a:t>https://upload.wikimedia.org/wikipedia/commons/1/1d/J%C3%A1szai_Mari-Kozmata.jpg</a:t>
            </a:r>
          </a:p>
          <a:p>
            <a:r>
              <a:rPr lang="en-US" dirty="0"/>
              <a:t>https://upload.wikimedia.org/wikipedia/commons/9/9c/Gyenes_L%C3%A1szl%C3%B3.jpg</a:t>
            </a:r>
          </a:p>
          <a:p>
            <a:r>
              <a:rPr lang="en-US" dirty="0"/>
              <a:t>https://media.fidelio.hu/2022/09/21/Emberosbemutato-112509.jpg/500</a:t>
            </a:r>
          </a:p>
          <a:p>
            <a:r>
              <a:rPr lang="en-US" dirty="0"/>
              <a:t>https://vetelkedo.nemzetiszinhaz.hu/</a:t>
            </a:r>
            <a:endParaRPr lang="hu-HU" dirty="0"/>
          </a:p>
          <a:p>
            <a:r>
              <a:rPr lang="en-US" dirty="0"/>
              <a:t>https://zanza.tv/irodalom/romantika/magyar-romantika-es-magyar-nyelvu-szinjatszas-kezdetei</a:t>
            </a:r>
            <a:endParaRPr lang="hu-HU" dirty="0"/>
          </a:p>
          <a:p>
            <a:r>
              <a:rPr lang="hu-HU" dirty="0"/>
              <a:t>https://szinhaz.net/wp-content/uploads/2014/11/25_ember602583.jpg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4.sv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46911">
            <a:off x="-2766873" y="-2291294"/>
            <a:ext cx="22184880" cy="5734844"/>
            <a:chOff x="0" y="0"/>
            <a:chExt cx="5842931" cy="1510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2931" cy="1510412"/>
            </a:xfrm>
            <a:custGeom>
              <a:avLst/>
              <a:gdLst/>
              <a:ahLst/>
              <a:cxnLst/>
              <a:rect l="l" t="t" r="r" b="b"/>
              <a:pathLst>
                <a:path w="5842931" h="1510412">
                  <a:moveTo>
                    <a:pt x="0" y="0"/>
                  </a:moveTo>
                  <a:lnTo>
                    <a:pt x="5842931" y="0"/>
                  </a:lnTo>
                  <a:lnTo>
                    <a:pt x="5842931" y="1510412"/>
                  </a:lnTo>
                  <a:lnTo>
                    <a:pt x="0" y="1510412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842931" cy="1567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6333" y="1130117"/>
            <a:ext cx="18288000" cy="9698045"/>
          </a:xfrm>
          <a:custGeom>
            <a:avLst/>
            <a:gdLst/>
            <a:ahLst/>
            <a:cxnLst/>
            <a:rect l="l" t="t" r="r" b="b"/>
            <a:pathLst>
              <a:path w="18288000" h="9698045">
                <a:moveTo>
                  <a:pt x="0" y="0"/>
                </a:moveTo>
                <a:lnTo>
                  <a:pt x="18288000" y="0"/>
                </a:lnTo>
                <a:lnTo>
                  <a:pt x="18288000" y="9698045"/>
                </a:lnTo>
                <a:lnTo>
                  <a:pt x="0" y="9698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5" t="-3828" r="-2325" b="-1190"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6" name="TextBox 6"/>
          <p:cNvSpPr txBox="1"/>
          <p:nvPr/>
        </p:nvSpPr>
        <p:spPr>
          <a:xfrm>
            <a:off x="1600200" y="993297"/>
            <a:ext cx="16078200" cy="3388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hu-HU" sz="720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EGY ÖRÖK DRÁMA SZÁZ ARCBAN-</a:t>
            </a:r>
            <a:r>
              <a:rPr lang="en-US" sz="720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AZ EMBER TRAGÉDIÁJA</a:t>
            </a:r>
            <a:r>
              <a:rPr lang="hu-HU" sz="720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A NEMZETIBEN</a:t>
            </a:r>
            <a:endParaRPr lang="en-US" sz="7200" b="1" dirty="0">
              <a:solidFill>
                <a:srgbClr val="2B281D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15600" y="7206798"/>
            <a:ext cx="7467600" cy="2754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>
              <a:lnSpc>
                <a:spcPts val="24776"/>
              </a:lnSpc>
              <a:spcBef>
                <a:spcPct val="0"/>
              </a:spcBef>
            </a:pPr>
            <a:r>
              <a:rPr lang="en-US" sz="9600" b="1" dirty="0">
                <a:solidFill>
                  <a:schemeClr val="bg2"/>
                </a:solidFill>
                <a:latin typeface="Edwardian Script ITC" panose="030303020407070D0804" pitchFamily="66" charset="0"/>
                <a:ea typeface="STXihei" panose="020B0503020204020204" pitchFamily="2" charset="-122"/>
                <a:cs typeface="Symphony Bold"/>
                <a:sym typeface="Symphony Bold"/>
              </a:rPr>
              <a:t>Az </a:t>
            </a:r>
            <a:r>
              <a:rPr lang="hu-HU" sz="9600" b="1" dirty="0">
                <a:solidFill>
                  <a:schemeClr val="bg2"/>
                </a:solidFill>
                <a:latin typeface="Edwardian Script ITC" panose="030303020407070D0804" pitchFamily="66" charset="0"/>
                <a:ea typeface="STXihei" panose="020B0503020204020204" pitchFamily="2" charset="-122"/>
                <a:cs typeface="Symphony Bold"/>
                <a:sym typeface="Symphony Bold"/>
              </a:rPr>
              <a:t>É</a:t>
            </a:r>
            <a:r>
              <a:rPr lang="en-US" sz="9600" b="1" dirty="0">
                <a:solidFill>
                  <a:schemeClr val="bg2"/>
                </a:solidFill>
                <a:latin typeface="Edwardian Script ITC" panose="030303020407070D0804" pitchFamily="66" charset="0"/>
                <a:ea typeface="STXihei" panose="020B0503020204020204" pitchFamily="2" charset="-122"/>
                <a:cs typeface="Symphony Bold"/>
                <a:sym typeface="Symphony Bold"/>
              </a:rPr>
              <a:t>den </a:t>
            </a:r>
            <a:r>
              <a:rPr lang="en-US" sz="9600" b="1" dirty="0" err="1">
                <a:solidFill>
                  <a:schemeClr val="bg2"/>
                </a:solidFill>
                <a:latin typeface="Edwardian Script ITC" panose="030303020407070D0804" pitchFamily="66" charset="0"/>
                <a:ea typeface="STXihei" panose="020B0503020204020204" pitchFamily="2" charset="-122"/>
                <a:cs typeface="Symphony Bold"/>
                <a:sym typeface="Symphony Bold"/>
              </a:rPr>
              <a:t>Lányai</a:t>
            </a:r>
            <a:endParaRPr lang="en-US" sz="9600" b="1" dirty="0">
              <a:solidFill>
                <a:schemeClr val="bg2"/>
              </a:solidFill>
              <a:latin typeface="Edwardian Script ITC" panose="030303020407070D0804" pitchFamily="66" charset="0"/>
              <a:ea typeface="STXihei" panose="020B0503020204020204" pitchFamily="2" charset="-122"/>
              <a:cs typeface="Symphony Bold"/>
              <a:sym typeface="Symphony Bold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-1222057" y="-903893"/>
            <a:ext cx="10075062" cy="13986294"/>
            <a:chOff x="-800451" y="-194808"/>
            <a:chExt cx="2653514" cy="3683633"/>
          </a:xfrm>
        </p:grpSpPr>
        <p:sp>
          <p:nvSpPr>
            <p:cNvPr id="3" name="Freeform 3"/>
            <p:cNvSpPr/>
            <p:nvPr/>
          </p:nvSpPr>
          <p:spPr>
            <a:xfrm>
              <a:off x="-800451" y="-194808"/>
              <a:ext cx="1853063" cy="3488825"/>
            </a:xfrm>
            <a:custGeom>
              <a:avLst/>
              <a:gdLst/>
              <a:ahLst/>
              <a:cxnLst/>
              <a:rect l="l" t="t" r="r" b="b"/>
              <a:pathLst>
                <a:path w="1853063" h="3488825">
                  <a:moveTo>
                    <a:pt x="0" y="0"/>
                  </a:moveTo>
                  <a:lnTo>
                    <a:pt x="1853063" y="0"/>
                  </a:lnTo>
                  <a:lnTo>
                    <a:pt x="1853063" y="3488825"/>
                  </a:lnTo>
                  <a:lnTo>
                    <a:pt x="0" y="3488825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853063" cy="3545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780178">
            <a:off x="15429776" y="6741691"/>
            <a:ext cx="3179468" cy="3539894"/>
          </a:xfrm>
          <a:custGeom>
            <a:avLst/>
            <a:gdLst/>
            <a:ahLst/>
            <a:cxnLst/>
            <a:rect l="l" t="t" r="r" b="b"/>
            <a:pathLst>
              <a:path w="3179468" h="3539894">
                <a:moveTo>
                  <a:pt x="0" y="0"/>
                </a:moveTo>
                <a:lnTo>
                  <a:pt x="3179468" y="0"/>
                </a:lnTo>
                <a:lnTo>
                  <a:pt x="3179468" y="3539894"/>
                </a:lnTo>
                <a:lnTo>
                  <a:pt x="0" y="353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487400" y="4666815"/>
            <a:ext cx="4052090" cy="4138921"/>
          </a:xfrm>
          <a:custGeom>
            <a:avLst/>
            <a:gdLst/>
            <a:ahLst/>
            <a:cxnLst/>
            <a:rect l="l" t="t" r="r" b="b"/>
            <a:pathLst>
              <a:path w="4052090" h="4138921">
                <a:moveTo>
                  <a:pt x="0" y="0"/>
                </a:moveTo>
                <a:lnTo>
                  <a:pt x="4052090" y="0"/>
                </a:lnTo>
                <a:lnTo>
                  <a:pt x="4052090" y="4138921"/>
                </a:lnTo>
                <a:lnTo>
                  <a:pt x="0" y="413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1281512">
            <a:off x="15161183" y="3201415"/>
            <a:ext cx="2459615" cy="1547321"/>
          </a:xfrm>
          <a:custGeom>
            <a:avLst/>
            <a:gdLst/>
            <a:ahLst/>
            <a:cxnLst/>
            <a:rect l="l" t="t" r="r" b="b"/>
            <a:pathLst>
              <a:path w="2459615" h="1547321">
                <a:moveTo>
                  <a:pt x="0" y="0"/>
                </a:moveTo>
                <a:lnTo>
                  <a:pt x="2459614" y="0"/>
                </a:lnTo>
                <a:lnTo>
                  <a:pt x="2459614" y="1547321"/>
                </a:lnTo>
                <a:lnTo>
                  <a:pt x="0" y="15473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8" name="TextBox 8"/>
          <p:cNvSpPr txBox="1"/>
          <p:nvPr/>
        </p:nvSpPr>
        <p:spPr>
          <a:xfrm>
            <a:off x="-1102037" y="533657"/>
            <a:ext cx="10683280" cy="114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3"/>
              </a:lnSpc>
              <a:spcBef>
                <a:spcPct val="0"/>
              </a:spcBef>
            </a:pPr>
            <a:r>
              <a:rPr lang="hu-HU" sz="6923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MUNKÁSSÁGA</a:t>
            </a:r>
            <a:endParaRPr lang="en-US" sz="6923" b="1" dirty="0">
              <a:solidFill>
                <a:srgbClr val="2B281D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2480" y="2178689"/>
            <a:ext cx="9525" cy="35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319491" y="3999949"/>
            <a:ext cx="36068" cy="12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728401" y="2178689"/>
            <a:ext cx="13686672" cy="4257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dráma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1955-ig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tiltólistán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volt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ontos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volt Gellért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számára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eredeti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visszaadása</a:t>
            </a:r>
            <a:endParaRPr lang="hu-HU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alóságot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ábrázoló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részletgazdag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helyzeteket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teremtett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színpadon</a:t>
            </a:r>
            <a:endParaRPr lang="hu-HU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prólékos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etikus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munkamódszerrel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dolgozott</a:t>
            </a:r>
            <a:endParaRPr lang="hu-HU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lhagyta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démonikus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természetfeletti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elemeket</a:t>
            </a:r>
            <a:endParaRPr lang="hu-HU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Kísérőzene: Farkas Ferenc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8510" y="5713620"/>
            <a:ext cx="11308267" cy="4257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000" b="1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Kritikák</a:t>
            </a:r>
            <a:r>
              <a:rPr lang="en-US" sz="3000" b="1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korabeli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kritika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elismerte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előadást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1955.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február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21-én Rákosi Mátyás is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megtekinti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előadást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forrás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beszámol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arról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üvöltözik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rendezőkkel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000" i="1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hu-HU" sz="3000" i="1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Maguknak az a szerencséjük, hogy nem szeretünk művészt börtönben látni!”</a:t>
            </a:r>
            <a:endParaRPr lang="en-US" sz="3000" i="1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etiltani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lehetett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előadások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számát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csökkent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ék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12627312" y="-2542510"/>
            <a:ext cx="6361963" cy="13246632"/>
            <a:chOff x="0" y="0"/>
            <a:chExt cx="1675579" cy="3488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5579" cy="3488825"/>
            </a:xfrm>
            <a:custGeom>
              <a:avLst/>
              <a:gdLst/>
              <a:ahLst/>
              <a:cxnLst/>
              <a:rect l="l" t="t" r="r" b="b"/>
              <a:pathLst>
                <a:path w="1675579" h="3488825">
                  <a:moveTo>
                    <a:pt x="0" y="0"/>
                  </a:moveTo>
                  <a:lnTo>
                    <a:pt x="1675579" y="0"/>
                  </a:lnTo>
                  <a:lnTo>
                    <a:pt x="1675579" y="3488825"/>
                  </a:lnTo>
                  <a:lnTo>
                    <a:pt x="0" y="3488825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75579" cy="3545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254762">
            <a:off x="10694582" y="-572495"/>
            <a:ext cx="7927797" cy="1689612"/>
          </a:xfrm>
          <a:custGeom>
            <a:avLst/>
            <a:gdLst/>
            <a:ahLst/>
            <a:cxnLst/>
            <a:rect l="l" t="t" r="r" b="b"/>
            <a:pathLst>
              <a:path w="7927797" h="1689612">
                <a:moveTo>
                  <a:pt x="0" y="0"/>
                </a:moveTo>
                <a:lnTo>
                  <a:pt x="7927796" y="0"/>
                </a:lnTo>
                <a:lnTo>
                  <a:pt x="7927796" y="1689611"/>
                </a:lnTo>
                <a:lnTo>
                  <a:pt x="0" y="16896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2408433">
            <a:off x="7735550" y="6117609"/>
            <a:ext cx="2803727" cy="1584106"/>
          </a:xfrm>
          <a:custGeom>
            <a:avLst/>
            <a:gdLst/>
            <a:ahLst/>
            <a:cxnLst/>
            <a:rect l="l" t="t" r="r" b="b"/>
            <a:pathLst>
              <a:path w="2803727" h="1584106">
                <a:moveTo>
                  <a:pt x="0" y="0"/>
                </a:moveTo>
                <a:lnTo>
                  <a:pt x="2803727" y="0"/>
                </a:lnTo>
                <a:lnTo>
                  <a:pt x="2803727" y="1584106"/>
                </a:lnTo>
                <a:lnTo>
                  <a:pt x="0" y="1584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18653"/>
              </p:ext>
            </p:extLst>
          </p:nvPr>
        </p:nvGraphicFramePr>
        <p:xfrm>
          <a:off x="2667000" y="2156153"/>
          <a:ext cx="14698796" cy="7633915"/>
        </p:xfrm>
        <a:graphic>
          <a:graphicData uri="http://schemas.openxmlformats.org/drawingml/2006/table">
            <a:tbl>
              <a:tblPr/>
              <a:tblGrid>
                <a:gridCol w="221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8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55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148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0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3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Előadás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időpontja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Előadás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helyszíne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Rendező</a:t>
                      </a:r>
                      <a:r>
                        <a:rPr lang="hu-HU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neve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Ádám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r>
                        <a:rPr lang="hu-HU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Éva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Lucifer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3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1955. </a:t>
                      </a:r>
                      <a:r>
                        <a:rPr lang="en-US" sz="24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január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7.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hu-HU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Budapest, </a:t>
                      </a:r>
                      <a:r>
                        <a:rPr lang="en-US" sz="24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Nemzeti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Színház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1" i="1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Gellért Endre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Maj</a:t>
                      </a:r>
                      <a:r>
                        <a:rPr lang="hu-HU" sz="24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</a:t>
                      </a:r>
                      <a:r>
                        <a:rPr lang="hu-HU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Tamá</a:t>
                      </a:r>
                      <a:r>
                        <a:rPr lang="hu-HU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 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Marton Endre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Básti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Lajos</a:t>
                      </a:r>
                      <a:r>
                        <a:rPr lang="hu-HU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Lukács Margit 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Major Tamás</a:t>
                      </a:r>
                      <a:r>
                        <a:rPr lang="hu-HU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779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166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3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Bessenyei Ferenc 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3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Szörényi</a:t>
                      </a: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Éva</a:t>
                      </a:r>
                      <a:endParaRPr lang="en-US" sz="24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3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Ungvári László</a:t>
                      </a:r>
                      <a:endParaRPr lang="hu-HU" sz="2400" kern="1200" dirty="0">
                        <a:solidFill>
                          <a:srgbClr val="2B28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8812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1038055" y="5669670"/>
            <a:ext cx="1056303" cy="1258048"/>
          </a:xfrm>
          <a:custGeom>
            <a:avLst/>
            <a:gdLst/>
            <a:ahLst/>
            <a:cxnLst/>
            <a:rect l="l" t="t" r="r" b="b"/>
            <a:pathLst>
              <a:path w="1056303" h="1258048">
                <a:moveTo>
                  <a:pt x="0" y="0"/>
                </a:moveTo>
                <a:lnTo>
                  <a:pt x="1056303" y="0"/>
                </a:lnTo>
                <a:lnTo>
                  <a:pt x="1056303" y="1258048"/>
                </a:lnTo>
                <a:lnTo>
                  <a:pt x="0" y="1258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98" b="-14792"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9" name="Freeform 9"/>
          <p:cNvSpPr/>
          <p:nvPr/>
        </p:nvSpPr>
        <p:spPr>
          <a:xfrm>
            <a:off x="10930913" y="8418892"/>
            <a:ext cx="1321539" cy="1202254"/>
          </a:xfrm>
          <a:custGeom>
            <a:avLst/>
            <a:gdLst/>
            <a:ahLst/>
            <a:cxnLst/>
            <a:rect l="l" t="t" r="r" b="b"/>
            <a:pathLst>
              <a:path w="1139155" h="1127530">
                <a:moveTo>
                  <a:pt x="0" y="0"/>
                </a:moveTo>
                <a:lnTo>
                  <a:pt x="1139155" y="0"/>
                </a:lnTo>
                <a:lnTo>
                  <a:pt x="1139155" y="1127530"/>
                </a:lnTo>
                <a:lnTo>
                  <a:pt x="0" y="11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39" t="-6105" b="-44987"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10" name="Freeform 10"/>
          <p:cNvSpPr/>
          <p:nvPr/>
        </p:nvSpPr>
        <p:spPr>
          <a:xfrm>
            <a:off x="13202742" y="5681302"/>
            <a:ext cx="1157837" cy="1258048"/>
          </a:xfrm>
          <a:custGeom>
            <a:avLst/>
            <a:gdLst/>
            <a:ahLst/>
            <a:cxnLst/>
            <a:rect l="l" t="t" r="r" b="b"/>
            <a:pathLst>
              <a:path w="1157837" h="1258048">
                <a:moveTo>
                  <a:pt x="0" y="0"/>
                </a:moveTo>
                <a:lnTo>
                  <a:pt x="1157838" y="0"/>
                </a:lnTo>
                <a:lnTo>
                  <a:pt x="1157838" y="1258048"/>
                </a:lnTo>
                <a:lnTo>
                  <a:pt x="0" y="1258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3890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>
            <a:off x="13247514" y="8433874"/>
            <a:ext cx="1321539" cy="1202253"/>
          </a:xfrm>
          <a:custGeom>
            <a:avLst/>
            <a:gdLst/>
            <a:ahLst/>
            <a:cxnLst/>
            <a:rect l="l" t="t" r="r" b="b"/>
            <a:pathLst>
              <a:path w="1108963" h="1127530">
                <a:moveTo>
                  <a:pt x="0" y="0"/>
                </a:moveTo>
                <a:lnTo>
                  <a:pt x="1108964" y="0"/>
                </a:lnTo>
                <a:lnTo>
                  <a:pt x="1108964" y="1127530"/>
                </a:lnTo>
                <a:lnTo>
                  <a:pt x="0" y="11275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58400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/>
          <p:nvPr/>
        </p:nvSpPr>
        <p:spPr>
          <a:xfrm>
            <a:off x="15542216" y="5674972"/>
            <a:ext cx="1221715" cy="1281311"/>
          </a:xfrm>
          <a:custGeom>
            <a:avLst/>
            <a:gdLst/>
            <a:ahLst/>
            <a:cxnLst/>
            <a:rect l="l" t="t" r="r" b="b"/>
            <a:pathLst>
              <a:path w="1221715" h="1281311">
                <a:moveTo>
                  <a:pt x="0" y="0"/>
                </a:moveTo>
                <a:lnTo>
                  <a:pt x="1221715" y="0"/>
                </a:lnTo>
                <a:lnTo>
                  <a:pt x="1221715" y="1281311"/>
                </a:lnTo>
                <a:lnTo>
                  <a:pt x="0" y="12813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28897"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13" name="Freeform 13"/>
          <p:cNvSpPr/>
          <p:nvPr/>
        </p:nvSpPr>
        <p:spPr>
          <a:xfrm>
            <a:off x="15476155" y="8433875"/>
            <a:ext cx="1321539" cy="1202252"/>
          </a:xfrm>
          <a:custGeom>
            <a:avLst/>
            <a:gdLst/>
            <a:ahLst/>
            <a:cxnLst/>
            <a:rect l="l" t="t" r="r" b="b"/>
            <a:pathLst>
              <a:path w="1221715" h="1127530">
                <a:moveTo>
                  <a:pt x="0" y="0"/>
                </a:moveTo>
                <a:lnTo>
                  <a:pt x="1221715" y="0"/>
                </a:lnTo>
                <a:lnTo>
                  <a:pt x="1221715" y="1127530"/>
                </a:lnTo>
                <a:lnTo>
                  <a:pt x="0" y="11275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014" b="-3643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Freeform 15"/>
          <p:cNvSpPr/>
          <p:nvPr/>
        </p:nvSpPr>
        <p:spPr>
          <a:xfrm>
            <a:off x="3988014" y="6038885"/>
            <a:ext cx="4697324" cy="3717316"/>
          </a:xfrm>
          <a:custGeom>
            <a:avLst/>
            <a:gdLst/>
            <a:ahLst/>
            <a:cxnLst/>
            <a:rect l="l" t="t" r="r" b="b"/>
            <a:pathLst>
              <a:path w="4434134" h="3498935">
                <a:moveTo>
                  <a:pt x="0" y="0"/>
                </a:moveTo>
                <a:lnTo>
                  <a:pt x="4434134" y="0"/>
                </a:lnTo>
                <a:lnTo>
                  <a:pt x="4434134" y="3498935"/>
                </a:lnTo>
                <a:lnTo>
                  <a:pt x="0" y="3498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6" name="Freeform 16"/>
          <p:cNvSpPr/>
          <p:nvPr/>
        </p:nvSpPr>
        <p:spPr>
          <a:xfrm rot="-8494029">
            <a:off x="-1912893" y="8536670"/>
            <a:ext cx="4851293" cy="1443260"/>
          </a:xfrm>
          <a:custGeom>
            <a:avLst/>
            <a:gdLst/>
            <a:ahLst/>
            <a:cxnLst/>
            <a:rect l="l" t="t" r="r" b="b"/>
            <a:pathLst>
              <a:path w="4851293" h="1443260">
                <a:moveTo>
                  <a:pt x="0" y="0"/>
                </a:moveTo>
                <a:lnTo>
                  <a:pt x="4851293" y="0"/>
                </a:lnTo>
                <a:lnTo>
                  <a:pt x="4851293" y="1443260"/>
                </a:lnTo>
                <a:lnTo>
                  <a:pt x="0" y="14432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7" name="TextBox 17"/>
          <p:cNvSpPr txBox="1"/>
          <p:nvPr/>
        </p:nvSpPr>
        <p:spPr>
          <a:xfrm>
            <a:off x="1219200" y="447857"/>
            <a:ext cx="16524182" cy="1625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88"/>
              </a:lnSpc>
              <a:spcBef>
                <a:spcPct val="0"/>
              </a:spcBef>
            </a:pPr>
            <a:r>
              <a:rPr lang="en-US" sz="4634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AZ </a:t>
            </a:r>
            <a:r>
              <a:rPr lang="hu-HU" sz="4634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EMBER </a:t>
            </a:r>
            <a:r>
              <a:rPr lang="en-US" sz="4634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TRAGÉDIÁJA SZÍNPADI ELŐADÁS</a:t>
            </a:r>
            <a:br>
              <a:rPr lang="hu-HU" sz="4634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4634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GELLÉRT ENDRE RENDEZÉSBEN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FD72BA57-F6E8-FC3D-4ED6-CE436EA5D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12609" r="-3448" b="-12609"/>
          <a:stretch>
            <a:fillRect/>
          </a:stretch>
        </p:blipFill>
        <p:spPr bwMode="auto">
          <a:xfrm>
            <a:off x="4261063" y="6515154"/>
            <a:ext cx="4267200" cy="32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12026231" y="-1017039"/>
            <a:ext cx="7035849" cy="13246632"/>
            <a:chOff x="0" y="0"/>
            <a:chExt cx="1853063" cy="3488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3063" cy="3488825"/>
            </a:xfrm>
            <a:custGeom>
              <a:avLst/>
              <a:gdLst/>
              <a:ahLst/>
              <a:cxnLst/>
              <a:rect l="l" t="t" r="r" b="b"/>
              <a:pathLst>
                <a:path w="1853063" h="3488825">
                  <a:moveTo>
                    <a:pt x="0" y="0"/>
                  </a:moveTo>
                  <a:lnTo>
                    <a:pt x="1853063" y="0"/>
                  </a:lnTo>
                  <a:lnTo>
                    <a:pt x="1853063" y="3488825"/>
                  </a:lnTo>
                  <a:lnTo>
                    <a:pt x="0" y="3488825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853063" cy="3545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901967"/>
            <a:ext cx="18234251" cy="7365233"/>
          </a:xfrm>
          <a:custGeom>
            <a:avLst/>
            <a:gdLst/>
            <a:ahLst/>
            <a:cxnLst/>
            <a:rect l="l" t="t" r="r" b="b"/>
            <a:pathLst>
              <a:path w="18234251" h="7365233">
                <a:moveTo>
                  <a:pt x="0" y="0"/>
                </a:moveTo>
                <a:lnTo>
                  <a:pt x="18234251" y="0"/>
                </a:lnTo>
                <a:lnTo>
                  <a:pt x="18234251" y="7365233"/>
                </a:lnTo>
                <a:lnTo>
                  <a:pt x="0" y="73652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4" t="-29079" b="-3645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TextBox 6"/>
          <p:cNvSpPr txBox="1"/>
          <p:nvPr/>
        </p:nvSpPr>
        <p:spPr>
          <a:xfrm>
            <a:off x="649664" y="175132"/>
            <a:ext cx="10876295" cy="233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4"/>
              </a:lnSpc>
              <a:spcBef>
                <a:spcPct val="0"/>
              </a:spcBef>
            </a:pPr>
            <a:r>
              <a:rPr lang="en-US" sz="13281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KÖSZÖNJÜK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4637" y="638218"/>
            <a:ext cx="10876295" cy="3066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4776"/>
              </a:lnSpc>
              <a:spcBef>
                <a:spcPct val="0"/>
              </a:spcBef>
              <a:defRPr sz="17697" b="1">
                <a:solidFill>
                  <a:srgbClr val="E1D3BF"/>
                </a:solidFill>
                <a:latin typeface="Edwardian Script ITC" panose="030303020407070D0804" pitchFamily="66" charset="0"/>
                <a:ea typeface="STXihei" panose="020B0503020204020204" pitchFamily="2" charset="-122"/>
                <a:cs typeface="Symphony Bold"/>
              </a:defRPr>
            </a:lvl1pPr>
          </a:lstStyle>
          <a:p>
            <a:r>
              <a:rPr lang="hu-HU" dirty="0">
                <a:sym typeface="Symphony Bold"/>
              </a:rPr>
              <a:t>a fi</a:t>
            </a:r>
            <a:r>
              <a:rPr lang="en-US" dirty="0" err="1">
                <a:sym typeface="Symphony Bold"/>
              </a:rPr>
              <a:t>gyelmet</a:t>
            </a:r>
            <a:endParaRPr lang="en-US" dirty="0">
              <a:sym typeface="Symphony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621189" y="4973435"/>
            <a:ext cx="5377225" cy="764847"/>
            <a:chOff x="0" y="0"/>
            <a:chExt cx="1166799" cy="1659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6799" cy="165963"/>
            </a:xfrm>
            <a:custGeom>
              <a:avLst/>
              <a:gdLst/>
              <a:ahLst/>
              <a:cxnLst/>
              <a:rect l="l" t="t" r="r" b="b"/>
              <a:pathLst>
                <a:path w="1166799" h="165963">
                  <a:moveTo>
                    <a:pt x="82982" y="0"/>
                  </a:moveTo>
                  <a:lnTo>
                    <a:pt x="1083817" y="0"/>
                  </a:lnTo>
                  <a:cubicBezTo>
                    <a:pt x="1129647" y="0"/>
                    <a:pt x="1166799" y="37152"/>
                    <a:pt x="1166799" y="82982"/>
                  </a:cubicBezTo>
                  <a:lnTo>
                    <a:pt x="1166799" y="82982"/>
                  </a:lnTo>
                  <a:cubicBezTo>
                    <a:pt x="1166799" y="128811"/>
                    <a:pt x="1129647" y="165963"/>
                    <a:pt x="1083817" y="165963"/>
                  </a:cubicBezTo>
                  <a:lnTo>
                    <a:pt x="82982" y="165963"/>
                  </a:lnTo>
                  <a:cubicBezTo>
                    <a:pt x="37152" y="165963"/>
                    <a:pt x="0" y="128811"/>
                    <a:pt x="0" y="82982"/>
                  </a:cubicBezTo>
                  <a:lnTo>
                    <a:pt x="0" y="82982"/>
                  </a:lnTo>
                  <a:cubicBezTo>
                    <a:pt x="0" y="37152"/>
                    <a:pt x="37152" y="0"/>
                    <a:pt x="82982" y="0"/>
                  </a:cubicBezTo>
                  <a:close/>
                </a:path>
              </a:pathLst>
            </a:custGeom>
            <a:solidFill>
              <a:srgbClr val="2B28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66799" cy="204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39107" y="6049186"/>
            <a:ext cx="5377225" cy="711859"/>
            <a:chOff x="0" y="0"/>
            <a:chExt cx="1166799" cy="1544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6799" cy="154466"/>
            </a:xfrm>
            <a:custGeom>
              <a:avLst/>
              <a:gdLst/>
              <a:ahLst/>
              <a:cxnLst/>
              <a:rect l="l" t="t" r="r" b="b"/>
              <a:pathLst>
                <a:path w="1166799" h="154466">
                  <a:moveTo>
                    <a:pt x="77233" y="0"/>
                  </a:moveTo>
                  <a:lnTo>
                    <a:pt x="1089566" y="0"/>
                  </a:lnTo>
                  <a:cubicBezTo>
                    <a:pt x="1132221" y="0"/>
                    <a:pt x="1166799" y="34578"/>
                    <a:pt x="1166799" y="77233"/>
                  </a:cubicBezTo>
                  <a:lnTo>
                    <a:pt x="1166799" y="77233"/>
                  </a:lnTo>
                  <a:cubicBezTo>
                    <a:pt x="1166799" y="119887"/>
                    <a:pt x="1132221" y="154466"/>
                    <a:pt x="1089566" y="154466"/>
                  </a:cubicBezTo>
                  <a:lnTo>
                    <a:pt x="77233" y="154466"/>
                  </a:lnTo>
                  <a:cubicBezTo>
                    <a:pt x="34578" y="154466"/>
                    <a:pt x="0" y="119887"/>
                    <a:pt x="0" y="77233"/>
                  </a:cubicBezTo>
                  <a:lnTo>
                    <a:pt x="0" y="77233"/>
                  </a:lnTo>
                  <a:cubicBezTo>
                    <a:pt x="0" y="34578"/>
                    <a:pt x="34578" y="0"/>
                    <a:pt x="77233" y="0"/>
                  </a:cubicBezTo>
                  <a:close/>
                </a:path>
              </a:pathLst>
            </a:custGeom>
            <a:solidFill>
              <a:srgbClr val="E1D3B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66799" cy="192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621189" y="6975109"/>
            <a:ext cx="5377225" cy="764847"/>
            <a:chOff x="0" y="0"/>
            <a:chExt cx="1166799" cy="1659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6799" cy="165963"/>
            </a:xfrm>
            <a:custGeom>
              <a:avLst/>
              <a:gdLst/>
              <a:ahLst/>
              <a:cxnLst/>
              <a:rect l="l" t="t" r="r" b="b"/>
              <a:pathLst>
                <a:path w="1166799" h="165963">
                  <a:moveTo>
                    <a:pt x="82982" y="0"/>
                  </a:moveTo>
                  <a:lnTo>
                    <a:pt x="1083817" y="0"/>
                  </a:lnTo>
                  <a:cubicBezTo>
                    <a:pt x="1129647" y="0"/>
                    <a:pt x="1166799" y="37152"/>
                    <a:pt x="1166799" y="82982"/>
                  </a:cubicBezTo>
                  <a:lnTo>
                    <a:pt x="1166799" y="82982"/>
                  </a:lnTo>
                  <a:cubicBezTo>
                    <a:pt x="1166799" y="128811"/>
                    <a:pt x="1129647" y="165963"/>
                    <a:pt x="1083817" y="165963"/>
                  </a:cubicBezTo>
                  <a:lnTo>
                    <a:pt x="82982" y="165963"/>
                  </a:lnTo>
                  <a:cubicBezTo>
                    <a:pt x="37152" y="165963"/>
                    <a:pt x="0" y="128811"/>
                    <a:pt x="0" y="82982"/>
                  </a:cubicBezTo>
                  <a:lnTo>
                    <a:pt x="0" y="82982"/>
                  </a:lnTo>
                  <a:cubicBezTo>
                    <a:pt x="0" y="37152"/>
                    <a:pt x="37152" y="0"/>
                    <a:pt x="82982" y="0"/>
                  </a:cubicBezTo>
                  <a:close/>
                </a:path>
              </a:pathLst>
            </a:custGeom>
            <a:solidFill>
              <a:srgbClr val="2B28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66799" cy="204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21189" y="7968555"/>
            <a:ext cx="5377225" cy="794641"/>
            <a:chOff x="0" y="0"/>
            <a:chExt cx="1166799" cy="1724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6799" cy="172429"/>
            </a:xfrm>
            <a:custGeom>
              <a:avLst/>
              <a:gdLst/>
              <a:ahLst/>
              <a:cxnLst/>
              <a:rect l="l" t="t" r="r" b="b"/>
              <a:pathLst>
                <a:path w="1166799" h="172429">
                  <a:moveTo>
                    <a:pt x="86214" y="0"/>
                  </a:moveTo>
                  <a:lnTo>
                    <a:pt x="1080585" y="0"/>
                  </a:lnTo>
                  <a:cubicBezTo>
                    <a:pt x="1128200" y="0"/>
                    <a:pt x="1166799" y="38599"/>
                    <a:pt x="1166799" y="86214"/>
                  </a:cubicBezTo>
                  <a:lnTo>
                    <a:pt x="1166799" y="86214"/>
                  </a:lnTo>
                  <a:cubicBezTo>
                    <a:pt x="1166799" y="109080"/>
                    <a:pt x="1157716" y="131009"/>
                    <a:pt x="1141547" y="147177"/>
                  </a:cubicBezTo>
                  <a:cubicBezTo>
                    <a:pt x="1125379" y="163345"/>
                    <a:pt x="1103450" y="172429"/>
                    <a:pt x="1080585" y="172429"/>
                  </a:cubicBezTo>
                  <a:lnTo>
                    <a:pt x="86214" y="172429"/>
                  </a:lnTo>
                  <a:cubicBezTo>
                    <a:pt x="63349" y="172429"/>
                    <a:pt x="41420" y="163345"/>
                    <a:pt x="25252" y="147177"/>
                  </a:cubicBezTo>
                  <a:cubicBezTo>
                    <a:pt x="9083" y="131009"/>
                    <a:pt x="0" y="109080"/>
                    <a:pt x="0" y="86214"/>
                  </a:cubicBezTo>
                  <a:lnTo>
                    <a:pt x="0" y="86214"/>
                  </a:lnTo>
                  <a:cubicBezTo>
                    <a:pt x="0" y="63349"/>
                    <a:pt x="9083" y="41420"/>
                    <a:pt x="25252" y="25252"/>
                  </a:cubicBezTo>
                  <a:cubicBezTo>
                    <a:pt x="41420" y="9083"/>
                    <a:pt x="63349" y="0"/>
                    <a:pt x="86214" y="0"/>
                  </a:cubicBezTo>
                  <a:close/>
                </a:path>
              </a:pathLst>
            </a:custGeom>
            <a:solidFill>
              <a:srgbClr val="E1D3B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66799" cy="210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511737" y="5010104"/>
            <a:ext cx="5613062" cy="646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3"/>
              </a:lnSpc>
              <a:spcBef>
                <a:spcPct val="0"/>
              </a:spcBef>
            </a:pPr>
            <a:r>
              <a:rPr lang="en-US" sz="3924" b="1" dirty="0">
                <a:solidFill>
                  <a:srgbClr val="E1D3B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TÓTH</a:t>
            </a:r>
            <a:r>
              <a:rPr lang="hu-HU" sz="3924" b="1" dirty="0">
                <a:solidFill>
                  <a:srgbClr val="E1D3B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ZSUZSANNA </a:t>
            </a:r>
            <a:endParaRPr lang="en-US" sz="3924" b="1" dirty="0">
              <a:solidFill>
                <a:srgbClr val="E1D3B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117584" y="6084465"/>
            <a:ext cx="4620269" cy="64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PECSÉRI LILI ANNA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41593" y="7008719"/>
            <a:ext cx="4136415" cy="69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6"/>
              </a:lnSpc>
              <a:spcBef>
                <a:spcPct val="0"/>
              </a:spcBef>
            </a:pPr>
            <a:r>
              <a:rPr lang="en-US" sz="3876" b="1" dirty="0">
                <a:solidFill>
                  <a:srgbClr val="E1D3B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LABODA ÁGNES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621189" y="8040746"/>
            <a:ext cx="5354438" cy="65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7"/>
              </a:lnSpc>
              <a:spcBef>
                <a:spcPct val="0"/>
              </a:spcBef>
            </a:pPr>
            <a:r>
              <a:rPr lang="en-US" sz="3712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GÁBOR EMESE ANNA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12107282" y="-1460334"/>
            <a:ext cx="7035849" cy="13246632"/>
            <a:chOff x="0" y="0"/>
            <a:chExt cx="1853063" cy="3488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3063" cy="3488825"/>
            </a:xfrm>
            <a:custGeom>
              <a:avLst/>
              <a:gdLst/>
              <a:ahLst/>
              <a:cxnLst/>
              <a:rect l="l" t="t" r="r" b="b"/>
              <a:pathLst>
                <a:path w="1853063" h="3488825">
                  <a:moveTo>
                    <a:pt x="0" y="0"/>
                  </a:moveTo>
                  <a:lnTo>
                    <a:pt x="1853063" y="0"/>
                  </a:lnTo>
                  <a:lnTo>
                    <a:pt x="1853063" y="3488825"/>
                  </a:lnTo>
                  <a:lnTo>
                    <a:pt x="0" y="3488825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853063" cy="3565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929989">
            <a:off x="-3100781" y="9147908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5" y="0"/>
                </a:lnTo>
                <a:lnTo>
                  <a:pt x="10413165" y="2219305"/>
                </a:lnTo>
                <a:lnTo>
                  <a:pt x="0" y="2219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5314871">
            <a:off x="11399945" y="1496412"/>
            <a:ext cx="6784815" cy="7553944"/>
          </a:xfrm>
          <a:custGeom>
            <a:avLst/>
            <a:gdLst/>
            <a:ahLst/>
            <a:cxnLst/>
            <a:rect l="l" t="t" r="r" b="b"/>
            <a:pathLst>
              <a:path w="6784815" h="7553944">
                <a:moveTo>
                  <a:pt x="0" y="0"/>
                </a:moveTo>
                <a:lnTo>
                  <a:pt x="6784815" y="0"/>
                </a:lnTo>
                <a:lnTo>
                  <a:pt x="6784815" y="7553944"/>
                </a:lnTo>
                <a:lnTo>
                  <a:pt x="0" y="7553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11624252" y="2693605"/>
            <a:ext cx="6336202" cy="5103276"/>
          </a:xfrm>
          <a:custGeom>
            <a:avLst/>
            <a:gdLst/>
            <a:ahLst/>
            <a:cxnLst/>
            <a:rect l="l" t="t" r="r" b="b"/>
            <a:pathLst>
              <a:path w="6336202" h="5103276">
                <a:moveTo>
                  <a:pt x="0" y="0"/>
                </a:moveTo>
                <a:lnTo>
                  <a:pt x="6336202" y="0"/>
                </a:lnTo>
                <a:lnTo>
                  <a:pt x="6336202" y="5103276"/>
                </a:lnTo>
                <a:lnTo>
                  <a:pt x="0" y="510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005" r="-535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 rot="2414587">
            <a:off x="12838661" y="2720524"/>
            <a:ext cx="7087865" cy="1510601"/>
          </a:xfrm>
          <a:custGeom>
            <a:avLst/>
            <a:gdLst/>
            <a:ahLst/>
            <a:cxnLst/>
            <a:rect l="l" t="t" r="r" b="b"/>
            <a:pathLst>
              <a:path w="7087865" h="1510601">
                <a:moveTo>
                  <a:pt x="0" y="0"/>
                </a:moveTo>
                <a:lnTo>
                  <a:pt x="7087865" y="0"/>
                </a:lnTo>
                <a:lnTo>
                  <a:pt x="7087865" y="1510601"/>
                </a:lnTo>
                <a:lnTo>
                  <a:pt x="0" y="15106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803454" y="909732"/>
            <a:ext cx="10129086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32"/>
              </a:lnSpc>
            </a:pPr>
            <a:r>
              <a:rPr lang="en-US" sz="770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SZÍNHÁZTÖRTÉNET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1504" y="2693605"/>
            <a:ext cx="10499540" cy="629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8439" lvl="1" indent="-349220" algn="l">
              <a:lnSpc>
                <a:spcPts val="4529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Kezdetek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(1792): Az Erdélyi Magyar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Színjátszó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Társaság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megalakulása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Kolozsváron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id. Wesselényi Miklós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támogatásával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439" lvl="1" indent="-349220" algn="l">
              <a:lnSpc>
                <a:spcPts val="4529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Pesti 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ondella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(1807–1815):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Rondella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bástyatornyában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játszik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társulat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lép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Katona József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Széppataki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Róza is</a:t>
            </a:r>
          </a:p>
          <a:p>
            <a:pPr marL="698439" lvl="1" indent="-349220" algn="l">
              <a:lnSpc>
                <a:spcPts val="4529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Alapítás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(1837/1841):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Megnyit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Pesti Magyar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amely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1841-től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hivatalosan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néven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működik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439" lvl="1" indent="-349220" algn="l">
              <a:lnSpc>
                <a:spcPts val="4529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Költözések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időszaka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Az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Astoriától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Blaha Lujza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téren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(1965-ös 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bontás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ideiglenes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helyszínekig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439" lvl="1" indent="-349220" algn="l">
              <a:lnSpc>
                <a:spcPts val="4529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Napjainkban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(2002-től):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elfoglalja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végleges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modern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otthonát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Duna-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parton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46911">
            <a:off x="-3048287" y="-1972053"/>
            <a:ext cx="22184880" cy="5951835"/>
            <a:chOff x="0" y="-57150"/>
            <a:chExt cx="5842931" cy="1567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2931" cy="1485065"/>
            </a:xfrm>
            <a:custGeom>
              <a:avLst/>
              <a:gdLst/>
              <a:ahLst/>
              <a:cxnLst/>
              <a:rect l="l" t="t" r="r" b="b"/>
              <a:pathLst>
                <a:path w="5842931" h="1510412">
                  <a:moveTo>
                    <a:pt x="0" y="0"/>
                  </a:moveTo>
                  <a:lnTo>
                    <a:pt x="5842931" y="0"/>
                  </a:lnTo>
                  <a:lnTo>
                    <a:pt x="5842931" y="1510412"/>
                  </a:lnTo>
                  <a:lnTo>
                    <a:pt x="0" y="1510412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842931" cy="1567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67162">
            <a:off x="845051" y="3590042"/>
            <a:ext cx="4585202" cy="5104982"/>
          </a:xfrm>
          <a:custGeom>
            <a:avLst/>
            <a:gdLst/>
            <a:ahLst/>
            <a:cxnLst/>
            <a:rect l="l" t="t" r="r" b="b"/>
            <a:pathLst>
              <a:path w="4585202" h="5104982">
                <a:moveTo>
                  <a:pt x="0" y="0"/>
                </a:moveTo>
                <a:lnTo>
                  <a:pt x="4585202" y="0"/>
                </a:lnTo>
                <a:lnTo>
                  <a:pt x="4585202" y="5104982"/>
                </a:lnTo>
                <a:lnTo>
                  <a:pt x="0" y="5104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6" name="Freeform 6"/>
          <p:cNvSpPr/>
          <p:nvPr/>
        </p:nvSpPr>
        <p:spPr>
          <a:xfrm rot="-550596">
            <a:off x="12897905" y="8963853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5" y="0"/>
                </a:lnTo>
                <a:lnTo>
                  <a:pt x="10413165" y="2219306"/>
                </a:lnTo>
                <a:lnTo>
                  <a:pt x="0" y="221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915584" y="3560331"/>
            <a:ext cx="4370462" cy="4595536"/>
          </a:xfrm>
          <a:custGeom>
            <a:avLst/>
            <a:gdLst/>
            <a:ahLst/>
            <a:cxnLst/>
            <a:rect l="l" t="t" r="r" b="b"/>
            <a:pathLst>
              <a:path w="4370462" h="4595536">
                <a:moveTo>
                  <a:pt x="0" y="0"/>
                </a:moveTo>
                <a:lnTo>
                  <a:pt x="4370462" y="0"/>
                </a:lnTo>
                <a:lnTo>
                  <a:pt x="4370462" y="4595536"/>
                </a:lnTo>
                <a:lnTo>
                  <a:pt x="0" y="45955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513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894447" y="1427021"/>
            <a:ext cx="67816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1"/>
              </a:lnSpc>
              <a:spcBef>
                <a:spcPct val="0"/>
              </a:spcBef>
            </a:pPr>
            <a:r>
              <a:rPr lang="en-US" sz="7568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</a:t>
            </a:r>
            <a:r>
              <a:rPr lang="hu-HU" sz="7568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</a:t>
            </a:r>
            <a:r>
              <a:rPr lang="en-US" sz="7568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ULAY EDE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59311" y="532854"/>
            <a:ext cx="4838082" cy="61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5"/>
              </a:lnSpc>
            </a:pPr>
            <a:endParaRPr/>
          </a:p>
          <a:p>
            <a:pPr algn="l">
              <a:lnSpc>
                <a:spcPts val="2425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 rot="325455">
            <a:off x="4882106" y="3456284"/>
            <a:ext cx="831754" cy="1001017"/>
          </a:xfrm>
          <a:custGeom>
            <a:avLst/>
            <a:gdLst/>
            <a:ahLst/>
            <a:cxnLst/>
            <a:rect l="l" t="t" r="r" b="b"/>
            <a:pathLst>
              <a:path w="831754" h="1001017">
                <a:moveTo>
                  <a:pt x="0" y="0"/>
                </a:moveTo>
                <a:lnTo>
                  <a:pt x="831754" y="0"/>
                </a:lnTo>
                <a:lnTo>
                  <a:pt x="831754" y="1001017"/>
                </a:lnTo>
                <a:lnTo>
                  <a:pt x="0" y="10010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TextBox 11"/>
          <p:cNvSpPr txBox="1"/>
          <p:nvPr/>
        </p:nvSpPr>
        <p:spPr>
          <a:xfrm>
            <a:off x="5500425" y="2802478"/>
            <a:ext cx="11859227" cy="2587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8411" lvl="1" indent="-314206">
              <a:lnSpc>
                <a:spcPts val="4074"/>
              </a:lnSpc>
              <a:buFont typeface="Arial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1836-1894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628411" lvl="1" indent="-314206" algn="l">
              <a:lnSpc>
                <a:spcPts val="4074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Színész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rendező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dramaturg,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színészpedagógus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igazgató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fordító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főigazgatója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Kisfaludy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Társaság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tagja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411" lvl="1" indent="-314206" algn="l">
              <a:lnSpc>
                <a:spcPts val="4074"/>
              </a:lnSpc>
              <a:buFont typeface="Arial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öbb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külföldi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teátrumban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rendezhetet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411" lvl="1" indent="-314206" algn="l">
              <a:lnSpc>
                <a:spcPts val="4074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1851-ben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Kassán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csatlakozott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élete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első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társulatához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ekkor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még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álnéven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00425" y="5350818"/>
            <a:ext cx="11961317" cy="456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8108" lvl="1" indent="-309054" algn="l">
              <a:lnSpc>
                <a:spcPts val="4008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társulataival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megjárta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Kolozsvárt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Szegedet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Debrecent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Marosvásárhelyt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Nagyváradot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Győrt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618108" lvl="1" indent="-309054" algn="l">
              <a:lnSpc>
                <a:spcPts val="4008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1854-ben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csatlakozott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Láng Boldizsár-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féle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társulathoz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8108" lvl="1" indent="-309054" algn="l">
              <a:lnSpc>
                <a:spcPts val="4008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Tagja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volt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dinasztiaalapító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Latabár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Endre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társulatának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</a:t>
            </a:r>
          </a:p>
          <a:p>
            <a:pPr marL="618108" lvl="1" indent="-309054" algn="l">
              <a:lnSpc>
                <a:spcPts val="4008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1860-ban 3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évre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Kolozsvár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állandó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színházának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tagja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hívták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1863-ban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Pestre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Színházba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8108" lvl="1" indent="-309054" algn="l">
              <a:lnSpc>
                <a:spcPts val="4008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1875-ben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rendezője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8108" lvl="1" indent="-309054" algn="l">
              <a:lnSpc>
                <a:spcPts val="4008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Megkapta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főigazgatói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címét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haláláig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töltötte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tisztséget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4008"/>
              </a:lnSpc>
            </a:pPr>
            <a:endParaRPr lang="en-US" sz="29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-2192381" y="7118272"/>
            <a:ext cx="22184880" cy="5734844"/>
            <a:chOff x="0" y="0"/>
            <a:chExt cx="5842931" cy="1510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2931" cy="1510412"/>
            </a:xfrm>
            <a:custGeom>
              <a:avLst/>
              <a:gdLst/>
              <a:ahLst/>
              <a:cxnLst/>
              <a:rect l="l" t="t" r="r" b="b"/>
              <a:pathLst>
                <a:path w="5842931" h="1510412">
                  <a:moveTo>
                    <a:pt x="0" y="0"/>
                  </a:moveTo>
                  <a:lnTo>
                    <a:pt x="5842931" y="0"/>
                  </a:lnTo>
                  <a:lnTo>
                    <a:pt x="5842931" y="1510412"/>
                  </a:lnTo>
                  <a:lnTo>
                    <a:pt x="0" y="1510412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842931" cy="1567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472556">
            <a:off x="-545563" y="6453842"/>
            <a:ext cx="4082815" cy="4545645"/>
          </a:xfrm>
          <a:custGeom>
            <a:avLst/>
            <a:gdLst/>
            <a:ahLst/>
            <a:cxnLst/>
            <a:rect l="l" t="t" r="r" b="b"/>
            <a:pathLst>
              <a:path w="4082815" h="4545645">
                <a:moveTo>
                  <a:pt x="0" y="0"/>
                </a:moveTo>
                <a:lnTo>
                  <a:pt x="4082816" y="0"/>
                </a:lnTo>
                <a:lnTo>
                  <a:pt x="4082816" y="4545645"/>
                </a:lnTo>
                <a:lnTo>
                  <a:pt x="0" y="4545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929989">
            <a:off x="15037538" y="-80953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5" y="0"/>
                </a:lnTo>
                <a:lnTo>
                  <a:pt x="10413165" y="2219306"/>
                </a:lnTo>
                <a:lnTo>
                  <a:pt x="0" y="221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-550596">
            <a:off x="12897905" y="8963853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5" y="0"/>
                </a:lnTo>
                <a:lnTo>
                  <a:pt x="10413165" y="2219306"/>
                </a:lnTo>
                <a:lnTo>
                  <a:pt x="0" y="221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609945" y="6571589"/>
            <a:ext cx="3457941" cy="3905911"/>
          </a:xfrm>
          <a:custGeom>
            <a:avLst/>
            <a:gdLst/>
            <a:ahLst/>
            <a:cxnLst/>
            <a:rect l="l" t="t" r="r" b="b"/>
            <a:pathLst>
              <a:path w="3457941" h="3198763">
                <a:moveTo>
                  <a:pt x="0" y="0"/>
                </a:moveTo>
                <a:lnTo>
                  <a:pt x="3457941" y="0"/>
                </a:lnTo>
                <a:lnTo>
                  <a:pt x="3457941" y="3198763"/>
                </a:lnTo>
                <a:lnTo>
                  <a:pt x="0" y="31987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0860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-750350" y="998055"/>
            <a:ext cx="1799451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496"/>
              </a:lnSpc>
              <a:spcBef>
                <a:spcPct val="0"/>
              </a:spcBef>
            </a:pPr>
            <a:r>
              <a:rPr lang="en-US" sz="770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RENDEZÉSEI</a:t>
            </a:r>
            <a:r>
              <a:rPr lang="en-US" sz="6753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770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ÉS</a:t>
            </a:r>
            <a:r>
              <a:rPr lang="hu-HU" sz="770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MUNKÁSSÁGA</a:t>
            </a:r>
            <a:endParaRPr lang="en-US" sz="7700" b="1" dirty="0">
              <a:solidFill>
                <a:srgbClr val="2B281D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38400" y="2509546"/>
            <a:ext cx="13967604" cy="372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3598" lvl="1" indent="-326799">
              <a:lnSpc>
                <a:spcPts val="4238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Megrendezhetetlennek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tekintett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ék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ember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tragédiáját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(1883.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szept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21.) -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endParaRPr lang="hu-HU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53598" lvl="1" indent="-326799" algn="l">
              <a:lnSpc>
                <a:spcPts val="4238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ember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tragédiája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rendezése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-1883.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szeptember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21-én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elsőként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vitte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színpadra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művet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ősbemutató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  <a:p>
            <a:pPr marL="653598" lvl="1" indent="-326799" algn="l">
              <a:lnSpc>
                <a:spcPts val="4238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bemutató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kivételes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sikert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1894-ig </a:t>
            </a:r>
            <a:r>
              <a:rPr lang="en-US" sz="3000" b="1" i="1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kilencvenhétszer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tűzhették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műsorra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653598" lvl="1" indent="-326799" algn="l">
              <a:lnSpc>
                <a:spcPts val="4238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Ádám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őstípusán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keresztül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beriség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tragikus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sorsát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mutatja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nagyratörő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eszméket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reményeket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elkerülhetetlenül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csalódás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bukás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követ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95800" y="6829924"/>
            <a:ext cx="12748365" cy="240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hu-HU" sz="3000" b="1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Egyéb rendezései:</a:t>
            </a:r>
          </a:p>
          <a:p>
            <a:pPr marL="457200" indent="-457200" algn="l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Magyar művek: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Csongor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Tünd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  <a:p>
            <a:pPr marL="457200" indent="-457200" algn="l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Világi művek: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Ibsen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több műve,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Aias,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Elektra,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Antigoné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Racine: Iphigenia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Aulisban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Goethe: Iphigenia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Taurisban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Shakespeare-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művek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közül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többet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8180C70B-1857-0FB7-3892-3E954BD39703}"/>
              </a:ext>
            </a:extLst>
          </p:cNvPr>
          <p:cNvGrpSpPr/>
          <p:nvPr/>
        </p:nvGrpSpPr>
        <p:grpSpPr>
          <a:xfrm rot="-746911">
            <a:off x="-2919274" y="-2021389"/>
            <a:ext cx="22184880" cy="5734844"/>
            <a:chOff x="0" y="0"/>
            <a:chExt cx="5842931" cy="151041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2FFABBBE-5B4D-E754-FC74-4E371C26743C}"/>
                </a:ext>
              </a:extLst>
            </p:cNvPr>
            <p:cNvSpPr/>
            <p:nvPr/>
          </p:nvSpPr>
          <p:spPr>
            <a:xfrm>
              <a:off x="0" y="0"/>
              <a:ext cx="5842931" cy="1510412"/>
            </a:xfrm>
            <a:custGeom>
              <a:avLst/>
              <a:gdLst/>
              <a:ahLst/>
              <a:cxnLst/>
              <a:rect l="l" t="t" r="r" b="b"/>
              <a:pathLst>
                <a:path w="5842931" h="1510412">
                  <a:moveTo>
                    <a:pt x="0" y="0"/>
                  </a:moveTo>
                  <a:lnTo>
                    <a:pt x="5842931" y="0"/>
                  </a:lnTo>
                  <a:lnTo>
                    <a:pt x="5842931" y="1510412"/>
                  </a:lnTo>
                  <a:lnTo>
                    <a:pt x="0" y="1510412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627DA6B4-6E6D-9241-8F57-C0A229E6893C}"/>
                </a:ext>
              </a:extLst>
            </p:cNvPr>
            <p:cNvSpPr txBox="1"/>
            <p:nvPr/>
          </p:nvSpPr>
          <p:spPr>
            <a:xfrm>
              <a:off x="0" y="-57150"/>
              <a:ext cx="5842931" cy="1567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 rot="505085">
            <a:off x="15072071" y="7366250"/>
            <a:ext cx="3398809" cy="3784099"/>
          </a:xfrm>
          <a:custGeom>
            <a:avLst/>
            <a:gdLst/>
            <a:ahLst/>
            <a:cxnLst/>
            <a:rect l="l" t="t" r="r" b="b"/>
            <a:pathLst>
              <a:path w="3398809" h="3784099">
                <a:moveTo>
                  <a:pt x="0" y="0"/>
                </a:moveTo>
                <a:lnTo>
                  <a:pt x="3398809" y="0"/>
                </a:lnTo>
                <a:lnTo>
                  <a:pt x="3398809" y="3784100"/>
                </a:lnTo>
                <a:lnTo>
                  <a:pt x="0" y="3784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929989">
            <a:off x="-3017285" y="9177347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4" y="0"/>
                </a:lnTo>
                <a:lnTo>
                  <a:pt x="10413164" y="2219306"/>
                </a:lnTo>
                <a:lnTo>
                  <a:pt x="0" y="221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24431"/>
              </p:ext>
            </p:extLst>
          </p:nvPr>
        </p:nvGraphicFramePr>
        <p:xfrm>
          <a:off x="2133600" y="2815353"/>
          <a:ext cx="15425984" cy="5629312"/>
        </p:xfrm>
        <a:graphic>
          <a:graphicData uri="http://schemas.openxmlformats.org/drawingml/2006/table">
            <a:tbl>
              <a:tblPr/>
              <a:tblGrid>
                <a:gridCol w="285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1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9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2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4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Előadás</a:t>
                      </a:r>
                      <a:r>
                        <a:rPr lang="en-US" sz="29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időpontja</a:t>
                      </a:r>
                      <a:endParaRPr lang="en-US" sz="29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Előadás</a:t>
                      </a:r>
                      <a:r>
                        <a:rPr lang="en-US" sz="29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helyszíne</a:t>
                      </a:r>
                      <a:endParaRPr lang="hu-HU" sz="2900" b="1" kern="1200" dirty="0">
                        <a:solidFill>
                          <a:srgbClr val="000000"/>
                        </a:solidFill>
                        <a:latin typeface="Times New Roman Bold"/>
                        <a:ea typeface="Times New Roman Bold"/>
                        <a:cs typeface="Times New Roman Bold"/>
                        <a:sym typeface="Times New Roman Bold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Rendező</a:t>
                      </a:r>
                      <a:r>
                        <a:rPr lang="en-US" sz="29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neve</a:t>
                      </a:r>
                      <a:endParaRPr lang="en-US" sz="29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4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Ádám </a:t>
                      </a: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29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Éva </a:t>
                      </a: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29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4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Lucifer </a:t>
                      </a:r>
                      <a:r>
                        <a:rPr lang="en-US" sz="2900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2900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925"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1883. </a:t>
                      </a:r>
                      <a:r>
                        <a:rPr lang="en-US" sz="29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szeptember</a:t>
                      </a: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21. </a:t>
                      </a:r>
                      <a:endParaRPr lang="en-US" sz="29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4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Budapest,  </a:t>
                      </a:r>
                      <a:r>
                        <a:rPr lang="en-US" sz="29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Nemzeti</a:t>
                      </a: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9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Színház</a:t>
                      </a:r>
                      <a:endParaRPr lang="en-US" sz="29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Paulay</a:t>
                      </a: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Ede</a:t>
                      </a:r>
                      <a:endParaRPr lang="en-US" sz="29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Nagy Imre</a:t>
                      </a:r>
                      <a:endParaRPr lang="en-US" sz="29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4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Jászai Mari</a:t>
                      </a:r>
                      <a:endParaRPr lang="en-US" sz="29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Gyenes László</a:t>
                      </a:r>
                      <a:endParaRPr lang="en-US" sz="2900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1802"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0500559" y="6427949"/>
            <a:ext cx="1798946" cy="1847065"/>
          </a:xfrm>
          <a:custGeom>
            <a:avLst/>
            <a:gdLst/>
            <a:ahLst/>
            <a:cxnLst/>
            <a:rect l="l" t="t" r="r" b="b"/>
            <a:pathLst>
              <a:path w="1798946" h="1847065">
                <a:moveTo>
                  <a:pt x="0" y="0"/>
                </a:moveTo>
                <a:lnTo>
                  <a:pt x="1798946" y="0"/>
                </a:lnTo>
                <a:lnTo>
                  <a:pt x="1798946" y="1847066"/>
                </a:lnTo>
                <a:lnTo>
                  <a:pt x="0" y="1847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893" b="-3972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190810" y="6413611"/>
            <a:ext cx="1594769" cy="1847065"/>
          </a:xfrm>
          <a:custGeom>
            <a:avLst/>
            <a:gdLst/>
            <a:ahLst/>
            <a:cxnLst/>
            <a:rect l="l" t="t" r="r" b="b"/>
            <a:pathLst>
              <a:path w="1594769" h="1847065">
                <a:moveTo>
                  <a:pt x="0" y="0"/>
                </a:moveTo>
                <a:lnTo>
                  <a:pt x="1594769" y="0"/>
                </a:lnTo>
                <a:lnTo>
                  <a:pt x="1594769" y="1847066"/>
                </a:lnTo>
                <a:lnTo>
                  <a:pt x="0" y="18470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827" t="-6154" r="-20827" b="-109067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15439759" y="6384936"/>
            <a:ext cx="1851141" cy="1875740"/>
          </a:xfrm>
          <a:custGeom>
            <a:avLst/>
            <a:gdLst/>
            <a:ahLst/>
            <a:cxnLst/>
            <a:rect l="l" t="t" r="r" b="b"/>
            <a:pathLst>
              <a:path w="1851141" h="1875740">
                <a:moveTo>
                  <a:pt x="0" y="0"/>
                </a:moveTo>
                <a:lnTo>
                  <a:pt x="1851142" y="0"/>
                </a:lnTo>
                <a:lnTo>
                  <a:pt x="1851142" y="1875740"/>
                </a:lnTo>
                <a:lnTo>
                  <a:pt x="0" y="187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31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1307627" y="827550"/>
            <a:ext cx="17259300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1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AZ ELSŐ</a:t>
            </a:r>
            <a:r>
              <a:rPr lang="hu-HU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EMBER TRAGÉDIÁJA SZÍNPADI ELŐADÁS</a:t>
            </a:r>
            <a:br>
              <a:rPr lang="hu-HU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</a:t>
            </a:r>
            <a:r>
              <a:rPr lang="hu-HU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</a:t>
            </a:r>
            <a:r>
              <a:rPr lang="en-US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ULAY EDE RENDEZÉSÉBEN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7627" y="6660874"/>
            <a:ext cx="8941626" cy="264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4475" lvl="1" indent="-327237" algn="l">
              <a:lnSpc>
                <a:spcPts val="4243"/>
              </a:lnSpc>
              <a:buFont typeface="Arial"/>
              <a:buChar char="•"/>
            </a:pP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Kísérőzenét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Erkel Gyula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szerezte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654475" lvl="1" indent="-327237" algn="l">
              <a:lnSpc>
                <a:spcPts val="4243"/>
              </a:lnSpc>
              <a:buFont typeface="Arial"/>
              <a:buChar char="•"/>
            </a:pP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Ádám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jelmezeit</a:t>
            </a:r>
            <a:r>
              <a:rPr lang="hu-HU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díszletek vázlatát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Paulay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tervezte</a:t>
            </a:r>
            <a:endParaRPr lang="en-US" sz="303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54475" lvl="1" indent="-327237" algn="l">
              <a:lnSpc>
                <a:spcPts val="4243"/>
              </a:lnSpc>
              <a:buFont typeface="Arial"/>
              <a:buChar char="•"/>
            </a:pP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Megjegyzés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Paulay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Ede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bebizonyította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Az ember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tragédiája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kizárólagosan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könyvdráma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mert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megállja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helyét</a:t>
            </a:r>
            <a:r>
              <a:rPr lang="en-US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3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színpadon</a:t>
            </a:r>
            <a:r>
              <a:rPr lang="hu-HU" sz="30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dramatizálható</a:t>
            </a:r>
            <a:endParaRPr lang="en-US" sz="303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Freeform 10"/>
          <p:cNvSpPr/>
          <p:nvPr/>
        </p:nvSpPr>
        <p:spPr>
          <a:xfrm rot="1625769">
            <a:off x="15477655" y="8746134"/>
            <a:ext cx="1357520" cy="1303219"/>
          </a:xfrm>
          <a:custGeom>
            <a:avLst/>
            <a:gdLst/>
            <a:ahLst/>
            <a:cxnLst/>
            <a:rect l="l" t="t" r="r" b="b"/>
            <a:pathLst>
              <a:path w="1357520" h="1303219">
                <a:moveTo>
                  <a:pt x="0" y="0"/>
                </a:moveTo>
                <a:lnTo>
                  <a:pt x="1357521" y="0"/>
                </a:lnTo>
                <a:lnTo>
                  <a:pt x="1357521" y="1303219"/>
                </a:lnTo>
                <a:lnTo>
                  <a:pt x="0" y="13032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-598677" y="-1460334"/>
            <a:ext cx="7035849" cy="13246632"/>
            <a:chOff x="0" y="0"/>
            <a:chExt cx="1853063" cy="3488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3063" cy="3488825"/>
            </a:xfrm>
            <a:custGeom>
              <a:avLst/>
              <a:gdLst/>
              <a:ahLst/>
              <a:cxnLst/>
              <a:rect l="l" t="t" r="r" b="b"/>
              <a:pathLst>
                <a:path w="1853063" h="3488825">
                  <a:moveTo>
                    <a:pt x="0" y="0"/>
                  </a:moveTo>
                  <a:lnTo>
                    <a:pt x="1853063" y="0"/>
                  </a:lnTo>
                  <a:lnTo>
                    <a:pt x="1853063" y="3488825"/>
                  </a:lnTo>
                  <a:lnTo>
                    <a:pt x="0" y="3488825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853063" cy="3545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23262" y="2899539"/>
            <a:ext cx="12364738" cy="630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0382" lvl="1" indent="-350191" algn="l">
              <a:lnSpc>
                <a:spcPts val="4541"/>
              </a:lnSpc>
              <a:buFont typeface="Arial"/>
              <a:buChar char="•"/>
            </a:pP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(1903-1968)</a:t>
            </a:r>
          </a:p>
          <a:p>
            <a:pPr marL="700382" lvl="1" indent="-350191" algn="l">
              <a:lnSpc>
                <a:spcPts val="4541"/>
              </a:lnSpc>
              <a:buFont typeface="Arial"/>
              <a:buChar char="•"/>
            </a:pP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Rendező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egyetemi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tanár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színházigazgató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színháztörténeti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író</a:t>
            </a:r>
            <a:endParaRPr lang="en-US" sz="3244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0382" lvl="1" indent="-350191" algn="l">
              <a:lnSpc>
                <a:spcPts val="4541"/>
              </a:lnSpc>
              <a:buFont typeface="Arial"/>
              <a:buChar char="•"/>
            </a:pP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Irodalmi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művészettörténeti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egyetemi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tanulmányok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b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Budapest,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Berlin</a:t>
            </a:r>
          </a:p>
          <a:p>
            <a:pPr marL="700382" lvl="1" indent="-350191" algn="l">
              <a:lnSpc>
                <a:spcPts val="4541"/>
              </a:lnSpc>
              <a:buFont typeface="Arial"/>
              <a:buChar char="•"/>
            </a:pP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Színháztudományi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tanulmányok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Bécs,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Berlin,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München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Párizs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Köln</a:t>
            </a:r>
          </a:p>
          <a:p>
            <a:pPr marL="700382" lvl="1" indent="-350191" algn="l">
              <a:lnSpc>
                <a:spcPts val="4541"/>
              </a:lnSpc>
              <a:buFont typeface="Arial"/>
              <a:buChar char="•"/>
            </a:pP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Magyar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színjátszás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európai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színvonalra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emelése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hu-HU" sz="3244" b="1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Újításai: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forgószínpad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hu-HU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fénydramaturgia</a:t>
            </a:r>
            <a:endParaRPr lang="en-US" sz="3244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0382" lvl="1" indent="-350191" algn="l">
              <a:lnSpc>
                <a:spcPts val="4541"/>
              </a:lnSpc>
              <a:buFont typeface="Arial"/>
              <a:buChar char="•"/>
            </a:pP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1944: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Országos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Magyar Királyi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Színházvezető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Rendezőképző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Akadémia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alapítása</a:t>
            </a:r>
            <a:endParaRPr lang="en-US" sz="3244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0382" lvl="1" indent="-350191" algn="l">
              <a:lnSpc>
                <a:spcPts val="4541"/>
              </a:lnSpc>
              <a:buFont typeface="Arial"/>
              <a:buChar char="•"/>
            </a:pP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1945: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Politikai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okokból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szakmai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száműzetésbe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kényszerítették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nyugatias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művészi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szemlélete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44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miatt</a:t>
            </a:r>
            <a:r>
              <a:rPr lang="en-US" sz="3244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6" name="Freeform 6"/>
          <p:cNvSpPr/>
          <p:nvPr/>
        </p:nvSpPr>
        <p:spPr>
          <a:xfrm rot="-550596">
            <a:off x="12052718" y="9129149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4" y="0"/>
                </a:lnTo>
                <a:lnTo>
                  <a:pt x="10413164" y="2219306"/>
                </a:lnTo>
                <a:lnTo>
                  <a:pt x="0" y="221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1248997" y="2890160"/>
            <a:ext cx="4082815" cy="4545645"/>
          </a:xfrm>
          <a:custGeom>
            <a:avLst/>
            <a:gdLst/>
            <a:ahLst/>
            <a:cxnLst/>
            <a:rect l="l" t="t" r="r" b="b"/>
            <a:pathLst>
              <a:path w="4082815" h="4545645">
                <a:moveTo>
                  <a:pt x="0" y="0"/>
                </a:moveTo>
                <a:lnTo>
                  <a:pt x="4082815" y="0"/>
                </a:lnTo>
                <a:lnTo>
                  <a:pt x="4082815" y="4545645"/>
                </a:lnTo>
                <a:lnTo>
                  <a:pt x="0" y="4545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1600306" y="3217626"/>
            <a:ext cx="3380196" cy="3851749"/>
          </a:xfrm>
          <a:custGeom>
            <a:avLst/>
            <a:gdLst/>
            <a:ahLst/>
            <a:cxnLst/>
            <a:rect l="l" t="t" r="r" b="b"/>
            <a:pathLst>
              <a:path w="3380196" h="3851749">
                <a:moveTo>
                  <a:pt x="0" y="0"/>
                </a:moveTo>
                <a:lnTo>
                  <a:pt x="3380196" y="0"/>
                </a:lnTo>
                <a:lnTo>
                  <a:pt x="3380196" y="3851748"/>
                </a:lnTo>
                <a:lnTo>
                  <a:pt x="0" y="38517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880" r="-12590" b="-5424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 rot="-482684">
            <a:off x="4175202" y="2961206"/>
            <a:ext cx="1088826" cy="1045273"/>
          </a:xfrm>
          <a:custGeom>
            <a:avLst/>
            <a:gdLst/>
            <a:ahLst/>
            <a:cxnLst/>
            <a:rect l="l" t="t" r="r" b="b"/>
            <a:pathLst>
              <a:path w="1088826" h="1045273">
                <a:moveTo>
                  <a:pt x="0" y="0"/>
                </a:moveTo>
                <a:lnTo>
                  <a:pt x="1088826" y="0"/>
                </a:lnTo>
                <a:lnTo>
                  <a:pt x="1088826" y="1045273"/>
                </a:lnTo>
                <a:lnTo>
                  <a:pt x="0" y="1045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 rot="1731730">
            <a:off x="2759393" y="8093340"/>
            <a:ext cx="3186574" cy="1796069"/>
          </a:xfrm>
          <a:custGeom>
            <a:avLst/>
            <a:gdLst/>
            <a:ahLst/>
            <a:cxnLst/>
            <a:rect l="l" t="t" r="r" b="b"/>
            <a:pathLst>
              <a:path w="3186574" h="1796069">
                <a:moveTo>
                  <a:pt x="0" y="0"/>
                </a:moveTo>
                <a:lnTo>
                  <a:pt x="3186574" y="0"/>
                </a:lnTo>
                <a:lnTo>
                  <a:pt x="3186574" y="1796070"/>
                </a:lnTo>
                <a:lnTo>
                  <a:pt x="0" y="1796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 rot="-6416448">
            <a:off x="15004756" y="505434"/>
            <a:ext cx="3696007" cy="1874883"/>
          </a:xfrm>
          <a:custGeom>
            <a:avLst/>
            <a:gdLst/>
            <a:ahLst/>
            <a:cxnLst/>
            <a:rect l="l" t="t" r="r" b="b"/>
            <a:pathLst>
              <a:path w="3696007" h="1874883">
                <a:moveTo>
                  <a:pt x="0" y="0"/>
                </a:moveTo>
                <a:lnTo>
                  <a:pt x="3696007" y="0"/>
                </a:lnTo>
                <a:lnTo>
                  <a:pt x="3696007" y="1874883"/>
                </a:lnTo>
                <a:lnTo>
                  <a:pt x="0" y="1874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/>
          <p:nvPr/>
        </p:nvSpPr>
        <p:spPr>
          <a:xfrm>
            <a:off x="-133261" y="8130141"/>
            <a:ext cx="2323922" cy="2256317"/>
          </a:xfrm>
          <a:custGeom>
            <a:avLst/>
            <a:gdLst/>
            <a:ahLst/>
            <a:cxnLst/>
            <a:rect l="l" t="t" r="r" b="b"/>
            <a:pathLst>
              <a:path w="2323922" h="2256317">
                <a:moveTo>
                  <a:pt x="0" y="0"/>
                </a:moveTo>
                <a:lnTo>
                  <a:pt x="2323922" y="0"/>
                </a:lnTo>
                <a:lnTo>
                  <a:pt x="2323922" y="2256318"/>
                </a:lnTo>
                <a:lnTo>
                  <a:pt x="0" y="22563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TextBox 13"/>
          <p:cNvSpPr txBox="1"/>
          <p:nvPr/>
        </p:nvSpPr>
        <p:spPr>
          <a:xfrm>
            <a:off x="1028700" y="1169067"/>
            <a:ext cx="9876660" cy="113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1"/>
              </a:lnSpc>
              <a:spcBef>
                <a:spcPct val="0"/>
              </a:spcBef>
            </a:pPr>
            <a:r>
              <a:rPr lang="en-US" sz="7568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NÉMETH ANTAL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0235">
            <a:off x="-1778023" y="6563543"/>
            <a:ext cx="21331428" cy="5773063"/>
            <a:chOff x="0" y="0"/>
            <a:chExt cx="5618154" cy="1520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8154" cy="1520477"/>
            </a:xfrm>
            <a:custGeom>
              <a:avLst/>
              <a:gdLst/>
              <a:ahLst/>
              <a:cxnLst/>
              <a:rect l="l" t="t" r="r" b="b"/>
              <a:pathLst>
                <a:path w="5618154" h="1520477">
                  <a:moveTo>
                    <a:pt x="0" y="0"/>
                  </a:moveTo>
                  <a:lnTo>
                    <a:pt x="5618154" y="0"/>
                  </a:lnTo>
                  <a:lnTo>
                    <a:pt x="5618154" y="1520477"/>
                  </a:lnTo>
                  <a:lnTo>
                    <a:pt x="0" y="1520477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618154" cy="1577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929989">
            <a:off x="-3017285" y="9177347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4" y="0"/>
                </a:lnTo>
                <a:lnTo>
                  <a:pt x="10413164" y="2219306"/>
                </a:lnTo>
                <a:lnTo>
                  <a:pt x="0" y="221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550596">
            <a:off x="12052718" y="9129149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4" y="0"/>
                </a:lnTo>
                <a:lnTo>
                  <a:pt x="10413164" y="2219306"/>
                </a:lnTo>
                <a:lnTo>
                  <a:pt x="0" y="221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TextBox 7"/>
          <p:cNvSpPr txBox="1"/>
          <p:nvPr/>
        </p:nvSpPr>
        <p:spPr>
          <a:xfrm>
            <a:off x="-1480781" y="680704"/>
            <a:ext cx="134231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1"/>
              </a:lnSpc>
              <a:spcBef>
                <a:spcPct val="0"/>
              </a:spcBef>
            </a:pPr>
            <a:r>
              <a:rPr lang="hu-HU" sz="7568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MUNKÁSSÁG</a:t>
            </a:r>
            <a:r>
              <a:rPr lang="en-US" sz="7568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9315" y="2484902"/>
            <a:ext cx="10613074" cy="56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6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Freeform 9"/>
          <p:cNvSpPr/>
          <p:nvPr/>
        </p:nvSpPr>
        <p:spPr>
          <a:xfrm rot="4990697">
            <a:off x="14219164" y="5420483"/>
            <a:ext cx="3179468" cy="3539894"/>
          </a:xfrm>
          <a:custGeom>
            <a:avLst/>
            <a:gdLst/>
            <a:ahLst/>
            <a:cxnLst/>
            <a:rect l="l" t="t" r="r" b="b"/>
            <a:pathLst>
              <a:path w="3179468" h="3539894">
                <a:moveTo>
                  <a:pt x="0" y="0"/>
                </a:moveTo>
                <a:lnTo>
                  <a:pt x="3179469" y="0"/>
                </a:lnTo>
                <a:lnTo>
                  <a:pt x="3179469" y="3539894"/>
                </a:lnTo>
                <a:lnTo>
                  <a:pt x="0" y="353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12280505" y="2873738"/>
            <a:ext cx="4539523" cy="4539523"/>
          </a:xfrm>
          <a:custGeom>
            <a:avLst/>
            <a:gdLst/>
            <a:ahLst/>
            <a:cxnLst/>
            <a:rect l="l" t="t" r="r" b="b"/>
            <a:pathLst>
              <a:path w="4539523" h="4539523">
                <a:moveTo>
                  <a:pt x="0" y="0"/>
                </a:moveTo>
                <a:lnTo>
                  <a:pt x="4539523" y="0"/>
                </a:lnTo>
                <a:lnTo>
                  <a:pt x="4539523" y="4539523"/>
                </a:lnTo>
                <a:lnTo>
                  <a:pt x="0" y="4539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TextBox 11"/>
          <p:cNvSpPr txBox="1"/>
          <p:nvPr/>
        </p:nvSpPr>
        <p:spPr>
          <a:xfrm>
            <a:off x="1459505" y="2578185"/>
            <a:ext cx="10921401" cy="686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9472" lvl="1" indent="-379736" algn="l">
              <a:lnSpc>
                <a:spcPts val="4924"/>
              </a:lnSpc>
              <a:buFont typeface="Arial"/>
              <a:buChar char="•"/>
            </a:pP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Nyolc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rendezés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megvalósult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négy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viszont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csak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terv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maradt</a:t>
            </a: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9472" lvl="1" indent="-379736" algn="l">
              <a:lnSpc>
                <a:spcPts val="4924"/>
              </a:lnSpc>
              <a:buFont typeface="Arial"/>
              <a:buChar char="•"/>
            </a:pP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művet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külföldön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népszerűsítette</a:t>
            </a: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9472" lvl="1" indent="-379736" algn="l">
              <a:lnSpc>
                <a:spcPts val="4924"/>
              </a:lnSpc>
              <a:buFont typeface="Arial"/>
              <a:buChar char="•"/>
            </a:pP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1933: A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darab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színpadi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bemutatásának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50.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évfordulója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alkalmából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jelent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meg</a:t>
            </a:r>
            <a:r>
              <a:rPr lang="hu-HU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kötet</a:t>
            </a: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9472" lvl="1" indent="-379736" algn="l">
              <a:lnSpc>
                <a:spcPts val="4924"/>
              </a:lnSpc>
              <a:buFont typeface="Arial"/>
              <a:buChar char="•"/>
            </a:pP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1935: A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rádiós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változata</a:t>
            </a: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9472" lvl="1" indent="-379736" algn="l">
              <a:lnSpc>
                <a:spcPts val="4924"/>
              </a:lnSpc>
              <a:buFont typeface="Arial"/>
              <a:buChar char="•"/>
            </a:pP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1937: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Színpadra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állította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Az ember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tragédiáját</a:t>
            </a: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9472" lvl="1" indent="-379736" algn="l">
              <a:lnSpc>
                <a:spcPts val="4924"/>
              </a:lnSpc>
              <a:buFont typeface="Arial"/>
              <a:buChar char="•"/>
            </a:pP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1938: A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lemezfelvétele</a:t>
            </a: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9472" lvl="1" indent="-379736" algn="l">
              <a:lnSpc>
                <a:spcPts val="4924"/>
              </a:lnSpc>
              <a:buFont typeface="Arial"/>
              <a:buChar char="•"/>
            </a:pP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1944: Madách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életéről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készített</a:t>
            </a:r>
            <a:r>
              <a:rPr lang="en-US" sz="3517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film: Egy ember </a:t>
            </a:r>
            <a:r>
              <a:rPr lang="en-US" sz="3517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tragédiája</a:t>
            </a: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4924"/>
              </a:lnSpc>
            </a:pPr>
            <a:endParaRPr lang="en-US" sz="3517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11537077" y="-1428255"/>
            <a:ext cx="7607859" cy="13246632"/>
            <a:chOff x="0" y="0"/>
            <a:chExt cx="2003716" cy="3488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3716" cy="3488825"/>
            </a:xfrm>
            <a:custGeom>
              <a:avLst/>
              <a:gdLst/>
              <a:ahLst/>
              <a:cxnLst/>
              <a:rect l="l" t="t" r="r" b="b"/>
              <a:pathLst>
                <a:path w="2003716" h="3488825">
                  <a:moveTo>
                    <a:pt x="0" y="0"/>
                  </a:moveTo>
                  <a:lnTo>
                    <a:pt x="2003716" y="0"/>
                  </a:lnTo>
                  <a:lnTo>
                    <a:pt x="2003716" y="3488825"/>
                  </a:lnTo>
                  <a:lnTo>
                    <a:pt x="0" y="3488825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03716" cy="3545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72664"/>
              </p:ext>
            </p:extLst>
          </p:nvPr>
        </p:nvGraphicFramePr>
        <p:xfrm>
          <a:off x="935154" y="2761859"/>
          <a:ext cx="16913493" cy="5917724"/>
        </p:xfrm>
        <a:graphic>
          <a:graphicData uri="http://schemas.openxmlformats.org/drawingml/2006/table">
            <a:tbl>
              <a:tblPr/>
              <a:tblGrid>
                <a:gridCol w="295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0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7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2099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hu-HU" sz="2799" b="1" dirty="0">
                          <a:solidFill>
                            <a:srgbClr val="000000"/>
                          </a:solidFill>
                          <a:latin typeface="Times New Roman Bold"/>
                          <a:cs typeface="Times New Roman Bold"/>
                          <a:sym typeface="Times New Roman Bold"/>
                        </a:rPr>
                        <a:t>Előadás időpontja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99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Előadás</a:t>
                      </a:r>
                      <a:r>
                        <a:rPr lang="en-US" sz="2799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2799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helyszíne</a:t>
                      </a:r>
                      <a:endParaRPr lang="en-US" sz="2799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99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Rendező</a:t>
                      </a:r>
                      <a:r>
                        <a:rPr lang="en-US" sz="2799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neve</a:t>
                      </a:r>
                      <a:endParaRPr lang="en-US" sz="2799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Ádám </a:t>
                      </a:r>
                      <a:r>
                        <a:rPr lang="en-US" sz="2799" b="1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99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Éva </a:t>
                      </a:r>
                      <a:r>
                        <a:rPr lang="en-US" sz="2799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2799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99" b="1" kern="1200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Lucifer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 </a:t>
                      </a:r>
                      <a:r>
                        <a:rPr lang="en-US" sz="2799" b="1" kern="1200" dirty="0" err="1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szerepében</a:t>
                      </a:r>
                      <a:endParaRPr lang="en-US" sz="2799" b="1" kern="1200" dirty="0">
                        <a:solidFill>
                          <a:srgbClr val="000000"/>
                        </a:solidFill>
                        <a:latin typeface="Times New Roman Bold"/>
                        <a:cs typeface="Times New Roman Bold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1937.október.</a:t>
                      </a:r>
                      <a:r>
                        <a:rPr lang="hu-HU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Budapest, </a:t>
                      </a:r>
                      <a:r>
                        <a:rPr lang="en-US" sz="2799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Nemzeti</a:t>
                      </a: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799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Színház</a:t>
                      </a: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Németh Antal</a:t>
                      </a: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Lehotay Árpád</a:t>
                      </a: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Tőkés Anna</a:t>
                      </a:r>
                      <a:r>
                        <a:rPr lang="hu-HU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799" kern="1200" dirty="0">
                        <a:solidFill>
                          <a:srgbClr val="2B28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99" kern="1200" dirty="0" err="1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Csortos</a:t>
                      </a:r>
                      <a:r>
                        <a:rPr lang="en-US" sz="2799" kern="1200" dirty="0">
                          <a:solidFill>
                            <a:srgbClr val="2B28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Gyula</a:t>
                      </a: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2799" kern="1200" dirty="0">
                        <a:solidFill>
                          <a:srgbClr val="2B281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09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0213574" y="6445096"/>
            <a:ext cx="1992982" cy="2028829"/>
          </a:xfrm>
          <a:custGeom>
            <a:avLst/>
            <a:gdLst/>
            <a:ahLst/>
            <a:cxnLst/>
            <a:rect l="l" t="t" r="r" b="b"/>
            <a:pathLst>
              <a:path w="1992982" h="2028829">
                <a:moveTo>
                  <a:pt x="0" y="0"/>
                </a:moveTo>
                <a:lnTo>
                  <a:pt x="1992982" y="0"/>
                </a:lnTo>
                <a:lnTo>
                  <a:pt x="1992982" y="2028829"/>
                </a:lnTo>
                <a:lnTo>
                  <a:pt x="0" y="2028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223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12939176" y="6422083"/>
            <a:ext cx="1916542" cy="2128476"/>
          </a:xfrm>
          <a:custGeom>
            <a:avLst/>
            <a:gdLst/>
            <a:ahLst/>
            <a:cxnLst/>
            <a:rect l="l" t="t" r="r" b="b"/>
            <a:pathLst>
              <a:path w="1916542" h="2128476">
                <a:moveTo>
                  <a:pt x="0" y="0"/>
                </a:moveTo>
                <a:lnTo>
                  <a:pt x="1916542" y="0"/>
                </a:lnTo>
                <a:lnTo>
                  <a:pt x="1916542" y="2128476"/>
                </a:lnTo>
                <a:lnTo>
                  <a:pt x="0" y="2128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81" b="-1865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15603230" y="6445096"/>
            <a:ext cx="1827422" cy="2128476"/>
          </a:xfrm>
          <a:custGeom>
            <a:avLst/>
            <a:gdLst/>
            <a:ahLst/>
            <a:cxnLst/>
            <a:rect l="l" t="t" r="r" b="b"/>
            <a:pathLst>
              <a:path w="1827422" h="2128476">
                <a:moveTo>
                  <a:pt x="0" y="0"/>
                </a:moveTo>
                <a:lnTo>
                  <a:pt x="1827422" y="0"/>
                </a:lnTo>
                <a:lnTo>
                  <a:pt x="1827422" y="2128476"/>
                </a:lnTo>
                <a:lnTo>
                  <a:pt x="0" y="2128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910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2599911" y="6527240"/>
            <a:ext cx="4797275" cy="3579967"/>
          </a:xfrm>
          <a:custGeom>
            <a:avLst/>
            <a:gdLst/>
            <a:ahLst/>
            <a:cxnLst/>
            <a:rect l="l" t="t" r="r" b="b"/>
            <a:pathLst>
              <a:path w="4797275" h="3579967">
                <a:moveTo>
                  <a:pt x="0" y="0"/>
                </a:moveTo>
                <a:lnTo>
                  <a:pt x="4797276" y="0"/>
                </a:lnTo>
                <a:lnTo>
                  <a:pt x="4797276" y="3579967"/>
                </a:lnTo>
                <a:lnTo>
                  <a:pt x="0" y="35799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3357925" y="7591478"/>
            <a:ext cx="3192537" cy="2195249"/>
          </a:xfrm>
          <a:custGeom>
            <a:avLst/>
            <a:gdLst/>
            <a:ahLst/>
            <a:cxnLst/>
            <a:rect l="l" t="t" r="r" b="b"/>
            <a:pathLst>
              <a:path w="3192537" h="2195249">
                <a:moveTo>
                  <a:pt x="0" y="0"/>
                </a:moveTo>
                <a:lnTo>
                  <a:pt x="3192538" y="0"/>
                </a:lnTo>
                <a:lnTo>
                  <a:pt x="3192538" y="2195249"/>
                </a:lnTo>
                <a:lnTo>
                  <a:pt x="0" y="2195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742" b="-6420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 rot="1625769">
            <a:off x="16708180" y="1220992"/>
            <a:ext cx="1357520" cy="1303219"/>
          </a:xfrm>
          <a:custGeom>
            <a:avLst/>
            <a:gdLst/>
            <a:ahLst/>
            <a:cxnLst/>
            <a:rect l="l" t="t" r="r" b="b"/>
            <a:pathLst>
              <a:path w="1357520" h="1303219">
                <a:moveTo>
                  <a:pt x="0" y="0"/>
                </a:moveTo>
                <a:lnTo>
                  <a:pt x="1357520" y="0"/>
                </a:lnTo>
                <a:lnTo>
                  <a:pt x="1357520" y="1303219"/>
                </a:lnTo>
                <a:lnTo>
                  <a:pt x="0" y="13032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TextBox 12"/>
          <p:cNvSpPr txBox="1"/>
          <p:nvPr/>
        </p:nvSpPr>
        <p:spPr>
          <a:xfrm>
            <a:off x="935154" y="529939"/>
            <a:ext cx="16871710" cy="169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15"/>
              </a:lnSpc>
              <a:spcBef>
                <a:spcPct val="0"/>
              </a:spcBef>
            </a:pPr>
            <a:r>
              <a:rPr lang="en-US" sz="587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AZ EMBER TRAGÉDIÁJA</a:t>
            </a:r>
            <a:r>
              <a:rPr lang="hu-HU" sz="587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5870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SZÍNPADI ELŐADÁS NÉMETH ANTAL RENDEZÉSÉBEN</a:t>
            </a:r>
          </a:p>
        </p:txBody>
      </p:sp>
      <p:sp>
        <p:nvSpPr>
          <p:cNvPr id="13" name="Freeform 13"/>
          <p:cNvSpPr/>
          <p:nvPr/>
        </p:nvSpPr>
        <p:spPr>
          <a:xfrm rot="-10631538">
            <a:off x="10249789" y="9171929"/>
            <a:ext cx="10413165" cy="2219306"/>
          </a:xfrm>
          <a:custGeom>
            <a:avLst/>
            <a:gdLst/>
            <a:ahLst/>
            <a:cxnLst/>
            <a:rect l="l" t="t" r="r" b="b"/>
            <a:pathLst>
              <a:path w="10413165" h="2219306">
                <a:moveTo>
                  <a:pt x="0" y="0"/>
                </a:moveTo>
                <a:lnTo>
                  <a:pt x="10413165" y="0"/>
                </a:lnTo>
                <a:lnTo>
                  <a:pt x="10413165" y="2219305"/>
                </a:lnTo>
                <a:lnTo>
                  <a:pt x="0" y="22193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396">
            <a:off x="-1350929" y="-1141358"/>
            <a:ext cx="19809469" cy="5559314"/>
            <a:chOff x="0" y="0"/>
            <a:chExt cx="5217309" cy="146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17309" cy="1464181"/>
            </a:xfrm>
            <a:custGeom>
              <a:avLst/>
              <a:gdLst/>
              <a:ahLst/>
              <a:cxnLst/>
              <a:rect l="l" t="t" r="r" b="b"/>
              <a:pathLst>
                <a:path w="5217309" h="1464181">
                  <a:moveTo>
                    <a:pt x="0" y="0"/>
                  </a:moveTo>
                  <a:lnTo>
                    <a:pt x="5217309" y="0"/>
                  </a:lnTo>
                  <a:lnTo>
                    <a:pt x="5217309" y="1464181"/>
                  </a:lnTo>
                  <a:lnTo>
                    <a:pt x="0" y="1464181"/>
                  </a:lnTo>
                  <a:close/>
                </a:path>
              </a:pathLst>
            </a:custGeom>
            <a:solidFill>
              <a:srgbClr val="7C775D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217309" cy="1521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934144">
            <a:off x="12228361" y="2358174"/>
            <a:ext cx="3900407" cy="2304164"/>
          </a:xfrm>
          <a:custGeom>
            <a:avLst/>
            <a:gdLst/>
            <a:ahLst/>
            <a:cxnLst/>
            <a:rect l="l" t="t" r="r" b="b"/>
            <a:pathLst>
              <a:path w="3900407" h="2304164">
                <a:moveTo>
                  <a:pt x="0" y="0"/>
                </a:moveTo>
                <a:lnTo>
                  <a:pt x="3900407" y="0"/>
                </a:lnTo>
                <a:lnTo>
                  <a:pt x="3900407" y="2304164"/>
                </a:lnTo>
                <a:lnTo>
                  <a:pt x="0" y="2304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111" b="-533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479134" y="4054107"/>
            <a:ext cx="4441437" cy="4944919"/>
          </a:xfrm>
          <a:custGeom>
            <a:avLst/>
            <a:gdLst/>
            <a:ahLst/>
            <a:cxnLst/>
            <a:rect l="l" t="t" r="r" b="b"/>
            <a:pathLst>
              <a:path w="4441437" h="4944919">
                <a:moveTo>
                  <a:pt x="0" y="0"/>
                </a:moveTo>
                <a:lnTo>
                  <a:pt x="4441437" y="0"/>
                </a:lnTo>
                <a:lnTo>
                  <a:pt x="4441437" y="4944920"/>
                </a:lnTo>
                <a:lnTo>
                  <a:pt x="0" y="4944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7" name="Freeform 7"/>
          <p:cNvSpPr/>
          <p:nvPr/>
        </p:nvSpPr>
        <p:spPr>
          <a:xfrm>
            <a:off x="13737242" y="3669454"/>
            <a:ext cx="3925223" cy="4977983"/>
          </a:xfrm>
          <a:custGeom>
            <a:avLst/>
            <a:gdLst/>
            <a:ahLst/>
            <a:cxnLst/>
            <a:rect l="l" t="t" r="r" b="b"/>
            <a:pathLst>
              <a:path w="3925223" h="4977983">
                <a:moveTo>
                  <a:pt x="0" y="0"/>
                </a:moveTo>
                <a:lnTo>
                  <a:pt x="3925223" y="0"/>
                </a:lnTo>
                <a:lnTo>
                  <a:pt x="3925223" y="4977983"/>
                </a:lnTo>
                <a:lnTo>
                  <a:pt x="0" y="49779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577" r="-7718" b="-6085"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8" name="TextBox 8"/>
          <p:cNvSpPr txBox="1"/>
          <p:nvPr/>
        </p:nvSpPr>
        <p:spPr>
          <a:xfrm>
            <a:off x="1157692" y="2989378"/>
            <a:ext cx="11283514" cy="626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1702" lvl="1" indent="-315851" algn="l">
              <a:lnSpc>
                <a:spcPts val="4096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Budapest, 1914.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október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- Budapest, 1960.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március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</a:t>
            </a:r>
          </a:p>
          <a:p>
            <a:pPr marL="631702" lvl="1" indent="-315851" algn="l">
              <a:lnSpc>
                <a:spcPts val="4096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1935-ben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színészoklevelet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szerez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Színművészeti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Akadémián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1702" lvl="1" indent="-315851" algn="l">
              <a:lnSpc>
                <a:spcPts val="4096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1935-1939.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Vígszínház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tagja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1702" lvl="1" indent="-315851" algn="l">
              <a:lnSpc>
                <a:spcPts val="4096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Főkönyvelő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tisztségviselő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Nyugat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Könyvkiadónál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lektor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631702" lvl="1" indent="-315851" algn="l">
              <a:lnSpc>
                <a:spcPts val="4096"/>
              </a:lnSpc>
              <a:buFont typeface="Arial"/>
              <a:buChar char="•"/>
            </a:pP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1945-től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rendezője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1948-tól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haláláig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főrendezője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1702" lvl="1" indent="-315851" algn="l">
              <a:lnSpc>
                <a:spcPts val="4096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Színház-és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Filmművészeti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Főiskolán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tanár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1702" lvl="1" indent="-315851" algn="l">
              <a:lnSpc>
                <a:spcPts val="4096"/>
              </a:lnSpc>
              <a:buFont typeface="Arial"/>
              <a:buChar char="•"/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Jelleme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mpatikus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művelt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érzékeny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sérülékeny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4096"/>
              </a:lnSpc>
            </a:pP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4096"/>
              </a:lnSpc>
            </a:pPr>
            <a:r>
              <a:rPr lang="hu-HU" sz="3000" b="1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Rendezései: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Shakespeare: Hamlet, Móricz Zsigmond: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Úri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muri,</a:t>
            </a:r>
          </a:p>
          <a:p>
            <a:pPr algn="l">
              <a:lnSpc>
                <a:spcPts val="4096"/>
              </a:lnSpc>
            </a:pP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Csehov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Ványa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bácsi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Henrik Ibsen: Peer Gynt, Molière: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Gömböc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Gogol: A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revizor</a:t>
            </a:r>
            <a:r>
              <a:rPr lang="en-US" sz="3000" dirty="0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Madách Imre: Az ember </a:t>
            </a:r>
            <a:r>
              <a:rPr lang="en-US" sz="3000" dirty="0" err="1">
                <a:solidFill>
                  <a:srgbClr val="2B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tragédiája</a:t>
            </a:r>
            <a:endParaRPr lang="en-US" sz="3000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4096"/>
              </a:lnSpc>
            </a:pPr>
            <a:endParaRPr lang="en-US" sz="2925" dirty="0">
              <a:solidFill>
                <a:srgbClr val="2B28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9200" y="1338403"/>
            <a:ext cx="979441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401"/>
              </a:lnSpc>
              <a:spcBef>
                <a:spcPct val="0"/>
              </a:spcBef>
            </a:pPr>
            <a:r>
              <a:rPr lang="en-US" sz="7568" b="1" dirty="0">
                <a:solidFill>
                  <a:srgbClr val="2B281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GELLÉRT ENDRE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1178</Words>
  <Application>Microsoft Office PowerPoint</Application>
  <PresentationFormat>Egyéni</PresentationFormat>
  <Paragraphs>140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Times New Roman</vt:lpstr>
      <vt:lpstr>Calibri</vt:lpstr>
      <vt:lpstr>Symphony Bold</vt:lpstr>
      <vt:lpstr>Arial</vt:lpstr>
      <vt:lpstr>Edwardian Script ITC</vt:lpstr>
      <vt:lpstr>Times New Roman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a Nemzeti Színházakban</dc:title>
  <dc:creator>Emese</dc:creator>
  <cp:lastModifiedBy>O365 felhasználó</cp:lastModifiedBy>
  <cp:revision>24</cp:revision>
  <dcterms:created xsi:type="dcterms:W3CDTF">2006-08-16T00:00:00Z</dcterms:created>
  <dcterms:modified xsi:type="dcterms:W3CDTF">2026-03-27T21:37:48Z</dcterms:modified>
  <dc:identifier>DAHErz0Vv4I</dc:identifier>
</cp:coreProperties>
</file>