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ADLaM Display" panose="02010000000000000000" pitchFamily="2" charset="0"/>
      <p:regular r:id="rId12"/>
    </p:embeddedFont>
    <p:embeddedFont>
      <p:font typeface="Edwardian Script ITC" panose="030303020407070D0804" pitchFamily="66" charset="0"/>
      <p:regular r:id="rId13"/>
    </p:embeddedFont>
    <p:embeddedFont>
      <p:font typeface="Times New Roman Bold" panose="020B0604020202020204" charset="0"/>
      <p:regular r:id="rId14"/>
    </p:embeddedFont>
    <p:embeddedFont>
      <p:font typeface="Times New Roman Italics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9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557" autoAdjust="0"/>
  </p:normalViewPr>
  <p:slideViewPr>
    <p:cSldViewPr>
      <p:cViewPr>
        <p:scale>
          <a:sx n="33" d="100"/>
          <a:sy n="33" d="100"/>
        </p:scale>
        <p:origin x="1300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3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D40B1-9B0E-46B4-AE72-9EE285395FF3}" type="datetimeFigureOut">
              <a:rPr lang="hu-HU" smtClean="0"/>
              <a:t>2026. 04. 10.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EAB5A-06EE-4618-89DB-1F1D342694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293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AB5A-06EE-4618-89DB-1F1D342694D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441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AB5A-06EE-4618-89DB-1F1D342694D0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401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Források:</a:t>
            </a:r>
          </a:p>
          <a:p>
            <a:r>
              <a:rPr lang="hu-HU" dirty="0"/>
              <a:t>https://nullaev.hu/hu/basti-lajos</a:t>
            </a:r>
          </a:p>
          <a:p>
            <a:r>
              <a:rPr lang="hu-HU" dirty="0"/>
              <a:t>https://hu.wikipedia.org/wiki/B%C3%A1sti_Lajos</a:t>
            </a:r>
          </a:p>
          <a:p>
            <a:r>
              <a:rPr lang="hu-HU" dirty="0"/>
              <a:t>https://nemzetiszinhaz.hu/uploads/images/2017_18/Masolt_kepek_magazin/Basti_Lajos.JPG</a:t>
            </a:r>
          </a:p>
          <a:p>
            <a:r>
              <a:rPr lang="hu-HU" dirty="0"/>
              <a:t>https://szinhaz.blog.hu/media/image/2012-02-03/11870703/embertragediaja.jpg</a:t>
            </a:r>
          </a:p>
          <a:p>
            <a:r>
              <a:rPr lang="hu-HU" dirty="0"/>
              <a:t>https://www.theater.hu/hu/portre/tokes-anna--13334.html</a:t>
            </a:r>
          </a:p>
          <a:p>
            <a:r>
              <a:rPr lang="hu-HU" dirty="0"/>
              <a:t>https://papageno.hu/blogok/ruttkai-es-kora/2021/03/akinel-non-stop-szolt-a-rocknroll-tokes-anna-elete/</a:t>
            </a:r>
          </a:p>
          <a:p>
            <a:r>
              <a:rPr lang="hu-HU" dirty="0"/>
              <a:t>https://kultura.hu/szinpadon-eletben-kiralyno-tokes-annara-emlekezunk/</a:t>
            </a:r>
          </a:p>
          <a:p>
            <a:r>
              <a:rPr lang="hu-HU" dirty="0"/>
              <a:t>https://centralszinhaz.hu/tarsulat/alfoldi_robert/</a:t>
            </a:r>
          </a:p>
          <a:p>
            <a:r>
              <a:rPr lang="hu-HU" dirty="0"/>
              <a:t>https://nemzetiszinhaz.hu/muvesz/alfoldi-robert/munkassaga</a:t>
            </a:r>
          </a:p>
          <a:p>
            <a:r>
              <a:rPr lang="hu-HU" dirty="0"/>
              <a:t>https://pepitamagazin.com/alfoldi-robert-a-szinhazcsinalo-az-elete-osszeforrt-a-hivatasaval/</a:t>
            </a:r>
          </a:p>
          <a:p>
            <a:r>
              <a:rPr lang="hu-HU" dirty="0"/>
              <a:t>https://nemzetiszinhaz.hu//uploads/images/szcenarium-archive/2019_02/089_1.jpg</a:t>
            </a:r>
          </a:p>
          <a:p>
            <a:r>
              <a:rPr lang="hu-HU" dirty="0"/>
              <a:t>https://nemzetiszinhaz.hu//uploads/images/szcenarium-archive/2019_02/093.jpg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AB5A-06EE-4618-89DB-1F1D342694D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855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sv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9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1.png"/><Relationship Id="rId7" Type="http://schemas.openxmlformats.org/officeDocument/2006/relationships/image" Target="../media/image12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svg"/><Relationship Id="rId4" Type="http://schemas.microsoft.com/office/2007/relationships/hdphoto" Target="../media/hdphoto3.wdp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0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9.sv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0.svg"/><Relationship Id="rId3" Type="http://schemas.openxmlformats.org/officeDocument/2006/relationships/image" Target="../media/image9.svg"/><Relationship Id="rId7" Type="http://schemas.openxmlformats.org/officeDocument/2006/relationships/image" Target="../media/image38.svg"/><Relationship Id="rId12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8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openxmlformats.org/officeDocument/2006/relationships/image" Target="../media/image21.pn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20235903">
            <a:off x="965087" y="667930"/>
            <a:ext cx="8460336" cy="8229600"/>
          </a:xfrm>
          <a:custGeom>
            <a:avLst/>
            <a:gdLst/>
            <a:ahLst/>
            <a:cxnLst/>
            <a:rect l="l" t="t" r="r" b="b"/>
            <a:pathLst>
              <a:path w="8460336" h="8229600">
                <a:moveTo>
                  <a:pt x="0" y="0"/>
                </a:moveTo>
                <a:lnTo>
                  <a:pt x="8460337" y="0"/>
                </a:lnTo>
                <a:lnTo>
                  <a:pt x="8460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0770624" y="6097847"/>
            <a:ext cx="7960268" cy="8229600"/>
          </a:xfrm>
          <a:custGeom>
            <a:avLst/>
            <a:gdLst/>
            <a:ahLst/>
            <a:cxnLst/>
            <a:rect l="l" t="t" r="r" b="b"/>
            <a:pathLst>
              <a:path w="7960268" h="8229600">
                <a:moveTo>
                  <a:pt x="0" y="0"/>
                </a:moveTo>
                <a:lnTo>
                  <a:pt x="7960268" y="0"/>
                </a:lnTo>
                <a:lnTo>
                  <a:pt x="79602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DAF72EF6-82EE-B58A-572E-BDA9A9A59190}"/>
              </a:ext>
            </a:extLst>
          </p:cNvPr>
          <p:cNvSpPr/>
          <p:nvPr/>
        </p:nvSpPr>
        <p:spPr>
          <a:xfrm rot="1364097" flipH="1">
            <a:off x="9499850" y="976928"/>
            <a:ext cx="8460336" cy="8229600"/>
          </a:xfrm>
          <a:custGeom>
            <a:avLst/>
            <a:gdLst/>
            <a:ahLst/>
            <a:cxnLst/>
            <a:rect l="l" t="t" r="r" b="b"/>
            <a:pathLst>
              <a:path w="8460336" h="8229600">
                <a:moveTo>
                  <a:pt x="0" y="0"/>
                </a:moveTo>
                <a:lnTo>
                  <a:pt x="8460337" y="0"/>
                </a:lnTo>
                <a:lnTo>
                  <a:pt x="8460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2" name="Group 2"/>
          <p:cNvGrpSpPr/>
          <p:nvPr/>
        </p:nvGrpSpPr>
        <p:grpSpPr>
          <a:xfrm>
            <a:off x="292353" y="-542336"/>
            <a:ext cx="17354550" cy="4672374"/>
            <a:chOff x="0" y="0"/>
            <a:chExt cx="23139400" cy="6229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39400" cy="6229858"/>
            </a:xfrm>
            <a:custGeom>
              <a:avLst/>
              <a:gdLst/>
              <a:ahLst/>
              <a:cxnLst/>
              <a:rect l="l" t="t" r="r" b="b"/>
              <a:pathLst>
                <a:path w="23139400" h="6229858">
                  <a:moveTo>
                    <a:pt x="0" y="0"/>
                  </a:moveTo>
                  <a:lnTo>
                    <a:pt x="23139400" y="0"/>
                  </a:lnTo>
                  <a:lnTo>
                    <a:pt x="23139400" y="6229858"/>
                  </a:lnTo>
                  <a:lnTo>
                    <a:pt x="0" y="6229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231712" y="-417388"/>
            <a:ext cx="5227511" cy="12821495"/>
            <a:chOff x="-6712600" y="-587594"/>
            <a:chExt cx="6970014" cy="16058642"/>
          </a:xfrm>
        </p:grpSpPr>
        <p:sp>
          <p:nvSpPr>
            <p:cNvPr id="5" name="Freeform 5"/>
            <p:cNvSpPr/>
            <p:nvPr/>
          </p:nvSpPr>
          <p:spPr>
            <a:xfrm>
              <a:off x="-6712600" y="-587594"/>
              <a:ext cx="6970014" cy="16058642"/>
            </a:xfrm>
            <a:custGeom>
              <a:avLst/>
              <a:gdLst/>
              <a:ahLst/>
              <a:cxnLst/>
              <a:rect l="l" t="t" r="r" b="b"/>
              <a:pathLst>
                <a:path w="6970014" h="16058642">
                  <a:moveTo>
                    <a:pt x="0" y="0"/>
                  </a:moveTo>
                  <a:lnTo>
                    <a:pt x="6970014" y="0"/>
                  </a:lnTo>
                  <a:lnTo>
                    <a:pt x="6970014" y="16058642"/>
                  </a:lnTo>
                  <a:lnTo>
                    <a:pt x="0" y="16058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hu-HU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794" y="-248269"/>
            <a:ext cx="5227530" cy="12810426"/>
            <a:chOff x="0" y="0"/>
            <a:chExt cx="6970039" cy="16058642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970014" cy="16058642"/>
            </a:xfrm>
            <a:custGeom>
              <a:avLst/>
              <a:gdLst/>
              <a:ahLst/>
              <a:cxnLst/>
              <a:rect l="l" t="t" r="r" b="b"/>
              <a:pathLst>
                <a:path w="6970014" h="16058642">
                  <a:moveTo>
                    <a:pt x="6970014" y="0"/>
                  </a:moveTo>
                  <a:lnTo>
                    <a:pt x="0" y="0"/>
                  </a:lnTo>
                  <a:lnTo>
                    <a:pt x="0" y="16058642"/>
                  </a:lnTo>
                  <a:lnTo>
                    <a:pt x="6970014" y="16058642"/>
                  </a:lnTo>
                  <a:lnTo>
                    <a:pt x="6970014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71787B3-CDA5-1C59-5468-DB69DB87D688}"/>
              </a:ext>
            </a:extLst>
          </p:cNvPr>
          <p:cNvSpPr txBox="1"/>
          <p:nvPr/>
        </p:nvSpPr>
        <p:spPr>
          <a:xfrm>
            <a:off x="2282979" y="960835"/>
            <a:ext cx="1725672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500" b="1" dirty="0">
                <a:solidFill>
                  <a:srgbClr val="FFE7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ÁDÁM, ÉVA, LUCIFER:</a:t>
            </a:r>
          </a:p>
          <a:p>
            <a:r>
              <a:rPr lang="hu-HU" sz="9500" b="1" dirty="0">
                <a:solidFill>
                  <a:srgbClr val="FFE7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HÁROM SORS, HÁROM MŰVÉSZ</a:t>
            </a:r>
          </a:p>
        </p:txBody>
      </p:sp>
      <p:sp>
        <p:nvSpPr>
          <p:cNvPr id="18" name="AutoShape 10" descr="Színház Icon Set">
            <a:extLst>
              <a:ext uri="{FF2B5EF4-FFF2-40B4-BE49-F238E27FC236}">
                <a16:creationId xmlns:a16="http://schemas.microsoft.com/office/drawing/2014/main" id="{B60DFF1F-0E4D-AB81-9E0B-E78634AEBB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6" name="Ábra 45" descr="Rajzfigura egyszínű kitöltéssel">
            <a:extLst>
              <a:ext uri="{FF2B5EF4-FFF2-40B4-BE49-F238E27FC236}">
                <a16:creationId xmlns:a16="http://schemas.microsoft.com/office/drawing/2014/main" id="{A5CB55DF-A4F9-C603-96EF-242DFBBE43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746115" y="4919855"/>
            <a:ext cx="4389575" cy="4389575"/>
          </a:xfrm>
          <a:prstGeom prst="rect">
            <a:avLst/>
          </a:prstGeom>
        </p:spPr>
      </p:pic>
      <p:pic>
        <p:nvPicPr>
          <p:cNvPr id="48" name="Ábra 47" descr="Rajzfigura egyszínű kitöltéssel">
            <a:extLst>
              <a:ext uri="{FF2B5EF4-FFF2-40B4-BE49-F238E27FC236}">
                <a16:creationId xmlns:a16="http://schemas.microsoft.com/office/drawing/2014/main" id="{DE8805EE-6A79-6D9B-1C9F-D7A46A0ABE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9516" y="5269113"/>
            <a:ext cx="4517868" cy="4517868"/>
          </a:xfrm>
          <a:prstGeom prst="rect">
            <a:avLst/>
          </a:prstGeom>
        </p:spPr>
      </p:pic>
      <p:pic>
        <p:nvPicPr>
          <p:cNvPr id="50" name="Ábra 49" descr="Rajzfigura egyszínű kitöltéssel">
            <a:extLst>
              <a:ext uri="{FF2B5EF4-FFF2-40B4-BE49-F238E27FC236}">
                <a16:creationId xmlns:a16="http://schemas.microsoft.com/office/drawing/2014/main" id="{93800716-4E85-C088-8579-10FF1D2B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4330" y="5139282"/>
            <a:ext cx="4672393" cy="4672393"/>
          </a:xfrm>
          <a:prstGeom prst="rect">
            <a:avLst/>
          </a:prstGeom>
        </p:spPr>
      </p:pic>
      <p:sp>
        <p:nvSpPr>
          <p:cNvPr id="52" name="Szövegdoboz 51">
            <a:extLst>
              <a:ext uri="{FF2B5EF4-FFF2-40B4-BE49-F238E27FC236}">
                <a16:creationId xmlns:a16="http://schemas.microsoft.com/office/drawing/2014/main" id="{AEAA672C-1F67-81C7-3862-F50D3FFAAEA5}"/>
              </a:ext>
            </a:extLst>
          </p:cNvPr>
          <p:cNvSpPr txBox="1"/>
          <p:nvPr/>
        </p:nvSpPr>
        <p:spPr>
          <a:xfrm>
            <a:off x="9677400" y="8432143"/>
            <a:ext cx="7969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b="1" dirty="0">
                <a:solidFill>
                  <a:srgbClr val="FFC000"/>
                </a:solidFill>
                <a:latin typeface="Edwardian Script ITC" panose="030303020407070D0804" pitchFamily="66" charset="0"/>
              </a:rPr>
              <a:t>Az Éden Lányai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17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DBA3CE11-FE12-77CD-DA52-314280004E01}"/>
              </a:ext>
            </a:extLst>
          </p:cNvPr>
          <p:cNvSpPr/>
          <p:nvPr/>
        </p:nvSpPr>
        <p:spPr>
          <a:xfrm rot="21385263">
            <a:off x="-232603" y="6519572"/>
            <a:ext cx="20287244" cy="9760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Picture 8" descr="Red Curtain On Theater Cinema Stage Stock Illustration 2540464813 |  Shutterstock">
            <a:extLst>
              <a:ext uri="{FF2B5EF4-FFF2-40B4-BE49-F238E27FC236}">
                <a16:creationId xmlns:a16="http://schemas.microsoft.com/office/drawing/2014/main" id="{8564CFDE-959B-B27B-CDBE-B1CCD36D8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67231"/>
          <a:stretch>
            <a:fillRect/>
          </a:stretch>
        </p:blipFill>
        <p:spPr bwMode="auto">
          <a:xfrm>
            <a:off x="38074" y="49467"/>
            <a:ext cx="3990335" cy="73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2209800" y="402346"/>
            <a:ext cx="5715000" cy="195976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7128"/>
              </a:lnSpc>
            </a:pPr>
            <a:r>
              <a:rPr lang="hu-HU" sz="66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TŐKÉS</a:t>
            </a:r>
            <a:r>
              <a:rPr lang="en-US" sz="66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66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ANNA</a:t>
            </a:r>
            <a:endParaRPr lang="en-US" sz="6600"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7C60019-C666-B031-F74C-DDFC9D6D5953}"/>
              </a:ext>
            </a:extLst>
          </p:cNvPr>
          <p:cNvSpPr/>
          <p:nvPr/>
        </p:nvSpPr>
        <p:spPr>
          <a:xfrm rot="19328342">
            <a:off x="11406268" y="5679070"/>
            <a:ext cx="3156505" cy="4114800"/>
          </a:xfrm>
          <a:custGeom>
            <a:avLst/>
            <a:gdLst/>
            <a:ahLst/>
            <a:cxnLst/>
            <a:rect l="l" t="t" r="r" b="b"/>
            <a:pathLst>
              <a:path w="3156505" h="4114800">
                <a:moveTo>
                  <a:pt x="0" y="0"/>
                </a:moveTo>
                <a:lnTo>
                  <a:pt x="3156505" y="0"/>
                </a:lnTo>
                <a:lnTo>
                  <a:pt x="3156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868696" y="2544425"/>
            <a:ext cx="8065770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Élete</a:t>
            </a:r>
            <a:r>
              <a:rPr lang="en-US" sz="28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marL="475059" lvl="1" indent="-237530" algn="l">
              <a:lnSpc>
                <a:spcPts val="3024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1903.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március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1-jén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született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Marosvásárhelyen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5059" lvl="1" indent="-237530" algn="l">
              <a:lnSpc>
                <a:spcPts val="3024"/>
              </a:lnSpc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Gyerekkora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nehéz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volt,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édesapját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korán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elvesztette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édesanyja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szegénységben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nevelte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5059" lvl="1" indent="-237530" algn="l">
              <a:lnSpc>
                <a:spcPts val="3024"/>
              </a:lnSpc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Fiatalon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eldöntötte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hogy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színésznő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Kolozsváron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saját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„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színházat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is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berendezett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475059" lvl="1" indent="-237530" algn="l">
              <a:lnSpc>
                <a:spcPts val="3024"/>
              </a:lnSpc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Színészi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pályáját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1922-ben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kezdte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Temesváron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Eleinte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kisebb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szerepeket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kapott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sokszor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operettekben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vagy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kórusban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játszott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közben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nehéz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körülmények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között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Később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Budapestre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került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ahol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Nemzeti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egyik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fontos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színésznője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lett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5059" lvl="1" indent="-237530" algn="l">
              <a:lnSpc>
                <a:spcPts val="3024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1962-ben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előadás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közben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rosszul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súlyos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betegséget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állapítottak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meg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nála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Ezután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tudott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színpadra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lépni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1966.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december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25-én halt meg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Budapesten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C355165-ACED-2C2F-02AA-C11BF233AF1D}"/>
              </a:ext>
            </a:extLst>
          </p:cNvPr>
          <p:cNvSpPr/>
          <p:nvPr/>
        </p:nvSpPr>
        <p:spPr>
          <a:xfrm rot="11237723">
            <a:off x="12254489" y="3698501"/>
            <a:ext cx="7060492" cy="8229600"/>
          </a:xfrm>
          <a:custGeom>
            <a:avLst/>
            <a:gdLst/>
            <a:ahLst/>
            <a:cxnLst/>
            <a:rect l="l" t="t" r="r" b="b"/>
            <a:pathLst>
              <a:path w="7060492" h="8229600">
                <a:moveTo>
                  <a:pt x="0" y="0"/>
                </a:moveTo>
                <a:lnTo>
                  <a:pt x="7060492" y="0"/>
                </a:lnTo>
                <a:lnTo>
                  <a:pt x="70604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FAF2593E-EF57-1157-2FC6-936EFF6726C5}"/>
              </a:ext>
            </a:extLst>
          </p:cNvPr>
          <p:cNvGrpSpPr/>
          <p:nvPr/>
        </p:nvGrpSpPr>
        <p:grpSpPr>
          <a:xfrm>
            <a:off x="8934466" y="6541856"/>
            <a:ext cx="5362567" cy="3151092"/>
            <a:chOff x="8934466" y="6541856"/>
            <a:chExt cx="5362567" cy="3151092"/>
          </a:xfrm>
        </p:grpSpPr>
        <p:grpSp>
          <p:nvGrpSpPr>
            <p:cNvPr id="15" name="Group 15"/>
            <p:cNvGrpSpPr/>
            <p:nvPr/>
          </p:nvGrpSpPr>
          <p:grpSpPr>
            <a:xfrm>
              <a:off x="9039233" y="6563256"/>
              <a:ext cx="5153033" cy="3039539"/>
              <a:chOff x="242180" y="-1603793"/>
              <a:chExt cx="10614025" cy="5962650"/>
            </a:xfrm>
          </p:grpSpPr>
          <p:sp>
            <p:nvSpPr>
              <p:cNvPr id="16" name="Freeform 16" descr="Akinél non-stop szólt a rock'n'roll – Tőkés Anna élete"/>
              <p:cNvSpPr/>
              <p:nvPr/>
            </p:nvSpPr>
            <p:spPr>
              <a:xfrm>
                <a:off x="242180" y="-1603793"/>
                <a:ext cx="10614025" cy="5962650"/>
              </a:xfrm>
              <a:custGeom>
                <a:avLst/>
                <a:gdLst/>
                <a:ahLst/>
                <a:cxnLst/>
                <a:rect l="l" t="t" r="r" b="b"/>
                <a:pathLst>
                  <a:path w="10614025" h="5962650">
                    <a:moveTo>
                      <a:pt x="0" y="0"/>
                    </a:moveTo>
                    <a:lnTo>
                      <a:pt x="10614025" y="0"/>
                    </a:lnTo>
                    <a:lnTo>
                      <a:pt x="10614025" y="5962650"/>
                    </a:lnTo>
                    <a:lnTo>
                      <a:pt x="0" y="59626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F89E161-C2DB-519E-AD1B-324FD1D1ABBB}"/>
                </a:ext>
              </a:extLst>
            </p:cNvPr>
            <p:cNvSpPr/>
            <p:nvPr/>
          </p:nvSpPr>
          <p:spPr>
            <a:xfrm rot="16200000">
              <a:off x="10040204" y="5436118"/>
              <a:ext cx="3151092" cy="5362567"/>
            </a:xfrm>
            <a:custGeom>
              <a:avLst/>
              <a:gdLst/>
              <a:ahLst/>
              <a:cxnLst/>
              <a:rect l="l" t="t" r="r" b="b"/>
              <a:pathLst>
                <a:path w="3151092" h="4114800">
                  <a:moveTo>
                    <a:pt x="0" y="0"/>
                  </a:moveTo>
                  <a:lnTo>
                    <a:pt x="3151092" y="0"/>
                  </a:lnTo>
                  <a:lnTo>
                    <a:pt x="31510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26780" y="678013"/>
            <a:ext cx="9227820" cy="482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Szerepei</a:t>
            </a:r>
            <a:r>
              <a:rPr lang="en-US" sz="28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marL="475059" lvl="1" indent="-237530" algn="l">
              <a:lnSpc>
                <a:spcPts val="3024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Színpad</a:t>
            </a:r>
            <a:r>
              <a:rPr lang="hu-HU" sz="28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28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Shakespeare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műveiben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Ophélia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Gertrud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Hamleben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Lady Macbeth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Macbethben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Az Ember </a:t>
            </a:r>
            <a:r>
              <a:rPr lang="en-US" sz="2800" i="1" dirty="0" err="1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tragédiája</a:t>
            </a:r>
            <a:r>
              <a:rPr lang="en-US" sz="2800" i="1" dirty="0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Évája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Katona József Bánk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bánban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Melinda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Gertrudis, Friedrich Schiller Stuart Mária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főszerepe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Jean Racine Phaedra </a:t>
            </a:r>
          </a:p>
          <a:p>
            <a:pPr marL="475059" lvl="1" indent="-237530" algn="l">
              <a:lnSpc>
                <a:spcPts val="3024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Ezekben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szerepekben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különösen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erős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mély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hangjával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komoly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„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királynői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megjelenésével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tűnt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ki.)</a:t>
            </a:r>
          </a:p>
          <a:p>
            <a:pPr marL="475059" lvl="1" indent="-237530" algn="l">
              <a:lnSpc>
                <a:spcPts val="3024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Filmes</a:t>
            </a:r>
            <a:r>
              <a:rPr lang="en-US" sz="28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és</a:t>
            </a:r>
            <a:r>
              <a:rPr lang="en-US" sz="28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egyéb</a:t>
            </a:r>
            <a:r>
              <a:rPr lang="en-US" sz="28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Füst (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némafilm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1929),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több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magyar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filmben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játszott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pl.: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Fagyosszentek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(1962),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rádiójátékokban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fellépett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pl.: Hamlet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feldolgozásában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5059" lvl="1" indent="-237530" algn="l">
              <a:lnSpc>
                <a:spcPts val="2268"/>
              </a:lnSpc>
            </a:pPr>
            <a:endParaRPr lang="en-US" sz="262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5059" lvl="1" indent="-237530" algn="l">
              <a:lnSpc>
                <a:spcPts val="2268"/>
              </a:lnSpc>
            </a:pPr>
            <a:endParaRPr lang="en-US" sz="262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A7AF8EE4-C912-3908-4389-60F4F8F340DB}"/>
              </a:ext>
            </a:extLst>
          </p:cNvPr>
          <p:cNvGrpSpPr/>
          <p:nvPr/>
        </p:nvGrpSpPr>
        <p:grpSpPr>
          <a:xfrm>
            <a:off x="13439098" y="4947580"/>
            <a:ext cx="3151092" cy="4305048"/>
            <a:chOff x="13439098" y="4947580"/>
            <a:chExt cx="3151092" cy="4305048"/>
          </a:xfrm>
        </p:grpSpPr>
        <p:grpSp>
          <p:nvGrpSpPr>
            <p:cNvPr id="6" name="Group 6"/>
            <p:cNvGrpSpPr/>
            <p:nvPr/>
          </p:nvGrpSpPr>
          <p:grpSpPr>
            <a:xfrm>
              <a:off x="13439098" y="5018568"/>
              <a:ext cx="3145659" cy="4193381"/>
              <a:chOff x="5733" y="0"/>
              <a:chExt cx="6640322" cy="9985375"/>
            </a:xfrm>
          </p:grpSpPr>
          <p:sp>
            <p:nvSpPr>
              <p:cNvPr id="7" name="Freeform 7" descr="Tőkés Anna"/>
              <p:cNvSpPr/>
              <p:nvPr/>
            </p:nvSpPr>
            <p:spPr>
              <a:xfrm>
                <a:off x="5733" y="0"/>
                <a:ext cx="6640322" cy="9985375"/>
              </a:xfrm>
              <a:custGeom>
                <a:avLst/>
                <a:gdLst/>
                <a:ahLst/>
                <a:cxnLst/>
                <a:rect l="l" t="t" r="r" b="b"/>
                <a:pathLst>
                  <a:path w="6640322" h="9985375">
                    <a:moveTo>
                      <a:pt x="0" y="0"/>
                    </a:moveTo>
                    <a:lnTo>
                      <a:pt x="6640322" y="0"/>
                    </a:lnTo>
                    <a:lnTo>
                      <a:pt x="6640322" y="9985375"/>
                    </a:lnTo>
                    <a:lnTo>
                      <a:pt x="0" y="99853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hu-HU" dirty="0"/>
              </a:p>
            </p:txBody>
          </p:sp>
        </p:grp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6A15390-D536-AC99-FD46-B13A24353C1E}"/>
                </a:ext>
              </a:extLst>
            </p:cNvPr>
            <p:cNvSpPr/>
            <p:nvPr/>
          </p:nvSpPr>
          <p:spPr>
            <a:xfrm>
              <a:off x="13439098" y="4947580"/>
              <a:ext cx="3151092" cy="4305048"/>
            </a:xfrm>
            <a:custGeom>
              <a:avLst/>
              <a:gdLst/>
              <a:ahLst/>
              <a:cxnLst/>
              <a:rect l="l" t="t" r="r" b="b"/>
              <a:pathLst>
                <a:path w="3151092" h="4114800">
                  <a:moveTo>
                    <a:pt x="0" y="0"/>
                  </a:moveTo>
                  <a:lnTo>
                    <a:pt x="3151092" y="0"/>
                  </a:lnTo>
                  <a:lnTo>
                    <a:pt x="31510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0" name="Ábra 9" descr="Bank egyszínű kitöltéssel">
            <a:extLst>
              <a:ext uri="{FF2B5EF4-FFF2-40B4-BE49-F238E27FC236}">
                <a16:creationId xmlns:a16="http://schemas.microsoft.com/office/drawing/2014/main" id="{3F699B1A-4C9C-498A-AD4F-0907BDA268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80592">
            <a:off x="12239308" y="5567639"/>
            <a:ext cx="1065183" cy="1065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5" grpId="0" build="allAtOnce"/>
      <p:bldP spid="1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1DB57061-C9E9-9D0A-2F35-78395F20FF0A}"/>
              </a:ext>
            </a:extLst>
          </p:cNvPr>
          <p:cNvSpPr/>
          <p:nvPr/>
        </p:nvSpPr>
        <p:spPr>
          <a:xfrm rot="19092542">
            <a:off x="-4621208" y="-2639551"/>
            <a:ext cx="18330323" cy="9760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19F245D-65A0-3E3E-42A9-CD924E503CA8}"/>
              </a:ext>
            </a:extLst>
          </p:cNvPr>
          <p:cNvSpPr/>
          <p:nvPr/>
        </p:nvSpPr>
        <p:spPr>
          <a:xfrm>
            <a:off x="5960708" y="3328710"/>
            <a:ext cx="5223660" cy="5441313"/>
          </a:xfrm>
          <a:custGeom>
            <a:avLst/>
            <a:gdLst/>
            <a:ahLst/>
            <a:cxnLst/>
            <a:rect l="l" t="t" r="r" b="b"/>
            <a:pathLst>
              <a:path w="5223660" h="5441313">
                <a:moveTo>
                  <a:pt x="0" y="0"/>
                </a:moveTo>
                <a:lnTo>
                  <a:pt x="5223661" y="0"/>
                </a:lnTo>
                <a:lnTo>
                  <a:pt x="5223661" y="5441313"/>
                </a:lnTo>
                <a:lnTo>
                  <a:pt x="0" y="5441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2" name="TextBox 2"/>
          <p:cNvSpPr txBox="1"/>
          <p:nvPr/>
        </p:nvSpPr>
        <p:spPr>
          <a:xfrm>
            <a:off x="10170715" y="2354325"/>
            <a:ext cx="7589520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5"/>
              </a:lnSpc>
            </a:pPr>
            <a:endParaRPr dirty="0"/>
          </a:p>
          <a:p>
            <a:pPr algn="l">
              <a:lnSpc>
                <a:spcPts val="4195"/>
              </a:lnSpc>
            </a:pPr>
            <a:r>
              <a:rPr lang="en-US" sz="3885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Kritika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Tőkés Anna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előadásai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kritikusok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véleménye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szerint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mindig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felejthetetlen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élményt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nyújtottak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csak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pozitív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visszhangot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váltottak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ki</a:t>
            </a:r>
          </a:p>
          <a:p>
            <a:pPr algn="l">
              <a:lnSpc>
                <a:spcPts val="4195"/>
              </a:lnSpc>
            </a:pPr>
            <a:endParaRPr lang="en-US" sz="388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195"/>
              </a:lnSpc>
            </a:pPr>
            <a:endParaRPr lang="en-US" sz="388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195"/>
              </a:lnSpc>
            </a:pPr>
            <a:endParaRPr lang="en-US" sz="388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Freeform 4"/>
          <p:cNvSpPr/>
          <p:nvPr/>
        </p:nvSpPr>
        <p:spPr>
          <a:xfrm rot="20764405">
            <a:off x="9145276" y="6828786"/>
            <a:ext cx="3325258" cy="2726355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3EE4CB19-B4D8-410F-B509-42059A2D5446}"/>
              </a:ext>
            </a:extLst>
          </p:cNvPr>
          <p:cNvGrpSpPr/>
          <p:nvPr/>
        </p:nvGrpSpPr>
        <p:grpSpPr>
          <a:xfrm>
            <a:off x="7252052" y="4930433"/>
            <a:ext cx="2847126" cy="3165051"/>
            <a:chOff x="8371451" y="6247899"/>
            <a:chExt cx="2847126" cy="316505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16364C5-743B-32FE-B971-494CADFBA955}"/>
                </a:ext>
              </a:extLst>
            </p:cNvPr>
            <p:cNvSpPr/>
            <p:nvPr/>
          </p:nvSpPr>
          <p:spPr>
            <a:xfrm>
              <a:off x="8371451" y="6247899"/>
              <a:ext cx="2847126" cy="3165051"/>
            </a:xfrm>
            <a:custGeom>
              <a:avLst/>
              <a:gdLst/>
              <a:ahLst/>
              <a:cxnLst/>
              <a:rect l="l" t="t" r="r" b="b"/>
              <a:pathLst>
                <a:path w="3156505" h="4114800">
                  <a:moveTo>
                    <a:pt x="0" y="0"/>
                  </a:moveTo>
                  <a:lnTo>
                    <a:pt x="3156505" y="0"/>
                  </a:lnTo>
                  <a:lnTo>
                    <a:pt x="315650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dirty="0"/>
            </a:p>
          </p:txBody>
        </p:sp>
        <p:pic>
          <p:nvPicPr>
            <p:cNvPr id="2050" name="Picture 2" descr="Bőven kijutott a gyötrelemből a magyar színésznőnek: évekig élt még  fájdalmak között, miután az orvosok megállapították, hogy menthetetlen">
              <a:extLst>
                <a:ext uri="{FF2B5EF4-FFF2-40B4-BE49-F238E27FC236}">
                  <a16:creationId xmlns:a16="http://schemas.microsoft.com/office/drawing/2014/main" id="{9E6BE957-35EA-4E2F-AD22-657EFDF3EC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71" r="15803"/>
            <a:stretch>
              <a:fillRect/>
            </a:stretch>
          </p:blipFill>
          <p:spPr bwMode="auto">
            <a:xfrm>
              <a:off x="8669690" y="6589792"/>
              <a:ext cx="2224905" cy="2536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3"/>
          <p:cNvSpPr txBox="1"/>
          <p:nvPr/>
        </p:nvSpPr>
        <p:spPr>
          <a:xfrm>
            <a:off x="21503" y="3224913"/>
            <a:ext cx="7589520" cy="579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088" lvl="1" indent="-351544" algn="l">
              <a:lnSpc>
                <a:spcPts val="4615"/>
              </a:lnSpc>
              <a:buFont typeface="Arial"/>
              <a:buChar char="•"/>
            </a:pP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1933-34</a:t>
            </a:r>
          </a:p>
          <a:p>
            <a:pPr marL="703088" lvl="1" indent="-351544" algn="l">
              <a:lnSpc>
                <a:spcPts val="4615"/>
              </a:lnSpc>
              <a:buFont typeface="Arial"/>
              <a:buChar char="•"/>
            </a:pP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Éva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szerepe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országos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ismeretséget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hozott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neki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Szegedi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Szabadtéri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Játékokon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Megmutatta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hogy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képes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mély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tragikus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karakterek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hiteles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megformálására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Az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előadásban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nyújtott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érzelmi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intenzitása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finom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árnyalatai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kiemelték</a:t>
            </a:r>
            <a:r>
              <a:rPr lang="en-US" sz="3885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85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tehetségét</a:t>
            </a:r>
            <a:endParaRPr lang="en-US" sz="388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03088" lvl="1" indent="-351544" algn="l">
              <a:lnSpc>
                <a:spcPts val="3776"/>
              </a:lnSpc>
            </a:pPr>
            <a:endParaRPr lang="en-US" sz="3885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47E57FDE-0B38-58DD-A63C-74A46489BD64}"/>
              </a:ext>
            </a:extLst>
          </p:cNvPr>
          <p:cNvGrpSpPr/>
          <p:nvPr/>
        </p:nvGrpSpPr>
        <p:grpSpPr>
          <a:xfrm>
            <a:off x="11016002" y="5839177"/>
            <a:ext cx="6317981" cy="3486055"/>
            <a:chOff x="11597436" y="5906669"/>
            <a:chExt cx="6317981" cy="34860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3C7E611-904E-ACE6-128F-C1D8FCA77B3C}"/>
                </a:ext>
              </a:extLst>
            </p:cNvPr>
            <p:cNvSpPr/>
            <p:nvPr/>
          </p:nvSpPr>
          <p:spPr>
            <a:xfrm rot="5400000">
              <a:off x="13013399" y="4490706"/>
              <a:ext cx="3486055" cy="6317981"/>
            </a:xfrm>
            <a:custGeom>
              <a:avLst/>
              <a:gdLst/>
              <a:ahLst/>
              <a:cxnLst/>
              <a:rect l="l" t="t" r="r" b="b"/>
              <a:pathLst>
                <a:path w="3156505" h="4114800">
                  <a:moveTo>
                    <a:pt x="0" y="0"/>
                  </a:moveTo>
                  <a:lnTo>
                    <a:pt x="3156505" y="0"/>
                  </a:lnTo>
                  <a:lnTo>
                    <a:pt x="315650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pic>
          <p:nvPicPr>
            <p:cNvPr id="5122" name="Picture 2" descr="Akinél non-stop szólt a rock'n'roll – Tőkés Anna élete">
              <a:extLst>
                <a:ext uri="{FF2B5EF4-FFF2-40B4-BE49-F238E27FC236}">
                  <a16:creationId xmlns:a16="http://schemas.microsoft.com/office/drawing/2014/main" id="{91B489E6-518A-FC1B-D22F-8134DCBC4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8026" y="6505028"/>
              <a:ext cx="4876799" cy="2281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4" descr="Curtains Red Clipart Transparent PNG Hd, Opening Ceremony Illustration Red  Satin Red Curtain Performance Stage, Red Satin, Curtain, Illustration PNG  Image For Free Download">
            <a:extLst>
              <a:ext uri="{FF2B5EF4-FFF2-40B4-BE49-F238E27FC236}">
                <a16:creationId xmlns:a16="http://schemas.microsoft.com/office/drawing/2014/main" id="{B370D166-FF3F-5065-621E-8B7663688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8273117" y="-2055587"/>
            <a:ext cx="10149212" cy="74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d Curtain On Theater Cinema Stage Stock Illustration 2540464813 |  Shutterstock">
            <a:extLst>
              <a:ext uri="{FF2B5EF4-FFF2-40B4-BE49-F238E27FC236}">
                <a16:creationId xmlns:a16="http://schemas.microsoft.com/office/drawing/2014/main" id="{87DA9FAA-884E-9037-66DA-0EC1BFF0D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67231"/>
          <a:stretch>
            <a:fillRect/>
          </a:stretch>
        </p:blipFill>
        <p:spPr bwMode="auto">
          <a:xfrm>
            <a:off x="38074" y="49467"/>
            <a:ext cx="2836711" cy="52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2C8D925-FA45-FF1E-2C2F-7228DFEA6C57}"/>
              </a:ext>
            </a:extLst>
          </p:cNvPr>
          <p:cNvSpPr txBox="1"/>
          <p:nvPr/>
        </p:nvSpPr>
        <p:spPr>
          <a:xfrm>
            <a:off x="1676400" y="1012390"/>
            <a:ext cx="10806724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128"/>
              </a:lnSpc>
            </a:pPr>
            <a:r>
              <a:rPr lang="hu-HU" sz="6600" b="1" dirty="0">
                <a:solidFill>
                  <a:srgbClr val="FFC000"/>
                </a:solidFill>
                <a:latin typeface="Times New Roman"/>
                <a:cs typeface="Times New Roman"/>
              </a:rPr>
              <a:t>AZ EMBER TRAGÉDIÁJA-ÉVA SZEREPÉBEN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 animBg="1"/>
      <p:bldP spid="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7DBEAB93-5D6B-90F3-BA37-8738CC2ABE26}"/>
              </a:ext>
            </a:extLst>
          </p:cNvPr>
          <p:cNvSpPr/>
          <p:nvPr/>
        </p:nvSpPr>
        <p:spPr>
          <a:xfrm rot="2142092">
            <a:off x="-5183451" y="5020365"/>
            <a:ext cx="18330323" cy="9760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2" name="Group 2"/>
          <p:cNvGrpSpPr/>
          <p:nvPr/>
        </p:nvGrpSpPr>
        <p:grpSpPr>
          <a:xfrm>
            <a:off x="1648492" y="127099"/>
            <a:ext cx="5654318" cy="1988345"/>
            <a:chOff x="0" y="0"/>
            <a:chExt cx="21031200" cy="2651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21031200" cy="2613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hu-HU" sz="6600" b="1" dirty="0">
                  <a:solidFill>
                    <a:srgbClr val="FFC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BÁSTI LAJOS</a:t>
              </a:r>
              <a:endParaRPr lang="en-US" sz="66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3" name="Picture 10" descr="Red curtain stock vector. Illustration of play, exhibition - 19108302">
            <a:extLst>
              <a:ext uri="{FF2B5EF4-FFF2-40B4-BE49-F238E27FC236}">
                <a16:creationId xmlns:a16="http://schemas.microsoft.com/office/drawing/2014/main" id="{3293702D-90DF-F8B7-5C69-49A2A3383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 flipH="1">
            <a:off x="12463230" y="-55980"/>
            <a:ext cx="60579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876640" y="2086220"/>
            <a:ext cx="8065704" cy="6751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9026" lvl="1" algn="l"/>
            <a:r>
              <a:rPr lang="hu-HU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Élete:</a:t>
            </a:r>
          </a:p>
          <a:p>
            <a:pPr marL="418052" lvl="1" indent="-209026" algn="l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Básti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Lajos (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született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Berger Lajos, 1911.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november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17., Keszthely – 1977.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június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1., Budapest)</a:t>
            </a:r>
          </a:p>
          <a:p>
            <a:pPr marL="418052" lvl="1" indent="-209026" algn="l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Pályáját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1935-ben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kezdte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majd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1945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után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Nemzeti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rövid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ideig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Vígszínház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tagja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volt</a:t>
            </a:r>
          </a:p>
          <a:p>
            <a:pPr marL="418052" lvl="1" indent="-209026" algn="l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háború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évei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zsidótörvények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miatt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eltiltották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pályától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munkaszolgálatból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megszökve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szenesembernek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álcázva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hamis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papírokkal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túl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budapesti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ostromot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8052" lvl="1" indent="-209026" algn="l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Magánélete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színházhoz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kötötte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első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felesége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színésznő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Ferrari Violetta volt,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majd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1956-ban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feleségül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vette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korábbi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tanítványát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Zolnay Zsuzsa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színművésznőt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akivel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évtizedekig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XII.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kerületi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Bürök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utcában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Két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gyermekük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született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Básti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Juli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Básti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Mihály</a:t>
            </a:r>
          </a:p>
          <a:p>
            <a:pPr marL="418052" lvl="1" indent="-209026" algn="l">
              <a:lnSpc>
                <a:spcPts val="1995"/>
              </a:lnSpc>
            </a:pPr>
            <a:endParaRPr lang="en-US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42344" y="757086"/>
            <a:ext cx="7589520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Művészetét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mély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belső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vívódás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fegyelmezett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elegancia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jellemezte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42925" lvl="1" indent="-271462" algn="l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legikonikusabb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alakítása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Madách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Ádámja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volt,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tizenöt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éven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ő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formált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meg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főszereplőt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42925" lvl="1" indent="-271462" algn="l"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magyar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nyelv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elkötelezett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híveként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beszédtechnikát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oktatott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Színművészeti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Főiskolán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42925" lvl="1" indent="-271462" algn="l"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1976-ban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súlyos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betegséget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diagnosztizáltak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nála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példátlan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szakmai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alázattal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még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betegen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eljátszotta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emlékezetes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szerepét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Abigél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című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sorozatban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mielőtt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1977-ben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végleg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távozott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élők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sorából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A7966303-2105-CBE1-F5CD-D0F33C8D3599}"/>
              </a:ext>
            </a:extLst>
          </p:cNvPr>
          <p:cNvSpPr/>
          <p:nvPr/>
        </p:nvSpPr>
        <p:spPr>
          <a:xfrm>
            <a:off x="9535192" y="5462144"/>
            <a:ext cx="5223660" cy="5441313"/>
          </a:xfrm>
          <a:custGeom>
            <a:avLst/>
            <a:gdLst/>
            <a:ahLst/>
            <a:cxnLst/>
            <a:rect l="l" t="t" r="r" b="b"/>
            <a:pathLst>
              <a:path w="5223660" h="5441313">
                <a:moveTo>
                  <a:pt x="0" y="0"/>
                </a:moveTo>
                <a:lnTo>
                  <a:pt x="5223661" y="0"/>
                </a:lnTo>
                <a:lnTo>
                  <a:pt x="5223661" y="5441313"/>
                </a:lnTo>
                <a:lnTo>
                  <a:pt x="0" y="5441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76D68E61-1488-D0DA-DDC0-CB89F0E31400}"/>
              </a:ext>
            </a:extLst>
          </p:cNvPr>
          <p:cNvGrpSpPr/>
          <p:nvPr/>
        </p:nvGrpSpPr>
        <p:grpSpPr>
          <a:xfrm>
            <a:off x="8873150" y="7667185"/>
            <a:ext cx="3505197" cy="2225932"/>
            <a:chOff x="-4593056" y="2815506"/>
            <a:chExt cx="3505197" cy="2225932"/>
          </a:xfrm>
        </p:grpSpPr>
        <p:pic>
          <p:nvPicPr>
            <p:cNvPr id="1026" name="Picture 2" descr="A Magyar Rádió 1-es termében 1959-ben. Forrás: Fortepan">
              <a:extLst>
                <a:ext uri="{FF2B5EF4-FFF2-40B4-BE49-F238E27FC236}">
                  <a16:creationId xmlns:a16="http://schemas.microsoft.com/office/drawing/2014/main" id="{B744D93D-F18B-D63F-96F2-E16CA3883A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0" b="15318"/>
            <a:stretch>
              <a:fillRect/>
            </a:stretch>
          </p:blipFill>
          <p:spPr bwMode="auto">
            <a:xfrm>
              <a:off x="-4405673" y="3009898"/>
              <a:ext cx="3215314" cy="1837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BE9ED4B-EDC1-4D3D-EC1D-33C54E588A6D}"/>
                </a:ext>
              </a:extLst>
            </p:cNvPr>
            <p:cNvSpPr/>
            <p:nvPr/>
          </p:nvSpPr>
          <p:spPr>
            <a:xfrm rot="16200000">
              <a:off x="-3953423" y="2175873"/>
              <a:ext cx="2225932" cy="3505197"/>
            </a:xfrm>
            <a:custGeom>
              <a:avLst/>
              <a:gdLst/>
              <a:ahLst/>
              <a:cxnLst/>
              <a:rect l="l" t="t" r="r" b="b"/>
              <a:pathLst>
                <a:path w="3151092" h="4114800">
                  <a:moveTo>
                    <a:pt x="0" y="0"/>
                  </a:moveTo>
                  <a:lnTo>
                    <a:pt x="3151092" y="0"/>
                  </a:lnTo>
                  <a:lnTo>
                    <a:pt x="31510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b="-17312"/>
              </a:stretch>
            </a:blipFill>
          </p:spPr>
          <p:txBody>
            <a:bodyPr/>
            <a:lstStyle/>
            <a:p>
              <a:endParaRPr lang="hu-HU" dirty="0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2F31D832-7047-0838-3213-0F9D5166F73A}"/>
              </a:ext>
            </a:extLst>
          </p:cNvPr>
          <p:cNvGrpSpPr/>
          <p:nvPr/>
        </p:nvGrpSpPr>
        <p:grpSpPr>
          <a:xfrm>
            <a:off x="11697724" y="5755902"/>
            <a:ext cx="3156505" cy="4114800"/>
            <a:chOff x="11697724" y="5755902"/>
            <a:chExt cx="3156505" cy="41148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47D4E14F-1010-5FC9-FEAB-DA3BCBD23C2E}"/>
                </a:ext>
              </a:extLst>
            </p:cNvPr>
            <p:cNvSpPr/>
            <p:nvPr/>
          </p:nvSpPr>
          <p:spPr>
            <a:xfrm>
              <a:off x="11697724" y="5755902"/>
              <a:ext cx="3156505" cy="4114800"/>
            </a:xfrm>
            <a:custGeom>
              <a:avLst/>
              <a:gdLst/>
              <a:ahLst/>
              <a:cxnLst/>
              <a:rect l="l" t="t" r="r" b="b"/>
              <a:pathLst>
                <a:path w="3156505" h="4114800">
                  <a:moveTo>
                    <a:pt x="0" y="0"/>
                  </a:moveTo>
                  <a:lnTo>
                    <a:pt x="3156505" y="0"/>
                  </a:lnTo>
                  <a:lnTo>
                    <a:pt x="315650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pic>
          <p:nvPicPr>
            <p:cNvPr id="1030" name="Picture 6" descr="Básti Lajos | Nemzeti Színház">
              <a:extLst>
                <a:ext uri="{FF2B5EF4-FFF2-40B4-BE49-F238E27FC236}">
                  <a16:creationId xmlns:a16="http://schemas.microsoft.com/office/drawing/2014/main" id="{77FE7E37-2757-2572-525D-1B3FD6C43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609" y="6165477"/>
              <a:ext cx="2333625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Ábra 8" descr="Könyvek egyszínű kitöltéssel">
            <a:extLst>
              <a:ext uri="{FF2B5EF4-FFF2-40B4-BE49-F238E27FC236}">
                <a16:creationId xmlns:a16="http://schemas.microsoft.com/office/drawing/2014/main" id="{9BF54817-3ACC-535A-D3B1-FDF4B11857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25719">
            <a:off x="14472993" y="5656078"/>
            <a:ext cx="1401835" cy="1401835"/>
          </a:xfrm>
          <a:prstGeom prst="rect">
            <a:avLst/>
          </a:prstGeom>
        </p:spPr>
      </p:pic>
      <p:pic>
        <p:nvPicPr>
          <p:cNvPr id="10" name="Picture 16" descr="Színházi dráma tragédia maszk rajz, maszk, ható, színész png | PNGEgg">
            <a:extLst>
              <a:ext uri="{FF2B5EF4-FFF2-40B4-BE49-F238E27FC236}">
                <a16:creationId xmlns:a16="http://schemas.microsoft.com/office/drawing/2014/main" id="{FDBC92A0-3B06-3568-7865-170CEDE9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 rot="1246181">
            <a:off x="6907429" y="443567"/>
            <a:ext cx="1880747" cy="188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52F3B1A7-6880-6DF3-69E0-4F0AEB891941}"/>
              </a:ext>
            </a:extLst>
          </p:cNvPr>
          <p:cNvSpPr/>
          <p:nvPr/>
        </p:nvSpPr>
        <p:spPr>
          <a:xfrm rot="19092542">
            <a:off x="4362663" y="3866133"/>
            <a:ext cx="18933767" cy="9760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E3B6DE66-2E9A-D6B1-C3FB-5AD10DB54730}"/>
              </a:ext>
            </a:extLst>
          </p:cNvPr>
          <p:cNvSpPr/>
          <p:nvPr/>
        </p:nvSpPr>
        <p:spPr>
          <a:xfrm rot="12702110">
            <a:off x="4790830" y="2815762"/>
            <a:ext cx="7060492" cy="8229600"/>
          </a:xfrm>
          <a:custGeom>
            <a:avLst/>
            <a:gdLst/>
            <a:ahLst/>
            <a:cxnLst/>
            <a:rect l="l" t="t" r="r" b="b"/>
            <a:pathLst>
              <a:path w="7060492" h="8229600">
                <a:moveTo>
                  <a:pt x="0" y="0"/>
                </a:moveTo>
                <a:lnTo>
                  <a:pt x="7060492" y="0"/>
                </a:lnTo>
                <a:lnTo>
                  <a:pt x="70604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5" name="TextBox 5"/>
          <p:cNvSpPr txBox="1"/>
          <p:nvPr/>
        </p:nvSpPr>
        <p:spPr>
          <a:xfrm>
            <a:off x="11041062" y="3006527"/>
            <a:ext cx="6906377" cy="6753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6033" lvl="1" algn="l">
              <a:lnSpc>
                <a:spcPts val="3386"/>
              </a:lnSpc>
            </a:pPr>
            <a:r>
              <a:rPr lang="hu-HU" sz="294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Szerepei</a:t>
            </a:r>
            <a:endParaRPr lang="en-US" sz="294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  <a:buFont typeface="Arial"/>
              <a:buChar char="•"/>
            </a:pPr>
            <a:r>
              <a:rPr lang="en-US" sz="294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Színpadi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94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Madách Imre: Az ember </a:t>
            </a:r>
            <a:r>
              <a:rPr lang="en-US" sz="2940" i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tragédiája</a:t>
            </a:r>
            <a:r>
              <a:rPr lang="en-US" sz="294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Ádám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Lerner–Loewe: My Fair Lady- Higgins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professzor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Beaumarchais: 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Figaró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házassága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-Almaviva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gróf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Katona József: Bánk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Bánk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Molnár Ferenc: Delila- Berényi, Vörösmarty Mihály: Csongor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Tünde- Csongor</a:t>
            </a:r>
          </a:p>
          <a:p>
            <a:pPr marL="532066" lvl="1" indent="-266033" algn="l">
              <a:lnSpc>
                <a:spcPts val="3386"/>
              </a:lnSpc>
              <a:buFont typeface="Arial"/>
              <a:buChar char="•"/>
            </a:pPr>
            <a:r>
              <a:rPr lang="en-US" sz="294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Filmes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Abigél- Torma Gedeon, Kárpáthy Zoltán- Wesselényi Miklós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báró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,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Föltámadott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tenger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-Petőfi Sándor,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Butaságom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története-Logodi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 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Tanulmány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nőkről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-Dr. Jablonszky , </a:t>
            </a:r>
            <a:r>
              <a:rPr lang="en-US" sz="294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Azurexpress</a:t>
            </a:r>
            <a:r>
              <a:rPr lang="en-US" sz="294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marL="532066" lvl="1" indent="-266033" algn="l">
              <a:lnSpc>
                <a:spcPts val="2540"/>
              </a:lnSpc>
            </a:pPr>
            <a:endParaRPr lang="en-US" sz="294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2540"/>
              </a:lnSpc>
            </a:pPr>
            <a:endParaRPr lang="en-US" sz="294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Picture 6" descr="Red fabric theatre curtains on a plain white background 3d rendering |  Premium Photo">
            <a:extLst>
              <a:ext uri="{FF2B5EF4-FFF2-40B4-BE49-F238E27FC236}">
                <a16:creationId xmlns:a16="http://schemas.microsoft.com/office/drawing/2014/main" id="{1FF464E8-3A25-DB63-AAA8-E79CE6B3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9894062" y="-489456"/>
            <a:ext cx="5962650" cy="527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d fabric theatre curtains on a plain white background 3d rendering |  Premium Photo">
            <a:extLst>
              <a:ext uri="{FF2B5EF4-FFF2-40B4-BE49-F238E27FC236}">
                <a16:creationId xmlns:a16="http://schemas.microsoft.com/office/drawing/2014/main" id="{54CD4156-2D0E-3872-18DA-2ED71CD2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379907" y="29555"/>
            <a:ext cx="9337421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B46202E7-F63C-57BB-1D10-04F01E94F879}"/>
              </a:ext>
            </a:extLst>
          </p:cNvPr>
          <p:cNvSpPr/>
          <p:nvPr/>
        </p:nvSpPr>
        <p:spPr>
          <a:xfrm rot="5400000">
            <a:off x="7036375" y="3049645"/>
            <a:ext cx="3156505" cy="4114800"/>
          </a:xfrm>
          <a:custGeom>
            <a:avLst/>
            <a:gdLst/>
            <a:ahLst/>
            <a:cxnLst/>
            <a:rect l="l" t="t" r="r" b="b"/>
            <a:pathLst>
              <a:path w="3156505" h="4114800">
                <a:moveTo>
                  <a:pt x="0" y="0"/>
                </a:moveTo>
                <a:lnTo>
                  <a:pt x="3156505" y="0"/>
                </a:lnTo>
                <a:lnTo>
                  <a:pt x="3156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6D8A040-16C6-9BEE-A1EB-F47AB8471C92}"/>
              </a:ext>
            </a:extLst>
          </p:cNvPr>
          <p:cNvGrpSpPr/>
          <p:nvPr/>
        </p:nvGrpSpPr>
        <p:grpSpPr>
          <a:xfrm>
            <a:off x="7206497" y="5975288"/>
            <a:ext cx="3875006" cy="3141208"/>
            <a:chOff x="5563382" y="3741789"/>
            <a:chExt cx="3875006" cy="314120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9937C776-503E-5141-9B3F-96024A6E2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038" y="4046534"/>
              <a:ext cx="3361962" cy="246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5FE89FB5-1D30-F3E2-0580-DC165FD82F8D}"/>
                </a:ext>
              </a:extLst>
            </p:cNvPr>
            <p:cNvSpPr/>
            <p:nvPr/>
          </p:nvSpPr>
          <p:spPr>
            <a:xfrm>
              <a:off x="5563382" y="3741789"/>
              <a:ext cx="3875006" cy="3141208"/>
            </a:xfrm>
            <a:custGeom>
              <a:avLst/>
              <a:gdLst/>
              <a:ahLst/>
              <a:cxnLst/>
              <a:rect l="l" t="t" r="r" b="b"/>
              <a:pathLst>
                <a:path w="5214608" h="4114800">
                  <a:moveTo>
                    <a:pt x="0" y="0"/>
                  </a:moveTo>
                  <a:lnTo>
                    <a:pt x="5214608" y="0"/>
                  </a:lnTo>
                  <a:lnTo>
                    <a:pt x="52146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dirty="0"/>
            </a:p>
          </p:txBody>
        </p:sp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8F5434E5-4442-668C-A96D-16F48A2955F2}"/>
              </a:ext>
            </a:extLst>
          </p:cNvPr>
          <p:cNvSpPr txBox="1"/>
          <p:nvPr/>
        </p:nvSpPr>
        <p:spPr>
          <a:xfrm>
            <a:off x="381419" y="3516444"/>
            <a:ext cx="6792658" cy="5751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9074" lvl="1" indent="-294537" algn="l">
              <a:lnSpc>
                <a:spcPts val="3749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Jelentősége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Básti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Lajos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számára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volt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„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élet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szerepe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több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mint 500-szor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lépett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színpadra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Ádámként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könyvet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írt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szerepformálásáról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89074" lvl="1" indent="-294537" algn="l">
              <a:lnSpc>
                <a:spcPts val="374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Jellemzés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Alakítását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intellektuális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mélység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nemes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tartás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jellemezte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Híres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orgánumával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legnehezebb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filozófiai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részeket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közérthetővé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tette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89074" lvl="1" indent="-294537" algn="l">
              <a:lnSpc>
                <a:spcPts val="3749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Kritika: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korabeli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vélemények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szerint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játéka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színészi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tökély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volt,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egyesek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szerint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néha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túl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szoborszerű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ünnepélyes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maradt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568B47E9-6D04-B5F1-2477-8BDBB87DCD7E}"/>
              </a:ext>
            </a:extLst>
          </p:cNvPr>
          <p:cNvGrpSpPr/>
          <p:nvPr/>
        </p:nvGrpSpPr>
        <p:grpSpPr>
          <a:xfrm>
            <a:off x="7435142" y="3516444"/>
            <a:ext cx="3875006" cy="3141208"/>
            <a:chOff x="7174077" y="4821692"/>
            <a:chExt cx="3875006" cy="3141208"/>
          </a:xfrm>
        </p:grpSpPr>
        <p:pic>
          <p:nvPicPr>
            <p:cNvPr id="4098" name="Picture 2" descr="embertragediaja">
              <a:extLst>
                <a:ext uri="{FF2B5EF4-FFF2-40B4-BE49-F238E27FC236}">
                  <a16:creationId xmlns:a16="http://schemas.microsoft.com/office/drawing/2014/main" id="{F4032200-2282-E6E3-641B-B28F561BE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7723" y="5178749"/>
              <a:ext cx="3532553" cy="240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A83BE07-4292-9AA6-D9CF-E5D0F2D851BB}"/>
                </a:ext>
              </a:extLst>
            </p:cNvPr>
            <p:cNvSpPr/>
            <p:nvPr/>
          </p:nvSpPr>
          <p:spPr>
            <a:xfrm>
              <a:off x="7174077" y="4821692"/>
              <a:ext cx="3875006" cy="3141208"/>
            </a:xfrm>
            <a:custGeom>
              <a:avLst/>
              <a:gdLst/>
              <a:ahLst/>
              <a:cxnLst/>
              <a:rect l="l" t="t" r="r" b="b"/>
              <a:pathLst>
                <a:path w="5214608" h="4114800">
                  <a:moveTo>
                    <a:pt x="0" y="0"/>
                  </a:moveTo>
                  <a:lnTo>
                    <a:pt x="5214608" y="0"/>
                  </a:lnTo>
                  <a:lnTo>
                    <a:pt x="52146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dirty="0"/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A1F77B29-42A6-57DE-75F7-C95B63EC3540}"/>
              </a:ext>
            </a:extLst>
          </p:cNvPr>
          <p:cNvSpPr txBox="1"/>
          <p:nvPr/>
        </p:nvSpPr>
        <p:spPr>
          <a:xfrm>
            <a:off x="381419" y="1171490"/>
            <a:ext cx="1912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C000"/>
                </a:solidFill>
                <a:latin typeface="Times New Roman"/>
                <a:cs typeface="Times New Roman"/>
              </a:rPr>
              <a:t>AZ EMBER TRAGÉDIÁJA-ÁDÁM SZEREPÉBEN </a:t>
            </a:r>
            <a:br>
              <a:rPr lang="hu-HU" sz="6000" b="1" dirty="0">
                <a:solidFill>
                  <a:srgbClr val="FFC000"/>
                </a:solidFill>
                <a:latin typeface="Times New Roman"/>
                <a:cs typeface="Times New Roman"/>
              </a:rPr>
            </a:br>
            <a:r>
              <a:rPr lang="hu-HU" sz="6000" b="1" dirty="0">
                <a:solidFill>
                  <a:srgbClr val="FFC000"/>
                </a:solidFill>
                <a:latin typeface="Times New Roman"/>
                <a:cs typeface="Times New Roman"/>
              </a:rPr>
              <a:t>ÉS EGYÉBB SZEREPEI</a:t>
            </a:r>
            <a:endParaRPr lang="hu-HU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ráma maszkok Szabad kép - Public Domain Pictures">
            <a:extLst>
              <a:ext uri="{FF2B5EF4-FFF2-40B4-BE49-F238E27FC236}">
                <a16:creationId xmlns:a16="http://schemas.microsoft.com/office/drawing/2014/main" id="{1ECE5E15-825D-B412-A301-81575424F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 rot="19815316">
            <a:off x="6221595" y="4039642"/>
            <a:ext cx="1654047" cy="16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2" grpId="0" animBg="1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2FB0D7B4-F3A0-B8EB-6CD1-D58636353E28}"/>
              </a:ext>
            </a:extLst>
          </p:cNvPr>
          <p:cNvSpPr/>
          <p:nvPr/>
        </p:nvSpPr>
        <p:spPr>
          <a:xfrm rot="20998850">
            <a:off x="-4240432" y="-4485289"/>
            <a:ext cx="24344065" cy="9760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BF7802E3-1536-FFE6-0DF0-465FF898958D}"/>
              </a:ext>
            </a:extLst>
          </p:cNvPr>
          <p:cNvSpPr/>
          <p:nvPr/>
        </p:nvSpPr>
        <p:spPr>
          <a:xfrm rot="11110172">
            <a:off x="7035633" y="-119643"/>
            <a:ext cx="5223660" cy="5441313"/>
          </a:xfrm>
          <a:custGeom>
            <a:avLst/>
            <a:gdLst/>
            <a:ahLst/>
            <a:cxnLst/>
            <a:rect l="l" t="t" r="r" b="b"/>
            <a:pathLst>
              <a:path w="5223660" h="5441313">
                <a:moveTo>
                  <a:pt x="0" y="0"/>
                </a:moveTo>
                <a:lnTo>
                  <a:pt x="5223661" y="0"/>
                </a:lnTo>
                <a:lnTo>
                  <a:pt x="5223661" y="5441313"/>
                </a:lnTo>
                <a:lnTo>
                  <a:pt x="0" y="5441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B48BF2D6-E1E2-F5ED-81F3-23378CE963FD}"/>
              </a:ext>
            </a:extLst>
          </p:cNvPr>
          <p:cNvGrpSpPr/>
          <p:nvPr/>
        </p:nvGrpSpPr>
        <p:grpSpPr>
          <a:xfrm>
            <a:off x="11658309" y="-829099"/>
            <a:ext cx="7980107" cy="7160590"/>
            <a:chOff x="0" y="0"/>
            <a:chExt cx="9547454" cy="9547454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D9FB51BC-1C0F-AEFE-6A26-C31313BBF9A8}"/>
                </a:ext>
              </a:extLst>
            </p:cNvPr>
            <p:cNvSpPr/>
            <p:nvPr/>
          </p:nvSpPr>
          <p:spPr>
            <a:xfrm flipH="1">
              <a:off x="0" y="0"/>
              <a:ext cx="9547479" cy="9547479"/>
            </a:xfrm>
            <a:custGeom>
              <a:avLst/>
              <a:gdLst/>
              <a:ahLst/>
              <a:cxnLst/>
              <a:rect l="l" t="t" r="r" b="b"/>
              <a:pathLst>
                <a:path w="9547479" h="9547479">
                  <a:moveTo>
                    <a:pt x="9547479" y="0"/>
                  </a:moveTo>
                  <a:lnTo>
                    <a:pt x="0" y="0"/>
                  </a:lnTo>
                  <a:lnTo>
                    <a:pt x="0" y="9547479"/>
                  </a:lnTo>
                  <a:lnTo>
                    <a:pt x="9547479" y="9547479"/>
                  </a:lnTo>
                  <a:lnTo>
                    <a:pt x="9547479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" name="Freeform 10">
            <a:extLst>
              <a:ext uri="{FF2B5EF4-FFF2-40B4-BE49-F238E27FC236}">
                <a16:creationId xmlns:a16="http://schemas.microsoft.com/office/drawing/2014/main" id="{53D42937-3077-0B6B-DC02-C79733058F2E}"/>
              </a:ext>
            </a:extLst>
          </p:cNvPr>
          <p:cNvSpPr/>
          <p:nvPr/>
        </p:nvSpPr>
        <p:spPr>
          <a:xfrm rot="18721925">
            <a:off x="-2484767" y="336138"/>
            <a:ext cx="7985632" cy="2771382"/>
          </a:xfrm>
          <a:custGeom>
            <a:avLst/>
            <a:gdLst/>
            <a:ahLst/>
            <a:cxnLst/>
            <a:rect l="l" t="t" r="r" b="b"/>
            <a:pathLst>
              <a:path w="7985632" h="2771382">
                <a:moveTo>
                  <a:pt x="0" y="0"/>
                </a:moveTo>
                <a:lnTo>
                  <a:pt x="7985632" y="0"/>
                </a:lnTo>
                <a:lnTo>
                  <a:pt x="7985632" y="2771382"/>
                </a:lnTo>
                <a:lnTo>
                  <a:pt x="0" y="277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27" r="-8327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917810" y="909792"/>
            <a:ext cx="7921103" cy="195976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7128"/>
              </a:lnSpc>
            </a:pPr>
            <a:r>
              <a:rPr lang="hu-HU" sz="66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ALFÖLDI RÓBERT</a:t>
            </a:r>
            <a:endParaRPr lang="en-US" sz="6600"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6715" y="4976241"/>
            <a:ext cx="8587740" cy="4684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6033" lvl="1" algn="l">
              <a:lnSpc>
                <a:spcPts val="3386"/>
              </a:lnSpc>
            </a:pPr>
            <a:r>
              <a:rPr lang="hu-HU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Élete:</a:t>
            </a:r>
          </a:p>
          <a:p>
            <a:pPr marL="532066" lvl="1" indent="-266033" algn="l">
              <a:lnSpc>
                <a:spcPts val="3386"/>
              </a:lnSpc>
              <a:buFont typeface="Arial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zületett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Kalocsa, 1967. 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november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22.	</a:t>
            </a:r>
          </a:p>
          <a:p>
            <a:pPr marL="532066" lvl="1" indent="-266033" algn="l">
              <a:lnSpc>
                <a:spcPts val="3386"/>
              </a:lnSpc>
              <a:buFont typeface="Arial"/>
              <a:buChar char="•"/>
            </a:pPr>
            <a:r>
              <a:rPr lang="hu-HU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ályafutása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1986 Szentesi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Horváthy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Mihály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Gimnázium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1991</a:t>
            </a:r>
            <a:r>
              <a:rPr lang="hu-HU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Filmművészeti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Főiskola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1992-2000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Vígszínház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társulatának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tagja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1998-2002</a:t>
            </a:r>
            <a:r>
              <a:rPr lang="hu-HU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RTL Klub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Jó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Reggelt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műsor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műsorvezetője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2006-2008</a:t>
            </a:r>
            <a:r>
              <a:rPr lang="hu-HU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Bárka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igazgatója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2008-2013</a:t>
            </a:r>
            <a:r>
              <a:rPr lang="hu-HU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Nemzeti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igazgatója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2013</a:t>
            </a:r>
            <a:r>
              <a:rPr lang="hu-HU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X-Faktor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egyik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zsűritagja</a:t>
            </a: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2540"/>
              </a:lnSpc>
            </a:pPr>
            <a:endParaRPr lang="en-US" sz="2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67868" y="4208377"/>
            <a:ext cx="7589520" cy="599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066" lvl="1" indent="-266033" algn="l">
              <a:lnSpc>
                <a:spcPts val="3386"/>
              </a:lnSpc>
              <a:buFont typeface="Arial"/>
              <a:buChar char="•"/>
            </a:pPr>
            <a:r>
              <a:rPr lang="hu-HU" sz="3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30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zerepei</a:t>
            </a:r>
            <a:r>
              <a:rPr lang="en-US" sz="3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Trigorin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Csehov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Sirály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0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Lucifer</a:t>
            </a:r>
            <a:r>
              <a:rPr lang="hu-HU" sz="30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0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Madách Imre: Az ember </a:t>
            </a:r>
            <a:r>
              <a:rPr lang="en-US" sz="3000" i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tragédiája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Raszkolnyikov</a:t>
            </a:r>
            <a:r>
              <a:rPr lang="hu-HU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Dosztojevszkij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Bűn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bűnhődés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Oscar Wilde</a:t>
            </a:r>
            <a:r>
              <a:rPr lang="hu-HU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Kaufmann: A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nagy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szemérmetlenség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Rómeó</a:t>
            </a:r>
            <a:r>
              <a:rPr lang="hu-HU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Shakespeare: Rómeó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Júlia, Figaro</a:t>
            </a:r>
            <a:r>
              <a:rPr lang="hu-HU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Beaumarchais: Figaro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házassága</a:t>
            </a:r>
            <a:endParaRPr lang="hu-HU" sz="3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>
              <a:lnSpc>
                <a:spcPts val="3386"/>
              </a:lnSpc>
              <a:buFont typeface="Arial"/>
              <a:buChar char="•"/>
            </a:pPr>
            <a:r>
              <a:rPr lang="hu-HU" sz="3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30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endezései</a:t>
            </a:r>
            <a:r>
              <a:rPr lang="en-US" sz="3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Madách Imre: Az ember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tragédiája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Shakespeare: Rómeó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Júlia,</a:t>
            </a:r>
            <a:r>
              <a:rPr lang="hu-HU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Bartók Béla: A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kékszakállú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herceg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vára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Kálmán Imre: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Csárdáskirálynő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Varsányi</a:t>
            </a:r>
            <a:r>
              <a:rPr lang="hu-HU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Anna: Az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eprésző</a:t>
            </a:r>
            <a:r>
              <a:rPr lang="en-US" sz="3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kislány</a:t>
            </a:r>
            <a:endParaRPr lang="en-US" sz="3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2066" lvl="1" indent="-266033" algn="l">
              <a:lnSpc>
                <a:spcPts val="3386"/>
              </a:lnSpc>
            </a:pPr>
            <a:r>
              <a:rPr lang="en-US" sz="2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marL="532066" lvl="1" indent="-266033" algn="l">
              <a:lnSpc>
                <a:spcPts val="2540"/>
              </a:lnSpc>
            </a:pPr>
            <a:endParaRPr lang="en-US" sz="294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2830EDFD-096E-F9FB-4231-4C46390E8F94}"/>
              </a:ext>
            </a:extLst>
          </p:cNvPr>
          <p:cNvGrpSpPr/>
          <p:nvPr/>
        </p:nvGrpSpPr>
        <p:grpSpPr>
          <a:xfrm>
            <a:off x="7107686" y="2174877"/>
            <a:ext cx="3156505" cy="4114800"/>
            <a:chOff x="7108981" y="2527246"/>
            <a:chExt cx="3156505" cy="411480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F82EAA4-8D7A-A3CF-9A86-C524E595168F}"/>
                </a:ext>
              </a:extLst>
            </p:cNvPr>
            <p:cNvSpPr/>
            <p:nvPr/>
          </p:nvSpPr>
          <p:spPr>
            <a:xfrm>
              <a:off x="7108981" y="2527246"/>
              <a:ext cx="3156505" cy="4114800"/>
            </a:xfrm>
            <a:custGeom>
              <a:avLst/>
              <a:gdLst/>
              <a:ahLst/>
              <a:cxnLst/>
              <a:rect l="l" t="t" r="r" b="b"/>
              <a:pathLst>
                <a:path w="3156505" h="4114800">
                  <a:moveTo>
                    <a:pt x="0" y="0"/>
                  </a:moveTo>
                  <a:lnTo>
                    <a:pt x="3156505" y="0"/>
                  </a:lnTo>
                  <a:lnTo>
                    <a:pt x="315650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dirty="0"/>
            </a:p>
          </p:txBody>
        </p:sp>
        <p:pic>
          <p:nvPicPr>
            <p:cNvPr id="2054" name="Picture 6" descr="ALFÖLDI RÓBERT - Radnóti Színház">
              <a:extLst>
                <a:ext uri="{FF2B5EF4-FFF2-40B4-BE49-F238E27FC236}">
                  <a16:creationId xmlns:a16="http://schemas.microsoft.com/office/drawing/2014/main" id="{61BCE9A1-EC6C-292A-FDB1-09551AE29D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99"/>
            <a:stretch>
              <a:fillRect/>
            </a:stretch>
          </p:blipFill>
          <p:spPr bwMode="auto">
            <a:xfrm>
              <a:off x="7570508" y="3164533"/>
              <a:ext cx="2233449" cy="288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790D84B2-51BD-FA0A-11A0-56C5999EA631}"/>
              </a:ext>
            </a:extLst>
          </p:cNvPr>
          <p:cNvGrpSpPr/>
          <p:nvPr/>
        </p:nvGrpSpPr>
        <p:grpSpPr>
          <a:xfrm>
            <a:off x="9812615" y="476443"/>
            <a:ext cx="3156505" cy="3441828"/>
            <a:chOff x="8649575" y="341062"/>
            <a:chExt cx="3156505" cy="3441828"/>
          </a:xfrm>
        </p:grpSpPr>
        <p:pic>
          <p:nvPicPr>
            <p:cNvPr id="2050" name="Picture 2" descr="ALFÖLDI RÓBERT">
              <a:extLst>
                <a:ext uri="{FF2B5EF4-FFF2-40B4-BE49-F238E27FC236}">
                  <a16:creationId xmlns:a16="http://schemas.microsoft.com/office/drawing/2014/main" id="{282D8729-0E95-86DB-023F-CAFB4FDDD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4510" y="613855"/>
              <a:ext cx="2981325" cy="298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90163A9-DE80-C9B1-0A5A-672ED21D5F42}"/>
                </a:ext>
              </a:extLst>
            </p:cNvPr>
            <p:cNvSpPr/>
            <p:nvPr/>
          </p:nvSpPr>
          <p:spPr>
            <a:xfrm>
              <a:off x="8649575" y="341062"/>
              <a:ext cx="3156505" cy="3441828"/>
            </a:xfrm>
            <a:custGeom>
              <a:avLst/>
              <a:gdLst/>
              <a:ahLst/>
              <a:cxnLst/>
              <a:rect l="l" t="t" r="r" b="b"/>
              <a:pathLst>
                <a:path w="3151092" h="4114800">
                  <a:moveTo>
                    <a:pt x="0" y="0"/>
                  </a:moveTo>
                  <a:lnTo>
                    <a:pt x="3151092" y="0"/>
                  </a:lnTo>
                  <a:lnTo>
                    <a:pt x="31510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l="86" t="-1" r="86" b="-19553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53197D24-5587-747B-94E8-BD48AACFB191}"/>
              </a:ext>
            </a:extLst>
          </p:cNvPr>
          <p:cNvSpPr/>
          <p:nvPr/>
        </p:nvSpPr>
        <p:spPr>
          <a:xfrm rot="20387703">
            <a:off x="12782901" y="2261799"/>
            <a:ext cx="1475064" cy="1215524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BF89E9C-2E72-B042-57FA-8630E9D6673D}"/>
              </a:ext>
            </a:extLst>
          </p:cNvPr>
          <p:cNvSpPr txBox="1"/>
          <p:nvPr/>
        </p:nvSpPr>
        <p:spPr>
          <a:xfrm>
            <a:off x="2167099" y="3538276"/>
            <a:ext cx="5050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Jelentősége</a:t>
            </a:r>
            <a:r>
              <a:rPr lang="hu-H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magyar színész, rendező, műsorvezető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4" grpId="0"/>
      <p:bldP spid="5" grpId="0"/>
      <p:bldP spid="6" grpId="0"/>
      <p:bldP spid="1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1D3E5A91-900F-624A-E423-2BDB8A7FB0EA}"/>
              </a:ext>
            </a:extLst>
          </p:cNvPr>
          <p:cNvSpPr/>
          <p:nvPr/>
        </p:nvSpPr>
        <p:spPr>
          <a:xfrm rot="19092542">
            <a:off x="7693889" y="4723426"/>
            <a:ext cx="16634634" cy="9760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F81EE040-B711-ADF8-E9F8-42BF7F38CFAE}"/>
              </a:ext>
            </a:extLst>
          </p:cNvPr>
          <p:cNvSpPr/>
          <p:nvPr/>
        </p:nvSpPr>
        <p:spPr>
          <a:xfrm>
            <a:off x="5097260" y="5868730"/>
            <a:ext cx="5223660" cy="5441313"/>
          </a:xfrm>
          <a:custGeom>
            <a:avLst/>
            <a:gdLst/>
            <a:ahLst/>
            <a:cxnLst/>
            <a:rect l="l" t="t" r="r" b="b"/>
            <a:pathLst>
              <a:path w="5223660" h="5441313">
                <a:moveTo>
                  <a:pt x="0" y="0"/>
                </a:moveTo>
                <a:lnTo>
                  <a:pt x="5223661" y="0"/>
                </a:lnTo>
                <a:lnTo>
                  <a:pt x="5223661" y="5441313"/>
                </a:lnTo>
                <a:lnTo>
                  <a:pt x="0" y="5441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EA22544F-AA36-AAE0-8C95-9F97FA7C980A}"/>
              </a:ext>
            </a:extLst>
          </p:cNvPr>
          <p:cNvGrpSpPr/>
          <p:nvPr/>
        </p:nvGrpSpPr>
        <p:grpSpPr>
          <a:xfrm>
            <a:off x="12294477" y="5789394"/>
            <a:ext cx="3156505" cy="4114800"/>
            <a:chOff x="12294477" y="5789394"/>
            <a:chExt cx="3156505" cy="41148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2846F3DE-ABC7-1D32-C659-56282578CB7D}"/>
                </a:ext>
              </a:extLst>
            </p:cNvPr>
            <p:cNvSpPr/>
            <p:nvPr/>
          </p:nvSpPr>
          <p:spPr>
            <a:xfrm>
              <a:off x="12294477" y="5789394"/>
              <a:ext cx="3156505" cy="4114800"/>
            </a:xfrm>
            <a:custGeom>
              <a:avLst/>
              <a:gdLst/>
              <a:ahLst/>
              <a:cxnLst/>
              <a:rect l="l" t="t" r="r" b="b"/>
              <a:pathLst>
                <a:path w="3156505" h="4114800">
                  <a:moveTo>
                    <a:pt x="0" y="0"/>
                  </a:moveTo>
                  <a:lnTo>
                    <a:pt x="3156505" y="0"/>
                  </a:lnTo>
                  <a:lnTo>
                    <a:pt x="315650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F27236CB-97B4-1319-81C1-E80C213974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2" r="8760"/>
            <a:stretch>
              <a:fillRect/>
            </a:stretch>
          </p:blipFill>
          <p:spPr bwMode="auto">
            <a:xfrm>
              <a:off x="12724211" y="6208299"/>
              <a:ext cx="2355429" cy="3276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2"/>
          <p:cNvSpPr txBox="1"/>
          <p:nvPr/>
        </p:nvSpPr>
        <p:spPr>
          <a:xfrm>
            <a:off x="2276793" y="2735236"/>
            <a:ext cx="8229746" cy="4516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095" lvl="1" indent="-380048" algn="l"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2002 </a:t>
            </a:r>
            <a:endParaRPr lang="hu-HU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60095" lvl="1" indent="-380048" algn="l"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Lucifer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ikonikus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összetett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karakter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akiben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különféle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„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érzelmek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kavarognak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Az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őt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megtestesítő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színész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ezáltal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saját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művészi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képességeit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tudja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megcsillogtattatni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Alföldi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alakítása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kiemelt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figyelemre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tett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illetve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komoly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szakmai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elismerésben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részesült</a:t>
            </a:r>
            <a:endParaRPr lang="en-US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60095" lvl="1" indent="-380048" algn="l">
              <a:lnSpc>
                <a:spcPts val="4536"/>
              </a:lnSpc>
            </a:pPr>
            <a:endParaRPr lang="en-US" sz="4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63745" y="2765330"/>
            <a:ext cx="75895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buFont typeface="Arial"/>
              <a:buChar char="•"/>
            </a:pPr>
            <a:r>
              <a:rPr lang="hu-HU" sz="32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-US" sz="32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ritikák</a:t>
            </a:r>
            <a:r>
              <a:rPr lang="en-US" sz="32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megosztó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munkássága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alakításában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düh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elkeseredés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agresszió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van</a:t>
            </a:r>
            <a:r>
              <a:rPr lang="hu-HU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karizmatikus, jellegzetes beszédmód jellemzi, de nem elég sokszínűnek és provokatívnak tartják </a:t>
            </a:r>
            <a:endParaRPr lang="en-US" sz="4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62C97656-3D1E-D72B-FC57-87CD66FCFAB5}"/>
              </a:ext>
            </a:extLst>
          </p:cNvPr>
          <p:cNvGrpSpPr/>
          <p:nvPr/>
        </p:nvGrpSpPr>
        <p:grpSpPr>
          <a:xfrm>
            <a:off x="7206328" y="6576590"/>
            <a:ext cx="5219569" cy="3276601"/>
            <a:chOff x="7514781" y="6247530"/>
            <a:chExt cx="5219569" cy="3276601"/>
          </a:xfrm>
        </p:grpSpPr>
        <p:pic>
          <p:nvPicPr>
            <p:cNvPr id="3074" name="Picture 2" descr="Criticai Lapok">
              <a:extLst>
                <a:ext uri="{FF2B5EF4-FFF2-40B4-BE49-F238E27FC236}">
                  <a16:creationId xmlns:a16="http://schemas.microsoft.com/office/drawing/2014/main" id="{2DEBC22B-6CEA-99B4-3026-10F6695C0D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86"/>
            <a:stretch>
              <a:fillRect/>
            </a:stretch>
          </p:blipFill>
          <p:spPr bwMode="auto">
            <a:xfrm>
              <a:off x="7991352" y="6831153"/>
              <a:ext cx="3182492" cy="241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20876E7A-04B5-074D-F2E5-3882BF7FF5BD}"/>
                </a:ext>
              </a:extLst>
            </p:cNvPr>
            <p:cNvSpPr/>
            <p:nvPr/>
          </p:nvSpPr>
          <p:spPr>
            <a:xfrm>
              <a:off x="7514781" y="6247530"/>
              <a:ext cx="5219569" cy="3276601"/>
            </a:xfrm>
            <a:custGeom>
              <a:avLst/>
              <a:gdLst/>
              <a:ahLst/>
              <a:cxnLst/>
              <a:rect l="l" t="t" r="r" b="b"/>
              <a:pathLst>
                <a:path w="4669979" h="3048853">
                  <a:moveTo>
                    <a:pt x="0" y="0"/>
                  </a:moveTo>
                  <a:lnTo>
                    <a:pt x="4669979" y="0"/>
                  </a:lnTo>
                  <a:lnTo>
                    <a:pt x="4669979" y="3048853"/>
                  </a:lnTo>
                  <a:lnTo>
                    <a:pt x="0" y="3048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91A39F68-72EF-AD37-049D-46DD074E5159}"/>
              </a:ext>
            </a:extLst>
          </p:cNvPr>
          <p:cNvSpPr/>
          <p:nvPr/>
        </p:nvSpPr>
        <p:spPr>
          <a:xfrm flipH="1">
            <a:off x="883729" y="6591300"/>
            <a:ext cx="2317771" cy="36195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6" name="Picture 10" descr="Red curtain stock vector. Illustration of play, exhibition - 19108302">
            <a:extLst>
              <a:ext uri="{FF2B5EF4-FFF2-40B4-BE49-F238E27FC236}">
                <a16:creationId xmlns:a16="http://schemas.microsoft.com/office/drawing/2014/main" id="{E5A149E3-8229-4DC1-4304-30AC2C026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333539" y="-171450"/>
            <a:ext cx="60579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d Curtain On Theater Cinema Stage Stock Illustration 2540464813 |  Shutterstock">
            <a:extLst>
              <a:ext uri="{FF2B5EF4-FFF2-40B4-BE49-F238E27FC236}">
                <a16:creationId xmlns:a16="http://schemas.microsoft.com/office/drawing/2014/main" id="{4EC1DC41-73C6-C8CE-A1F9-E0E9F1A3F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67231"/>
          <a:stretch>
            <a:fillRect/>
          </a:stretch>
        </p:blipFill>
        <p:spPr bwMode="auto">
          <a:xfrm flipH="1">
            <a:off x="14859000" y="-267440"/>
            <a:ext cx="3742278" cy="69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CD00BD6-059E-DF2C-597D-53EFD084E492}"/>
              </a:ext>
            </a:extLst>
          </p:cNvPr>
          <p:cNvSpPr txBox="1"/>
          <p:nvPr/>
        </p:nvSpPr>
        <p:spPr>
          <a:xfrm>
            <a:off x="2042614" y="501887"/>
            <a:ext cx="11216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solidFill>
                  <a:srgbClr val="FFC000"/>
                </a:solidFill>
                <a:latin typeface="Times New Roman"/>
                <a:cs typeface="Times New Roman"/>
              </a:rPr>
              <a:t>AZ EMBER TRAGÉDIÁJA-</a:t>
            </a:r>
            <a:br>
              <a:rPr lang="hu-HU" sz="6600" b="1" dirty="0">
                <a:solidFill>
                  <a:srgbClr val="FFC000"/>
                </a:solidFill>
                <a:latin typeface="Times New Roman"/>
                <a:cs typeface="Times New Roman"/>
              </a:rPr>
            </a:br>
            <a:r>
              <a:rPr lang="hu-HU" sz="6600" b="1" dirty="0">
                <a:solidFill>
                  <a:srgbClr val="FFC000"/>
                </a:solidFill>
                <a:latin typeface="Times New Roman"/>
                <a:cs typeface="Times New Roman"/>
              </a:rPr>
              <a:t>LUCIFER SZEREPÉBEN</a:t>
            </a:r>
            <a:endParaRPr lang="hu-HU" sz="6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Ábra 9" descr="Rendezői szék egyszínű kitöltéssel">
            <a:extLst>
              <a:ext uri="{FF2B5EF4-FFF2-40B4-BE49-F238E27FC236}">
                <a16:creationId xmlns:a16="http://schemas.microsoft.com/office/drawing/2014/main" id="{B99B87CD-34DC-85BC-E803-31623117DB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53177" y="8408817"/>
            <a:ext cx="1474998" cy="1474998"/>
          </a:xfrm>
          <a:prstGeom prst="rect">
            <a:avLst/>
          </a:prstGeom>
        </p:spPr>
      </p:pic>
      <p:pic>
        <p:nvPicPr>
          <p:cNvPr id="11" name="Ábra 10" descr="Csapó egyszínű kitöltéssel">
            <a:extLst>
              <a:ext uri="{FF2B5EF4-FFF2-40B4-BE49-F238E27FC236}">
                <a16:creationId xmlns:a16="http://schemas.microsoft.com/office/drawing/2014/main" id="{5B714D4C-5D9F-43A3-6E31-2C9080559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9388356">
            <a:off x="14774293" y="5196502"/>
            <a:ext cx="1353378" cy="1353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/>
      <p:bldP spid="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>
            <a:extLst>
              <a:ext uri="{FF2B5EF4-FFF2-40B4-BE49-F238E27FC236}">
                <a16:creationId xmlns:a16="http://schemas.microsoft.com/office/drawing/2014/main" id="{10825EE8-D6BC-7C5A-24B7-62876E1C5856}"/>
              </a:ext>
            </a:extLst>
          </p:cNvPr>
          <p:cNvSpPr/>
          <p:nvPr/>
        </p:nvSpPr>
        <p:spPr>
          <a:xfrm rot="19092542">
            <a:off x="-4621208" y="-2639551"/>
            <a:ext cx="18330323" cy="9760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4" name="Picture 4" descr="Curtains Red Clipart Transparent PNG Hd, Opening Ceremony Illustration Red  Satin Red Curtain Performance Stage, Red Satin, Curtain, Illustration PNG  Image For Free Download">
            <a:extLst>
              <a:ext uri="{FF2B5EF4-FFF2-40B4-BE49-F238E27FC236}">
                <a16:creationId xmlns:a16="http://schemas.microsoft.com/office/drawing/2014/main" id="{4C806C95-11AB-B54A-12CD-4ADD99B9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 flipH="1">
            <a:off x="7696729" y="-1696987"/>
            <a:ext cx="7015120" cy="633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urtains Red Clipart Transparent PNG Hd, Opening Ceremony Illustration Red  Satin Red Curtain Performance Stage, Red Satin, Curtain, Illustration PNG  Image For Free Download">
            <a:extLst>
              <a:ext uri="{FF2B5EF4-FFF2-40B4-BE49-F238E27FC236}">
                <a16:creationId xmlns:a16="http://schemas.microsoft.com/office/drawing/2014/main" id="{D15224D3-10DE-CAD5-8EEE-6C5B2BE5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276076" y="-1603628"/>
            <a:ext cx="942007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1295400" y="663386"/>
            <a:ext cx="6892353" cy="201306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7128"/>
              </a:lnSpc>
            </a:pPr>
            <a:r>
              <a:rPr lang="hu-HU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ptos"/>
              </a:rPr>
              <a:t>ELISMERÉSEIK</a:t>
            </a:r>
            <a:endParaRPr lang="en-US" sz="6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pto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00175" y="3429001"/>
            <a:ext cx="4953000" cy="3619500"/>
            <a:chOff x="0" y="0"/>
            <a:chExt cx="6604000" cy="73279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6578600" cy="7302500"/>
            </a:xfrm>
            <a:custGeom>
              <a:avLst/>
              <a:gdLst/>
              <a:ahLst/>
              <a:cxnLst/>
              <a:rect l="l" t="t" r="r" b="b"/>
              <a:pathLst>
                <a:path w="6578600" h="7302500">
                  <a:moveTo>
                    <a:pt x="0" y="1096899"/>
                  </a:moveTo>
                  <a:cubicBezTo>
                    <a:pt x="0" y="491109"/>
                    <a:pt x="490855" y="0"/>
                    <a:pt x="1096518" y="0"/>
                  </a:cubicBezTo>
                  <a:lnTo>
                    <a:pt x="5482082" y="0"/>
                  </a:lnTo>
                  <a:cubicBezTo>
                    <a:pt x="6087745" y="0"/>
                    <a:pt x="6578600" y="491109"/>
                    <a:pt x="6578600" y="1096899"/>
                  </a:cubicBezTo>
                  <a:lnTo>
                    <a:pt x="6578600" y="6205601"/>
                  </a:lnTo>
                  <a:cubicBezTo>
                    <a:pt x="6578600" y="6811391"/>
                    <a:pt x="6087745" y="7302500"/>
                    <a:pt x="5482082" y="7302500"/>
                  </a:cubicBezTo>
                  <a:lnTo>
                    <a:pt x="1096518" y="7302500"/>
                  </a:lnTo>
                  <a:cubicBezTo>
                    <a:pt x="490855" y="7302500"/>
                    <a:pt x="0" y="6811391"/>
                    <a:pt x="0" y="6205601"/>
                  </a:cubicBezTo>
                  <a:close/>
                </a:path>
              </a:pathLst>
            </a:custGeom>
            <a:solidFill>
              <a:srgbClr val="89371D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0" name="Freeform 12">
            <a:extLst>
              <a:ext uri="{FF2B5EF4-FFF2-40B4-BE49-F238E27FC236}">
                <a16:creationId xmlns:a16="http://schemas.microsoft.com/office/drawing/2014/main" id="{732D673C-8560-F5A7-EE35-6292B11AFDED}"/>
              </a:ext>
            </a:extLst>
          </p:cNvPr>
          <p:cNvSpPr/>
          <p:nvPr/>
        </p:nvSpPr>
        <p:spPr>
          <a:xfrm rot="18542873">
            <a:off x="-3269159" y="-196482"/>
            <a:ext cx="8020119" cy="9182100"/>
          </a:xfrm>
          <a:custGeom>
            <a:avLst/>
            <a:gdLst/>
            <a:ahLst/>
            <a:cxnLst/>
            <a:rect l="l" t="t" r="r" b="b"/>
            <a:pathLst>
              <a:path w="8020119" h="9182100">
                <a:moveTo>
                  <a:pt x="0" y="0"/>
                </a:moveTo>
                <a:lnTo>
                  <a:pt x="8020120" y="0"/>
                </a:lnTo>
                <a:lnTo>
                  <a:pt x="8020120" y="9182100"/>
                </a:lnTo>
                <a:lnTo>
                  <a:pt x="0" y="918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87" r="-5787"/>
            </a:stretch>
          </a:blipFill>
        </p:spPr>
        <p:txBody>
          <a:bodyPr/>
          <a:lstStyle/>
          <a:p>
            <a:endParaRPr lang="hu-HU" dirty="0"/>
          </a:p>
        </p:txBody>
      </p:sp>
      <p:grpSp>
        <p:nvGrpSpPr>
          <p:cNvPr id="7" name="Group 7"/>
          <p:cNvGrpSpPr/>
          <p:nvPr/>
        </p:nvGrpSpPr>
        <p:grpSpPr>
          <a:xfrm>
            <a:off x="12958762" y="2023854"/>
            <a:ext cx="4962525" cy="7802242"/>
            <a:chOff x="0" y="0"/>
            <a:chExt cx="6616700" cy="108587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8"/>
            <p:cNvSpPr/>
            <p:nvPr/>
          </p:nvSpPr>
          <p:spPr>
            <a:xfrm>
              <a:off x="19050" y="19050"/>
              <a:ext cx="6578600" cy="10820654"/>
            </a:xfrm>
            <a:custGeom>
              <a:avLst/>
              <a:gdLst/>
              <a:ahLst/>
              <a:cxnLst/>
              <a:rect l="l" t="t" r="r" b="b"/>
              <a:pathLst>
                <a:path w="6578600" h="10820654">
                  <a:moveTo>
                    <a:pt x="0" y="1098931"/>
                  </a:moveTo>
                  <a:cubicBezTo>
                    <a:pt x="0" y="491998"/>
                    <a:pt x="490855" y="0"/>
                    <a:pt x="1096518" y="0"/>
                  </a:cubicBezTo>
                  <a:lnTo>
                    <a:pt x="5482082" y="0"/>
                  </a:lnTo>
                  <a:cubicBezTo>
                    <a:pt x="6087618" y="0"/>
                    <a:pt x="6578600" y="491998"/>
                    <a:pt x="6578600" y="1098931"/>
                  </a:cubicBezTo>
                  <a:lnTo>
                    <a:pt x="6578600" y="9721723"/>
                  </a:lnTo>
                  <a:cubicBezTo>
                    <a:pt x="6578600" y="10328656"/>
                    <a:pt x="6087745" y="10820654"/>
                    <a:pt x="5482082" y="10820654"/>
                  </a:cubicBezTo>
                  <a:lnTo>
                    <a:pt x="1096518" y="10820654"/>
                  </a:lnTo>
                  <a:cubicBezTo>
                    <a:pt x="490982" y="10820654"/>
                    <a:pt x="0" y="10328656"/>
                    <a:pt x="0" y="9721723"/>
                  </a:cubicBezTo>
                  <a:close/>
                </a:path>
              </a:pathLst>
            </a:custGeom>
            <a:solidFill>
              <a:srgbClr val="89371D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6616700" cy="10858754"/>
            </a:xfrm>
            <a:custGeom>
              <a:avLst/>
              <a:gdLst/>
              <a:ahLst/>
              <a:cxnLst/>
              <a:rect l="l" t="t" r="r" b="b"/>
              <a:pathLst>
                <a:path w="6616700" h="10858754">
                  <a:moveTo>
                    <a:pt x="0" y="1117981"/>
                  </a:moveTo>
                  <a:cubicBezTo>
                    <a:pt x="0" y="500634"/>
                    <a:pt x="499364" y="0"/>
                    <a:pt x="1115568" y="0"/>
                  </a:cubicBezTo>
                  <a:lnTo>
                    <a:pt x="5501132" y="0"/>
                  </a:lnTo>
                  <a:lnTo>
                    <a:pt x="5501132" y="19050"/>
                  </a:lnTo>
                  <a:lnTo>
                    <a:pt x="5501132" y="0"/>
                  </a:lnTo>
                  <a:cubicBezTo>
                    <a:pt x="6117336" y="0"/>
                    <a:pt x="6616700" y="500634"/>
                    <a:pt x="6616700" y="1117981"/>
                  </a:cubicBezTo>
                  <a:lnTo>
                    <a:pt x="6616700" y="9740773"/>
                  </a:lnTo>
                  <a:lnTo>
                    <a:pt x="6597650" y="9740773"/>
                  </a:lnTo>
                  <a:lnTo>
                    <a:pt x="6616700" y="9740773"/>
                  </a:lnTo>
                  <a:cubicBezTo>
                    <a:pt x="6616700" y="10358120"/>
                    <a:pt x="6117336" y="10858754"/>
                    <a:pt x="5501132" y="10858754"/>
                  </a:cubicBezTo>
                  <a:lnTo>
                    <a:pt x="5501132" y="10839704"/>
                  </a:lnTo>
                  <a:lnTo>
                    <a:pt x="5501132" y="10858754"/>
                  </a:lnTo>
                  <a:lnTo>
                    <a:pt x="1115568" y="10858754"/>
                  </a:lnTo>
                  <a:lnTo>
                    <a:pt x="1115568" y="10839704"/>
                  </a:lnTo>
                  <a:lnTo>
                    <a:pt x="1115568" y="10858754"/>
                  </a:lnTo>
                  <a:cubicBezTo>
                    <a:pt x="499364" y="10858754"/>
                    <a:pt x="0" y="10358247"/>
                    <a:pt x="0" y="9740773"/>
                  </a:cubicBezTo>
                  <a:lnTo>
                    <a:pt x="0" y="1117981"/>
                  </a:lnTo>
                  <a:lnTo>
                    <a:pt x="19050" y="1117981"/>
                  </a:lnTo>
                  <a:lnTo>
                    <a:pt x="0" y="1117981"/>
                  </a:lnTo>
                  <a:moveTo>
                    <a:pt x="38100" y="1117981"/>
                  </a:moveTo>
                  <a:lnTo>
                    <a:pt x="38100" y="9740773"/>
                  </a:lnTo>
                  <a:lnTo>
                    <a:pt x="19050" y="9740773"/>
                  </a:lnTo>
                  <a:lnTo>
                    <a:pt x="38100" y="9740773"/>
                  </a:lnTo>
                  <a:cubicBezTo>
                    <a:pt x="38100" y="10337165"/>
                    <a:pt x="520573" y="10820654"/>
                    <a:pt x="1115568" y="10820654"/>
                  </a:cubicBezTo>
                  <a:lnTo>
                    <a:pt x="5501132" y="10820654"/>
                  </a:lnTo>
                  <a:cubicBezTo>
                    <a:pt x="6096127" y="10820654"/>
                    <a:pt x="6578600" y="10337165"/>
                    <a:pt x="6578600" y="9740773"/>
                  </a:cubicBezTo>
                  <a:lnTo>
                    <a:pt x="6578600" y="1117981"/>
                  </a:lnTo>
                  <a:lnTo>
                    <a:pt x="6597650" y="1117981"/>
                  </a:lnTo>
                  <a:lnTo>
                    <a:pt x="6578600" y="1117981"/>
                  </a:lnTo>
                  <a:cubicBezTo>
                    <a:pt x="6578600" y="521589"/>
                    <a:pt x="6096127" y="38100"/>
                    <a:pt x="5501132" y="38100"/>
                  </a:cubicBezTo>
                  <a:lnTo>
                    <a:pt x="1115568" y="38100"/>
                  </a:lnTo>
                  <a:lnTo>
                    <a:pt x="1115568" y="19050"/>
                  </a:lnTo>
                  <a:lnTo>
                    <a:pt x="1115568" y="38100"/>
                  </a:lnTo>
                  <a:cubicBezTo>
                    <a:pt x="520573" y="38100"/>
                    <a:pt x="38100" y="521589"/>
                    <a:pt x="38100" y="1117981"/>
                  </a:cubicBezTo>
                  <a:close/>
                </a:path>
              </a:pathLst>
            </a:custGeom>
            <a:solidFill>
              <a:srgbClr val="621B08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58978" y="3400424"/>
            <a:ext cx="4962525" cy="5040545"/>
            <a:chOff x="0" y="0"/>
            <a:chExt cx="6616700" cy="77597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Freeform 11"/>
            <p:cNvSpPr/>
            <p:nvPr/>
          </p:nvSpPr>
          <p:spPr>
            <a:xfrm>
              <a:off x="19050" y="19050"/>
              <a:ext cx="6578600" cy="7721601"/>
            </a:xfrm>
            <a:custGeom>
              <a:avLst/>
              <a:gdLst/>
              <a:ahLst/>
              <a:cxnLst/>
              <a:rect l="l" t="t" r="r" b="b"/>
              <a:pathLst>
                <a:path w="6578600" h="7721601">
                  <a:moveTo>
                    <a:pt x="0" y="1097407"/>
                  </a:moveTo>
                  <a:cubicBezTo>
                    <a:pt x="0" y="491363"/>
                    <a:pt x="490855" y="0"/>
                    <a:pt x="1096518" y="0"/>
                  </a:cubicBezTo>
                  <a:lnTo>
                    <a:pt x="5482082" y="0"/>
                  </a:lnTo>
                  <a:cubicBezTo>
                    <a:pt x="6087618" y="0"/>
                    <a:pt x="6578600" y="491363"/>
                    <a:pt x="6578600" y="1097407"/>
                  </a:cubicBezTo>
                  <a:lnTo>
                    <a:pt x="6578600" y="6624193"/>
                  </a:lnTo>
                  <a:cubicBezTo>
                    <a:pt x="6578600" y="7230238"/>
                    <a:pt x="6087745" y="7721601"/>
                    <a:pt x="5482082" y="7721601"/>
                  </a:cubicBezTo>
                  <a:lnTo>
                    <a:pt x="1096518" y="7721601"/>
                  </a:lnTo>
                  <a:cubicBezTo>
                    <a:pt x="490982" y="7721601"/>
                    <a:pt x="0" y="7230238"/>
                    <a:pt x="0" y="6624193"/>
                  </a:cubicBezTo>
                  <a:close/>
                </a:path>
              </a:pathLst>
            </a:custGeom>
            <a:solidFill>
              <a:srgbClr val="89371D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6616700" cy="7759701"/>
            </a:xfrm>
            <a:custGeom>
              <a:avLst/>
              <a:gdLst/>
              <a:ahLst/>
              <a:cxnLst/>
              <a:rect l="l" t="t" r="r" b="b"/>
              <a:pathLst>
                <a:path w="6616700" h="7759701">
                  <a:moveTo>
                    <a:pt x="0" y="1116457"/>
                  </a:moveTo>
                  <a:cubicBezTo>
                    <a:pt x="0" y="499872"/>
                    <a:pt x="499364" y="0"/>
                    <a:pt x="1115568" y="0"/>
                  </a:cubicBezTo>
                  <a:lnTo>
                    <a:pt x="5501132" y="0"/>
                  </a:lnTo>
                  <a:lnTo>
                    <a:pt x="5501132" y="19050"/>
                  </a:lnTo>
                  <a:lnTo>
                    <a:pt x="5501132" y="0"/>
                  </a:lnTo>
                  <a:cubicBezTo>
                    <a:pt x="6117336" y="0"/>
                    <a:pt x="6616700" y="499872"/>
                    <a:pt x="6616700" y="1116457"/>
                  </a:cubicBezTo>
                  <a:lnTo>
                    <a:pt x="6616700" y="6643243"/>
                  </a:lnTo>
                  <a:lnTo>
                    <a:pt x="6597650" y="6643243"/>
                  </a:lnTo>
                  <a:lnTo>
                    <a:pt x="6616700" y="6643243"/>
                  </a:lnTo>
                  <a:cubicBezTo>
                    <a:pt x="6616700" y="7259828"/>
                    <a:pt x="6117336" y="7759701"/>
                    <a:pt x="5501132" y="7759701"/>
                  </a:cubicBezTo>
                  <a:lnTo>
                    <a:pt x="5501132" y="7740651"/>
                  </a:lnTo>
                  <a:lnTo>
                    <a:pt x="5501132" y="7759700"/>
                  </a:lnTo>
                  <a:lnTo>
                    <a:pt x="1115568" y="7759700"/>
                  </a:lnTo>
                  <a:lnTo>
                    <a:pt x="1115568" y="7740650"/>
                  </a:lnTo>
                  <a:lnTo>
                    <a:pt x="1115568" y="7759700"/>
                  </a:lnTo>
                  <a:cubicBezTo>
                    <a:pt x="499364" y="7759700"/>
                    <a:pt x="0" y="7259828"/>
                    <a:pt x="0" y="6643243"/>
                  </a:cubicBezTo>
                  <a:lnTo>
                    <a:pt x="0" y="1116457"/>
                  </a:lnTo>
                  <a:lnTo>
                    <a:pt x="19050" y="1116457"/>
                  </a:lnTo>
                  <a:lnTo>
                    <a:pt x="0" y="1116457"/>
                  </a:lnTo>
                  <a:moveTo>
                    <a:pt x="38100" y="1116457"/>
                  </a:moveTo>
                  <a:lnTo>
                    <a:pt x="38100" y="6643243"/>
                  </a:lnTo>
                  <a:lnTo>
                    <a:pt x="19050" y="6643243"/>
                  </a:lnTo>
                  <a:lnTo>
                    <a:pt x="38100" y="6643243"/>
                  </a:lnTo>
                  <a:cubicBezTo>
                    <a:pt x="38100" y="7238873"/>
                    <a:pt x="520446" y="7721600"/>
                    <a:pt x="1115568" y="7721600"/>
                  </a:cubicBezTo>
                  <a:lnTo>
                    <a:pt x="5501132" y="7721600"/>
                  </a:lnTo>
                  <a:cubicBezTo>
                    <a:pt x="6096127" y="7721600"/>
                    <a:pt x="6578600" y="7238873"/>
                    <a:pt x="6578600" y="6643243"/>
                  </a:cubicBezTo>
                  <a:lnTo>
                    <a:pt x="6578600" y="1116457"/>
                  </a:lnTo>
                  <a:lnTo>
                    <a:pt x="6597650" y="1116457"/>
                  </a:lnTo>
                  <a:lnTo>
                    <a:pt x="6578600" y="1116457"/>
                  </a:lnTo>
                  <a:cubicBezTo>
                    <a:pt x="6578600" y="520827"/>
                    <a:pt x="6096254" y="38100"/>
                    <a:pt x="5501132" y="38100"/>
                  </a:cubicBezTo>
                  <a:lnTo>
                    <a:pt x="1115568" y="38100"/>
                  </a:lnTo>
                  <a:lnTo>
                    <a:pt x="1115568" y="19050"/>
                  </a:lnTo>
                  <a:lnTo>
                    <a:pt x="1115568" y="38100"/>
                  </a:lnTo>
                  <a:cubicBezTo>
                    <a:pt x="520446" y="38100"/>
                    <a:pt x="38100" y="520827"/>
                    <a:pt x="38100" y="1116457"/>
                  </a:cubicBezTo>
                  <a:close/>
                </a:path>
              </a:pathLst>
            </a:custGeom>
            <a:solidFill>
              <a:srgbClr val="621B08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2" name="Freeform 12">
            <a:extLst>
              <a:ext uri="{FF2B5EF4-FFF2-40B4-BE49-F238E27FC236}">
                <a16:creationId xmlns:a16="http://schemas.microsoft.com/office/drawing/2014/main" id="{1A5B6460-8393-9184-4177-951AF48A51D8}"/>
              </a:ext>
            </a:extLst>
          </p:cNvPr>
          <p:cNvSpPr/>
          <p:nvPr/>
        </p:nvSpPr>
        <p:spPr>
          <a:xfrm rot="11039219">
            <a:off x="4620080" y="4855096"/>
            <a:ext cx="9936426" cy="9182100"/>
          </a:xfrm>
          <a:custGeom>
            <a:avLst/>
            <a:gdLst/>
            <a:ahLst/>
            <a:cxnLst/>
            <a:rect l="l" t="t" r="r" b="b"/>
            <a:pathLst>
              <a:path w="8020119" h="9182100">
                <a:moveTo>
                  <a:pt x="0" y="0"/>
                </a:moveTo>
                <a:lnTo>
                  <a:pt x="8020120" y="0"/>
                </a:lnTo>
                <a:lnTo>
                  <a:pt x="8020120" y="9182100"/>
                </a:lnTo>
                <a:lnTo>
                  <a:pt x="0" y="918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87" r="-5787"/>
            </a:stretch>
          </a:blipFill>
        </p:spPr>
        <p:txBody>
          <a:bodyPr/>
          <a:lstStyle/>
          <a:p>
            <a:endParaRPr lang="hu-HU" dirty="0"/>
          </a:p>
        </p:txBody>
      </p:sp>
      <p:grpSp>
        <p:nvGrpSpPr>
          <p:cNvPr id="13" name="Group 13"/>
          <p:cNvGrpSpPr/>
          <p:nvPr/>
        </p:nvGrpSpPr>
        <p:grpSpPr>
          <a:xfrm>
            <a:off x="2230196" y="2900363"/>
            <a:ext cx="3050294" cy="823222"/>
            <a:chOff x="0" y="0"/>
            <a:chExt cx="5880100" cy="1333500"/>
          </a:xfrm>
        </p:grpSpPr>
        <p:sp>
          <p:nvSpPr>
            <p:cNvPr id="14" name="Freeform 14"/>
            <p:cNvSpPr/>
            <p:nvPr/>
          </p:nvSpPr>
          <p:spPr>
            <a:xfrm>
              <a:off x="19050" y="19050"/>
              <a:ext cx="5842000" cy="1295400"/>
            </a:xfrm>
            <a:custGeom>
              <a:avLst/>
              <a:gdLst/>
              <a:ahLst/>
              <a:cxnLst/>
              <a:rect l="l" t="t" r="r" b="b"/>
              <a:pathLst>
                <a:path w="5842000" h="1295400">
                  <a:moveTo>
                    <a:pt x="0" y="215900"/>
                  </a:moveTo>
                  <a:cubicBezTo>
                    <a:pt x="0" y="96647"/>
                    <a:pt x="98806" y="0"/>
                    <a:pt x="220853" y="0"/>
                  </a:cubicBezTo>
                  <a:lnTo>
                    <a:pt x="5621147" y="0"/>
                  </a:lnTo>
                  <a:cubicBezTo>
                    <a:pt x="5743067" y="0"/>
                    <a:pt x="5842000" y="96647"/>
                    <a:pt x="5842000" y="215900"/>
                  </a:cubicBezTo>
                  <a:lnTo>
                    <a:pt x="5842000" y="1079500"/>
                  </a:lnTo>
                  <a:cubicBezTo>
                    <a:pt x="5842000" y="1198753"/>
                    <a:pt x="5743194" y="1295400"/>
                    <a:pt x="5621147" y="1295400"/>
                  </a:cubicBezTo>
                  <a:lnTo>
                    <a:pt x="220853" y="1295400"/>
                  </a:lnTo>
                  <a:cubicBezTo>
                    <a:pt x="98933" y="1295400"/>
                    <a:pt x="0" y="1198753"/>
                    <a:pt x="0" y="1079500"/>
                  </a:cubicBezTo>
                  <a:close/>
                </a:path>
              </a:pathLst>
            </a:custGeom>
            <a:solidFill>
              <a:srgbClr val="933F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5880100" cy="1333500"/>
            </a:xfrm>
            <a:custGeom>
              <a:avLst/>
              <a:gdLst/>
              <a:ahLst/>
              <a:cxnLst/>
              <a:rect l="l" t="t" r="r" b="b"/>
              <a:pathLst>
                <a:path w="5880100" h="1333500">
                  <a:moveTo>
                    <a:pt x="0" y="234950"/>
                  </a:moveTo>
                  <a:cubicBezTo>
                    <a:pt x="0" y="104775"/>
                    <a:pt x="107823" y="0"/>
                    <a:pt x="239903" y="0"/>
                  </a:cubicBezTo>
                  <a:lnTo>
                    <a:pt x="5640197" y="0"/>
                  </a:lnTo>
                  <a:lnTo>
                    <a:pt x="5640197" y="19050"/>
                  </a:lnTo>
                  <a:lnTo>
                    <a:pt x="5640197" y="0"/>
                  </a:lnTo>
                  <a:cubicBezTo>
                    <a:pt x="5772277" y="0"/>
                    <a:pt x="5880100" y="104775"/>
                    <a:pt x="5880100" y="234950"/>
                  </a:cubicBezTo>
                  <a:lnTo>
                    <a:pt x="5861050" y="234950"/>
                  </a:lnTo>
                  <a:lnTo>
                    <a:pt x="5880100" y="234950"/>
                  </a:lnTo>
                  <a:lnTo>
                    <a:pt x="5880100" y="1098550"/>
                  </a:lnTo>
                  <a:lnTo>
                    <a:pt x="5861050" y="1098550"/>
                  </a:lnTo>
                  <a:lnTo>
                    <a:pt x="5880100" y="1098550"/>
                  </a:lnTo>
                  <a:cubicBezTo>
                    <a:pt x="5880100" y="1228725"/>
                    <a:pt x="5772277" y="1333500"/>
                    <a:pt x="5640197" y="1333500"/>
                  </a:cubicBezTo>
                  <a:lnTo>
                    <a:pt x="5640197" y="1314450"/>
                  </a:lnTo>
                  <a:lnTo>
                    <a:pt x="5640197" y="1333500"/>
                  </a:lnTo>
                  <a:lnTo>
                    <a:pt x="239903" y="1333500"/>
                  </a:lnTo>
                  <a:lnTo>
                    <a:pt x="239903" y="1314450"/>
                  </a:lnTo>
                  <a:lnTo>
                    <a:pt x="239903" y="1333500"/>
                  </a:lnTo>
                  <a:cubicBezTo>
                    <a:pt x="107823" y="1333500"/>
                    <a:pt x="0" y="1228725"/>
                    <a:pt x="0" y="1098550"/>
                  </a:cubicBezTo>
                  <a:lnTo>
                    <a:pt x="0" y="234950"/>
                  </a:lnTo>
                  <a:lnTo>
                    <a:pt x="19050" y="234950"/>
                  </a:lnTo>
                  <a:lnTo>
                    <a:pt x="0" y="234950"/>
                  </a:lnTo>
                  <a:moveTo>
                    <a:pt x="38100" y="234950"/>
                  </a:moveTo>
                  <a:lnTo>
                    <a:pt x="38100" y="1098550"/>
                  </a:lnTo>
                  <a:lnTo>
                    <a:pt x="19050" y="1098550"/>
                  </a:lnTo>
                  <a:lnTo>
                    <a:pt x="38100" y="1098550"/>
                  </a:lnTo>
                  <a:cubicBezTo>
                    <a:pt x="38100" y="1206881"/>
                    <a:pt x="128016" y="1295400"/>
                    <a:pt x="239903" y="1295400"/>
                  </a:cubicBezTo>
                  <a:lnTo>
                    <a:pt x="5640197" y="1295400"/>
                  </a:lnTo>
                  <a:cubicBezTo>
                    <a:pt x="5752084" y="1295400"/>
                    <a:pt x="5842000" y="1206881"/>
                    <a:pt x="5842000" y="1098550"/>
                  </a:cubicBezTo>
                  <a:lnTo>
                    <a:pt x="5842000" y="234950"/>
                  </a:lnTo>
                  <a:cubicBezTo>
                    <a:pt x="5842000" y="126619"/>
                    <a:pt x="5752084" y="38100"/>
                    <a:pt x="5640197" y="38100"/>
                  </a:cubicBezTo>
                  <a:lnTo>
                    <a:pt x="239903" y="38100"/>
                  </a:lnTo>
                  <a:lnTo>
                    <a:pt x="239903" y="19050"/>
                  </a:lnTo>
                  <a:lnTo>
                    <a:pt x="239903" y="38100"/>
                  </a:lnTo>
                  <a:cubicBezTo>
                    <a:pt x="128016" y="38100"/>
                    <a:pt x="38100" y="126619"/>
                    <a:pt x="38100" y="234950"/>
                  </a:cubicBezTo>
                  <a:close/>
                </a:path>
              </a:pathLst>
            </a:custGeom>
            <a:solidFill>
              <a:srgbClr val="933F00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87753" y="2941310"/>
            <a:ext cx="2801081" cy="794647"/>
            <a:chOff x="0" y="0"/>
            <a:chExt cx="6007100" cy="1257300"/>
          </a:xfrm>
        </p:grpSpPr>
        <p:sp>
          <p:nvSpPr>
            <p:cNvPr id="17" name="Freeform 17"/>
            <p:cNvSpPr/>
            <p:nvPr/>
          </p:nvSpPr>
          <p:spPr>
            <a:xfrm>
              <a:off x="19050" y="19050"/>
              <a:ext cx="5969000" cy="1219200"/>
            </a:xfrm>
            <a:custGeom>
              <a:avLst/>
              <a:gdLst/>
              <a:ahLst/>
              <a:cxnLst/>
              <a:rect l="l" t="t" r="r" b="b"/>
              <a:pathLst>
                <a:path w="5969000" h="1219200">
                  <a:moveTo>
                    <a:pt x="0" y="203200"/>
                  </a:moveTo>
                  <a:cubicBezTo>
                    <a:pt x="0" y="90932"/>
                    <a:pt x="93218" y="0"/>
                    <a:pt x="208280" y="0"/>
                  </a:cubicBezTo>
                  <a:lnTo>
                    <a:pt x="5760720" y="0"/>
                  </a:lnTo>
                  <a:cubicBezTo>
                    <a:pt x="5875782" y="0"/>
                    <a:pt x="5969000" y="90932"/>
                    <a:pt x="5969000" y="203200"/>
                  </a:cubicBezTo>
                  <a:lnTo>
                    <a:pt x="5969000" y="1016000"/>
                  </a:lnTo>
                  <a:cubicBezTo>
                    <a:pt x="5969000" y="1128268"/>
                    <a:pt x="5875782" y="1219200"/>
                    <a:pt x="5760720" y="1219200"/>
                  </a:cubicBezTo>
                  <a:lnTo>
                    <a:pt x="208280" y="1219200"/>
                  </a:lnTo>
                  <a:cubicBezTo>
                    <a:pt x="93218" y="1219200"/>
                    <a:pt x="0" y="1128268"/>
                    <a:pt x="0" y="1016000"/>
                  </a:cubicBezTo>
                  <a:close/>
                </a:path>
              </a:pathLst>
            </a:custGeom>
            <a:solidFill>
              <a:srgbClr val="933F00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007100" cy="1257300"/>
            </a:xfrm>
            <a:custGeom>
              <a:avLst/>
              <a:gdLst/>
              <a:ahLst/>
              <a:cxnLst/>
              <a:rect l="l" t="t" r="r" b="b"/>
              <a:pathLst>
                <a:path w="6007100" h="1257300">
                  <a:moveTo>
                    <a:pt x="0" y="222250"/>
                  </a:moveTo>
                  <a:cubicBezTo>
                    <a:pt x="0" y="99060"/>
                    <a:pt x="102235" y="0"/>
                    <a:pt x="227330" y="0"/>
                  </a:cubicBezTo>
                  <a:lnTo>
                    <a:pt x="5779770" y="0"/>
                  </a:lnTo>
                  <a:lnTo>
                    <a:pt x="5779770" y="19050"/>
                  </a:lnTo>
                  <a:lnTo>
                    <a:pt x="5779770" y="0"/>
                  </a:lnTo>
                  <a:cubicBezTo>
                    <a:pt x="5904865" y="0"/>
                    <a:pt x="6007100" y="99060"/>
                    <a:pt x="6007100" y="222250"/>
                  </a:cubicBezTo>
                  <a:lnTo>
                    <a:pt x="5988050" y="222250"/>
                  </a:lnTo>
                  <a:lnTo>
                    <a:pt x="6007100" y="222250"/>
                  </a:lnTo>
                  <a:lnTo>
                    <a:pt x="6007100" y="1035050"/>
                  </a:lnTo>
                  <a:lnTo>
                    <a:pt x="5988050" y="1035050"/>
                  </a:lnTo>
                  <a:lnTo>
                    <a:pt x="6007100" y="1035050"/>
                  </a:lnTo>
                  <a:cubicBezTo>
                    <a:pt x="6007100" y="1158240"/>
                    <a:pt x="5904865" y="1257300"/>
                    <a:pt x="5779770" y="1257300"/>
                  </a:cubicBezTo>
                  <a:lnTo>
                    <a:pt x="5779770" y="1238250"/>
                  </a:lnTo>
                  <a:lnTo>
                    <a:pt x="5779770" y="1257300"/>
                  </a:lnTo>
                  <a:lnTo>
                    <a:pt x="227330" y="1257300"/>
                  </a:lnTo>
                  <a:lnTo>
                    <a:pt x="227330" y="1238250"/>
                  </a:lnTo>
                  <a:lnTo>
                    <a:pt x="227330" y="1257300"/>
                  </a:lnTo>
                  <a:cubicBezTo>
                    <a:pt x="102235" y="1257300"/>
                    <a:pt x="0" y="1158240"/>
                    <a:pt x="0" y="1035050"/>
                  </a:cubicBezTo>
                  <a:lnTo>
                    <a:pt x="0" y="222250"/>
                  </a:lnTo>
                  <a:lnTo>
                    <a:pt x="19050" y="222250"/>
                  </a:lnTo>
                  <a:lnTo>
                    <a:pt x="0" y="222250"/>
                  </a:lnTo>
                  <a:moveTo>
                    <a:pt x="38100" y="222250"/>
                  </a:moveTo>
                  <a:lnTo>
                    <a:pt x="38100" y="1035050"/>
                  </a:lnTo>
                  <a:lnTo>
                    <a:pt x="19050" y="1035050"/>
                  </a:lnTo>
                  <a:lnTo>
                    <a:pt x="38100" y="1035050"/>
                  </a:lnTo>
                  <a:cubicBezTo>
                    <a:pt x="38100" y="1136269"/>
                    <a:pt x="122301" y="1219200"/>
                    <a:pt x="227330" y="1219200"/>
                  </a:cubicBezTo>
                  <a:lnTo>
                    <a:pt x="5779770" y="1219200"/>
                  </a:lnTo>
                  <a:cubicBezTo>
                    <a:pt x="5884672" y="1219200"/>
                    <a:pt x="5969000" y="1136269"/>
                    <a:pt x="5969000" y="1035050"/>
                  </a:cubicBezTo>
                  <a:lnTo>
                    <a:pt x="5969000" y="222250"/>
                  </a:lnTo>
                  <a:cubicBezTo>
                    <a:pt x="5969000" y="121031"/>
                    <a:pt x="5884799" y="38100"/>
                    <a:pt x="5779770" y="38100"/>
                  </a:cubicBezTo>
                  <a:lnTo>
                    <a:pt x="227330" y="38100"/>
                  </a:lnTo>
                  <a:lnTo>
                    <a:pt x="227330" y="19050"/>
                  </a:lnTo>
                  <a:lnTo>
                    <a:pt x="227330" y="38100"/>
                  </a:lnTo>
                  <a:cubicBezTo>
                    <a:pt x="122301" y="38100"/>
                    <a:pt x="38100" y="121031"/>
                    <a:pt x="38100" y="222250"/>
                  </a:cubicBezTo>
                  <a:close/>
                </a:path>
              </a:pathLst>
            </a:custGeom>
            <a:solidFill>
              <a:srgbClr val="933F00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42569" y="1379858"/>
            <a:ext cx="3418673" cy="886218"/>
            <a:chOff x="0" y="0"/>
            <a:chExt cx="5257800" cy="1458912"/>
          </a:xfrm>
        </p:grpSpPr>
        <p:sp>
          <p:nvSpPr>
            <p:cNvPr id="20" name="Freeform 20"/>
            <p:cNvSpPr/>
            <p:nvPr/>
          </p:nvSpPr>
          <p:spPr>
            <a:xfrm>
              <a:off x="19050" y="19050"/>
              <a:ext cx="5219700" cy="1420876"/>
            </a:xfrm>
            <a:custGeom>
              <a:avLst/>
              <a:gdLst/>
              <a:ahLst/>
              <a:cxnLst/>
              <a:rect l="l" t="t" r="r" b="b"/>
              <a:pathLst>
                <a:path w="5219700" h="1420876">
                  <a:moveTo>
                    <a:pt x="0" y="236855"/>
                  </a:moveTo>
                  <a:cubicBezTo>
                    <a:pt x="0" y="106045"/>
                    <a:pt x="108077" y="0"/>
                    <a:pt x="241427" y="0"/>
                  </a:cubicBezTo>
                  <a:lnTo>
                    <a:pt x="4978273" y="0"/>
                  </a:lnTo>
                  <a:cubicBezTo>
                    <a:pt x="5111623" y="0"/>
                    <a:pt x="5219700" y="106045"/>
                    <a:pt x="5219700" y="236855"/>
                  </a:cubicBezTo>
                  <a:lnTo>
                    <a:pt x="5219700" y="1184021"/>
                  </a:lnTo>
                  <a:cubicBezTo>
                    <a:pt x="5219700" y="1314831"/>
                    <a:pt x="5111623" y="1420876"/>
                    <a:pt x="4978273" y="1420876"/>
                  </a:cubicBezTo>
                  <a:lnTo>
                    <a:pt x="241427" y="1420876"/>
                  </a:lnTo>
                  <a:cubicBezTo>
                    <a:pt x="108077" y="1420876"/>
                    <a:pt x="0" y="1314831"/>
                    <a:pt x="0" y="1184021"/>
                  </a:cubicBezTo>
                  <a:close/>
                </a:path>
              </a:pathLst>
            </a:custGeom>
            <a:solidFill>
              <a:srgbClr val="933F0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5257800" cy="1458976"/>
            </a:xfrm>
            <a:custGeom>
              <a:avLst/>
              <a:gdLst/>
              <a:ahLst/>
              <a:cxnLst/>
              <a:rect l="l" t="t" r="r" b="b"/>
              <a:pathLst>
                <a:path w="5257800" h="1458976">
                  <a:moveTo>
                    <a:pt x="0" y="255905"/>
                  </a:moveTo>
                  <a:cubicBezTo>
                    <a:pt x="0" y="114173"/>
                    <a:pt x="116967" y="0"/>
                    <a:pt x="260477" y="0"/>
                  </a:cubicBezTo>
                  <a:lnTo>
                    <a:pt x="4997323" y="0"/>
                  </a:lnTo>
                  <a:lnTo>
                    <a:pt x="4997323" y="19050"/>
                  </a:lnTo>
                  <a:lnTo>
                    <a:pt x="4997323" y="0"/>
                  </a:lnTo>
                  <a:cubicBezTo>
                    <a:pt x="5140833" y="0"/>
                    <a:pt x="5257800" y="114173"/>
                    <a:pt x="5257800" y="255905"/>
                  </a:cubicBezTo>
                  <a:lnTo>
                    <a:pt x="5238750" y="255905"/>
                  </a:lnTo>
                  <a:lnTo>
                    <a:pt x="5257800" y="255905"/>
                  </a:lnTo>
                  <a:lnTo>
                    <a:pt x="5257800" y="1203071"/>
                  </a:lnTo>
                  <a:lnTo>
                    <a:pt x="5238750" y="1203071"/>
                  </a:lnTo>
                  <a:lnTo>
                    <a:pt x="5257800" y="1203071"/>
                  </a:lnTo>
                  <a:cubicBezTo>
                    <a:pt x="5257800" y="1344676"/>
                    <a:pt x="5140833" y="1458976"/>
                    <a:pt x="4997323" y="1458976"/>
                  </a:cubicBezTo>
                  <a:lnTo>
                    <a:pt x="4997323" y="1439926"/>
                  </a:lnTo>
                  <a:lnTo>
                    <a:pt x="4997323" y="1458976"/>
                  </a:lnTo>
                  <a:lnTo>
                    <a:pt x="260477" y="1458976"/>
                  </a:lnTo>
                  <a:lnTo>
                    <a:pt x="260477" y="1439926"/>
                  </a:lnTo>
                  <a:lnTo>
                    <a:pt x="260477" y="1458976"/>
                  </a:lnTo>
                  <a:cubicBezTo>
                    <a:pt x="116967" y="1458849"/>
                    <a:pt x="0" y="1344676"/>
                    <a:pt x="0" y="1203071"/>
                  </a:cubicBezTo>
                  <a:lnTo>
                    <a:pt x="0" y="255905"/>
                  </a:lnTo>
                  <a:lnTo>
                    <a:pt x="19050" y="255905"/>
                  </a:lnTo>
                  <a:lnTo>
                    <a:pt x="0" y="255905"/>
                  </a:lnTo>
                  <a:moveTo>
                    <a:pt x="38100" y="255905"/>
                  </a:moveTo>
                  <a:lnTo>
                    <a:pt x="38100" y="1203071"/>
                  </a:lnTo>
                  <a:lnTo>
                    <a:pt x="19050" y="1203071"/>
                  </a:lnTo>
                  <a:lnTo>
                    <a:pt x="38100" y="1203071"/>
                  </a:lnTo>
                  <a:cubicBezTo>
                    <a:pt x="38100" y="1322959"/>
                    <a:pt x="137287" y="1420876"/>
                    <a:pt x="260477" y="1420876"/>
                  </a:cubicBezTo>
                  <a:lnTo>
                    <a:pt x="4997323" y="1420876"/>
                  </a:lnTo>
                  <a:cubicBezTo>
                    <a:pt x="5120513" y="1420876"/>
                    <a:pt x="5219700" y="1323086"/>
                    <a:pt x="5219700" y="1203071"/>
                  </a:cubicBezTo>
                  <a:lnTo>
                    <a:pt x="5219700" y="255905"/>
                  </a:lnTo>
                  <a:cubicBezTo>
                    <a:pt x="5219700" y="135890"/>
                    <a:pt x="5120513" y="38100"/>
                    <a:pt x="4997323" y="38100"/>
                  </a:cubicBezTo>
                  <a:lnTo>
                    <a:pt x="260477" y="38100"/>
                  </a:lnTo>
                  <a:lnTo>
                    <a:pt x="260477" y="19050"/>
                  </a:lnTo>
                  <a:lnTo>
                    <a:pt x="260477" y="38100"/>
                  </a:lnTo>
                  <a:cubicBezTo>
                    <a:pt x="137287" y="38100"/>
                    <a:pt x="38100" y="135890"/>
                    <a:pt x="38100" y="255905"/>
                  </a:cubicBezTo>
                  <a:close/>
                </a:path>
              </a:pathLst>
            </a:custGeom>
            <a:solidFill>
              <a:srgbClr val="933F00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1" name="Freeform 12">
            <a:extLst>
              <a:ext uri="{FF2B5EF4-FFF2-40B4-BE49-F238E27FC236}">
                <a16:creationId xmlns:a16="http://schemas.microsoft.com/office/drawing/2014/main" id="{122227E2-BC8C-B62B-7BF5-B0E749FD974E}"/>
              </a:ext>
            </a:extLst>
          </p:cNvPr>
          <p:cNvSpPr/>
          <p:nvPr/>
        </p:nvSpPr>
        <p:spPr>
          <a:xfrm rot="1053486">
            <a:off x="13125865" y="-2188187"/>
            <a:ext cx="8020119" cy="9182100"/>
          </a:xfrm>
          <a:custGeom>
            <a:avLst/>
            <a:gdLst/>
            <a:ahLst/>
            <a:cxnLst/>
            <a:rect l="l" t="t" r="r" b="b"/>
            <a:pathLst>
              <a:path w="8020119" h="9182100">
                <a:moveTo>
                  <a:pt x="0" y="0"/>
                </a:moveTo>
                <a:lnTo>
                  <a:pt x="8020120" y="0"/>
                </a:lnTo>
                <a:lnTo>
                  <a:pt x="8020120" y="9182100"/>
                </a:lnTo>
                <a:lnTo>
                  <a:pt x="0" y="918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87" r="-5787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22" name="TextBox 22"/>
          <p:cNvSpPr txBox="1"/>
          <p:nvPr/>
        </p:nvSpPr>
        <p:spPr>
          <a:xfrm>
            <a:off x="13197839" y="2805799"/>
            <a:ext cx="4484370" cy="717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Díjai</a:t>
            </a:r>
            <a:r>
              <a:rPr lang="en-US" sz="33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és</a:t>
            </a:r>
            <a:r>
              <a:rPr lang="en-US" sz="33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kitüntetései</a:t>
            </a:r>
            <a:r>
              <a:rPr lang="en-US" sz="33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1991</a:t>
            </a:r>
            <a:r>
              <a:rPr lang="en-US" sz="33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-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Latinovits Zoltán-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díj</a:t>
            </a: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1995-Jászai Mari-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díj</a:t>
            </a: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1996-Hegedűs Gyula-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emlékgyűrű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2007-Janikovszky Éva-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díj</a:t>
            </a: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2010-Fővárosi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Színházi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díj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a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Nemzeti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megújításáért</a:t>
            </a: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2017-Centrál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Színház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közönségdíj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2022-Halhatatlanok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Társulata</a:t>
            </a: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429500" y="4171949"/>
            <a:ext cx="4774882" cy="463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Díjai</a:t>
            </a:r>
            <a:r>
              <a:rPr lang="en-US" sz="33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és</a:t>
            </a:r>
            <a:r>
              <a:rPr lang="en-US" sz="33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elismerései</a:t>
            </a:r>
            <a:r>
              <a:rPr lang="en-US" sz="33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1954-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Érdemes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művész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1955- Kossuth-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díj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1963-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Kiváló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művész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1965- SZOT-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díj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1971- Munka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Érdemrend</a:t>
            </a:r>
            <a:r>
              <a:rPr lang="en-US" sz="3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aranyfokozata</a:t>
            </a: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960"/>
              </a:lnSpc>
            </a:pP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960"/>
              </a:lnSpc>
            </a:pPr>
            <a:endParaRPr lang="en-US" sz="3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677352" y="4205764"/>
            <a:ext cx="482727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Díjai</a:t>
            </a:r>
            <a:r>
              <a:rPr lang="en-US" sz="36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és</a:t>
            </a:r>
            <a:r>
              <a:rPr lang="en-US" sz="36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elismerései</a:t>
            </a:r>
            <a:r>
              <a:rPr lang="en-US" sz="36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algn="l">
              <a:lnSpc>
                <a:spcPts val="4320"/>
              </a:lnSpc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1950 – </a:t>
            </a:r>
            <a:r>
              <a:rPr lang="hu-HU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rdemes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művész</a:t>
            </a:r>
            <a:endParaRPr lang="en-US" sz="3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320"/>
              </a:lnSpc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1952 – Kossuth-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díj</a:t>
            </a:r>
            <a:endParaRPr lang="en-US" sz="3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320"/>
              </a:lnSpc>
            </a:pP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1956 – </a:t>
            </a:r>
            <a:r>
              <a:rPr lang="hu-HU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iváló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művész</a:t>
            </a:r>
            <a:endParaRPr lang="en-US" sz="3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B8D89DF-09FA-5809-E31C-9AB1AE90AA4E}"/>
              </a:ext>
            </a:extLst>
          </p:cNvPr>
          <p:cNvSpPr/>
          <p:nvPr/>
        </p:nvSpPr>
        <p:spPr>
          <a:xfrm rot="1487955">
            <a:off x="5112202" y="6566197"/>
            <a:ext cx="1335612" cy="1741123"/>
          </a:xfrm>
          <a:custGeom>
            <a:avLst/>
            <a:gdLst/>
            <a:ahLst/>
            <a:cxnLst/>
            <a:rect l="l" t="t" r="r" b="b"/>
            <a:pathLst>
              <a:path w="2078061" h="2871692">
                <a:moveTo>
                  <a:pt x="0" y="0"/>
                </a:moveTo>
                <a:lnTo>
                  <a:pt x="2078061" y="0"/>
                </a:lnTo>
                <a:lnTo>
                  <a:pt x="2078061" y="2871692"/>
                </a:lnTo>
                <a:lnTo>
                  <a:pt x="0" y="2871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6CE59642-5B32-9C7A-EB1B-E4A037E8E364}"/>
              </a:ext>
            </a:extLst>
          </p:cNvPr>
          <p:cNvSpPr/>
          <p:nvPr/>
        </p:nvSpPr>
        <p:spPr>
          <a:xfrm rot="20014384">
            <a:off x="6735976" y="2524002"/>
            <a:ext cx="1604118" cy="1895475"/>
          </a:xfrm>
          <a:custGeom>
            <a:avLst/>
            <a:gdLst/>
            <a:ahLst/>
            <a:cxnLst/>
            <a:rect l="l" t="t" r="r" b="b"/>
            <a:pathLst>
              <a:path w="1902696" h="2609683">
                <a:moveTo>
                  <a:pt x="0" y="0"/>
                </a:moveTo>
                <a:lnTo>
                  <a:pt x="1902696" y="0"/>
                </a:lnTo>
                <a:lnTo>
                  <a:pt x="1902696" y="2609683"/>
                </a:lnTo>
                <a:lnTo>
                  <a:pt x="0" y="26096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591F9391-2EAB-43B5-AE6B-AF875490C30F}"/>
              </a:ext>
            </a:extLst>
          </p:cNvPr>
          <p:cNvSpPr/>
          <p:nvPr/>
        </p:nvSpPr>
        <p:spPr>
          <a:xfrm rot="1161243">
            <a:off x="-611191" y="7534873"/>
            <a:ext cx="7341551" cy="2763701"/>
          </a:xfrm>
          <a:custGeom>
            <a:avLst/>
            <a:gdLst/>
            <a:ahLst/>
            <a:cxnLst/>
            <a:rect l="l" t="t" r="r" b="b"/>
            <a:pathLst>
              <a:path w="6224055" h="3134660">
                <a:moveTo>
                  <a:pt x="0" y="0"/>
                </a:moveTo>
                <a:lnTo>
                  <a:pt x="6224055" y="0"/>
                </a:lnTo>
                <a:lnTo>
                  <a:pt x="6224055" y="3134660"/>
                </a:lnTo>
                <a:lnTo>
                  <a:pt x="0" y="3134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7E5BAA6E-2BD0-D3B8-C397-965FC323F099}"/>
              </a:ext>
            </a:extLst>
          </p:cNvPr>
          <p:cNvSpPr/>
          <p:nvPr/>
        </p:nvSpPr>
        <p:spPr>
          <a:xfrm>
            <a:off x="12657246" y="1507937"/>
            <a:ext cx="1386840" cy="1361702"/>
          </a:xfrm>
          <a:custGeom>
            <a:avLst/>
            <a:gdLst/>
            <a:ahLst/>
            <a:cxnLst/>
            <a:rect l="l" t="t" r="r" b="b"/>
            <a:pathLst>
              <a:path w="2129444" h="2209800">
                <a:moveTo>
                  <a:pt x="0" y="0"/>
                </a:moveTo>
                <a:lnTo>
                  <a:pt x="2129444" y="0"/>
                </a:lnTo>
                <a:lnTo>
                  <a:pt x="2129444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2815628A-858C-F0F7-6528-07CD2C1AF6AF}"/>
              </a:ext>
            </a:extLst>
          </p:cNvPr>
          <p:cNvSpPr/>
          <p:nvPr/>
        </p:nvSpPr>
        <p:spPr>
          <a:xfrm rot="20366451">
            <a:off x="16984002" y="1081687"/>
            <a:ext cx="1005841" cy="933240"/>
          </a:xfrm>
          <a:custGeom>
            <a:avLst/>
            <a:gdLst/>
            <a:ahLst/>
            <a:cxnLst/>
            <a:rect l="l" t="t" r="r" b="b"/>
            <a:pathLst>
              <a:path w="2129444" h="2209800">
                <a:moveTo>
                  <a:pt x="0" y="0"/>
                </a:moveTo>
                <a:lnTo>
                  <a:pt x="2129444" y="0"/>
                </a:lnTo>
                <a:lnTo>
                  <a:pt x="2129444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2E5B8E51-A7DA-6641-421B-D5ED5A78B58A}"/>
              </a:ext>
            </a:extLst>
          </p:cNvPr>
          <p:cNvSpPr txBox="1"/>
          <p:nvPr/>
        </p:nvSpPr>
        <p:spPr>
          <a:xfrm>
            <a:off x="2385855" y="2886828"/>
            <a:ext cx="372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Tőkés</a:t>
            </a:r>
            <a:r>
              <a:rPr lang="hu-HU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b="1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83540261-0ECA-C13D-B5ED-FE12FFE30DE8}"/>
              </a:ext>
            </a:extLst>
          </p:cNvPr>
          <p:cNvSpPr txBox="1"/>
          <p:nvPr/>
        </p:nvSpPr>
        <p:spPr>
          <a:xfrm>
            <a:off x="8311038" y="2928935"/>
            <a:ext cx="2743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Básti</a:t>
            </a:r>
            <a:r>
              <a:rPr lang="hu-HU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b="1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Lajos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E014FC51-B7A2-479E-074A-3812FC8AC5BE}"/>
              </a:ext>
            </a:extLst>
          </p:cNvPr>
          <p:cNvSpPr txBox="1"/>
          <p:nvPr/>
        </p:nvSpPr>
        <p:spPr>
          <a:xfrm>
            <a:off x="13823815" y="1514446"/>
            <a:ext cx="419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Alföldi Róbert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2" grpId="0" animBg="1"/>
      <p:bldP spid="31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9" grpId="0" animBg="1"/>
      <p:bldP spid="35" grpId="0" animBg="1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1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3472" y="-874981"/>
            <a:ext cx="20256189" cy="11563731"/>
            <a:chOff x="0" y="0"/>
            <a:chExt cx="27008252" cy="15418308"/>
          </a:xfrm>
        </p:grpSpPr>
        <p:sp>
          <p:nvSpPr>
            <p:cNvPr id="3" name="Freeform 3" descr="fuggonyok"/>
            <p:cNvSpPr/>
            <p:nvPr/>
          </p:nvSpPr>
          <p:spPr>
            <a:xfrm>
              <a:off x="0" y="0"/>
              <a:ext cx="27008200" cy="15418308"/>
            </a:xfrm>
            <a:custGeom>
              <a:avLst/>
              <a:gdLst/>
              <a:ahLst/>
              <a:cxnLst/>
              <a:rect l="l" t="t" r="r" b="b"/>
              <a:pathLst>
                <a:path w="27008200" h="15418308">
                  <a:moveTo>
                    <a:pt x="0" y="0"/>
                  </a:moveTo>
                  <a:lnTo>
                    <a:pt x="27008200" y="0"/>
                  </a:lnTo>
                  <a:lnTo>
                    <a:pt x="27008200" y="15418308"/>
                  </a:lnTo>
                  <a:lnTo>
                    <a:pt x="0" y="15418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-18034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" name="Freeform 12">
            <a:extLst>
              <a:ext uri="{FF2B5EF4-FFF2-40B4-BE49-F238E27FC236}">
                <a16:creationId xmlns:a16="http://schemas.microsoft.com/office/drawing/2014/main" id="{FF155526-DE2B-0B60-5620-9EA416F42482}"/>
              </a:ext>
            </a:extLst>
          </p:cNvPr>
          <p:cNvSpPr/>
          <p:nvPr/>
        </p:nvSpPr>
        <p:spPr>
          <a:xfrm rot="21267631">
            <a:off x="5303680" y="-1112589"/>
            <a:ext cx="8020119" cy="9182100"/>
          </a:xfrm>
          <a:custGeom>
            <a:avLst/>
            <a:gdLst/>
            <a:ahLst/>
            <a:cxnLst/>
            <a:rect l="l" t="t" r="r" b="b"/>
            <a:pathLst>
              <a:path w="8020119" h="9182100">
                <a:moveTo>
                  <a:pt x="0" y="0"/>
                </a:moveTo>
                <a:lnTo>
                  <a:pt x="8020120" y="0"/>
                </a:lnTo>
                <a:lnTo>
                  <a:pt x="8020120" y="9182100"/>
                </a:lnTo>
                <a:lnTo>
                  <a:pt x="0" y="918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87" r="-5787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34759" y="1342647"/>
            <a:ext cx="13716000" cy="3502819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algn="ctr">
              <a:lnSpc>
                <a:spcPts val="9720"/>
              </a:lnSpc>
            </a:pPr>
            <a:r>
              <a:rPr lang="hu-HU" sz="9600" b="1" i="1" dirty="0">
                <a:solidFill>
                  <a:srgbClr val="FFE79B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  <a:sym typeface="Aptos"/>
              </a:rPr>
              <a:t>KÖSZÖNJÜK</a:t>
            </a:r>
            <a:r>
              <a:rPr lang="hu-HU" sz="9000" dirty="0">
                <a:solidFill>
                  <a:schemeClr val="bg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  <a:sym typeface="Aptos"/>
              </a:rPr>
              <a:t> </a:t>
            </a:r>
            <a:endParaRPr lang="en-US" sz="9000" dirty="0">
              <a:solidFill>
                <a:schemeClr val="bg1"/>
              </a:solidFill>
              <a:latin typeface="Times New Roman" panose="02020603050405020304" pitchFamily="18" charset="0"/>
              <a:ea typeface="Aptos"/>
              <a:cs typeface="Times New Roman" panose="02020603050405020304" pitchFamily="18" charset="0"/>
              <a:sym typeface="Aptos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57CE0EEB-3FC9-C0A1-37BF-2106C9BADFA1}"/>
              </a:ext>
            </a:extLst>
          </p:cNvPr>
          <p:cNvSpPr/>
          <p:nvPr/>
        </p:nvSpPr>
        <p:spPr>
          <a:xfrm rot="1831241">
            <a:off x="12416889" y="-1228800"/>
            <a:ext cx="8020119" cy="9182100"/>
          </a:xfrm>
          <a:custGeom>
            <a:avLst/>
            <a:gdLst/>
            <a:ahLst/>
            <a:cxnLst/>
            <a:rect l="l" t="t" r="r" b="b"/>
            <a:pathLst>
              <a:path w="8020119" h="9182100">
                <a:moveTo>
                  <a:pt x="0" y="0"/>
                </a:moveTo>
                <a:lnTo>
                  <a:pt x="8020120" y="0"/>
                </a:lnTo>
                <a:lnTo>
                  <a:pt x="8020120" y="9182100"/>
                </a:lnTo>
                <a:lnTo>
                  <a:pt x="0" y="918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87" r="-5787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5DFBA58C-A005-E67B-768B-B2FB7E32731B}"/>
              </a:ext>
            </a:extLst>
          </p:cNvPr>
          <p:cNvSpPr/>
          <p:nvPr/>
        </p:nvSpPr>
        <p:spPr>
          <a:xfrm rot="20223187">
            <a:off x="-2296462" y="-1335029"/>
            <a:ext cx="8020119" cy="9182100"/>
          </a:xfrm>
          <a:custGeom>
            <a:avLst/>
            <a:gdLst/>
            <a:ahLst/>
            <a:cxnLst/>
            <a:rect l="l" t="t" r="r" b="b"/>
            <a:pathLst>
              <a:path w="8020119" h="9182100">
                <a:moveTo>
                  <a:pt x="0" y="0"/>
                </a:moveTo>
                <a:lnTo>
                  <a:pt x="8020120" y="0"/>
                </a:lnTo>
                <a:lnTo>
                  <a:pt x="8020120" y="9182100"/>
                </a:lnTo>
                <a:lnTo>
                  <a:pt x="0" y="918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87" r="-5787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799C1EE1-0415-1208-36AA-71609BA13783}"/>
              </a:ext>
            </a:extLst>
          </p:cNvPr>
          <p:cNvSpPr/>
          <p:nvPr/>
        </p:nvSpPr>
        <p:spPr>
          <a:xfrm>
            <a:off x="11355411" y="5613283"/>
            <a:ext cx="7960268" cy="8229600"/>
          </a:xfrm>
          <a:custGeom>
            <a:avLst/>
            <a:gdLst/>
            <a:ahLst/>
            <a:cxnLst/>
            <a:rect l="l" t="t" r="r" b="b"/>
            <a:pathLst>
              <a:path w="7960268" h="8229600">
                <a:moveTo>
                  <a:pt x="0" y="0"/>
                </a:moveTo>
                <a:lnTo>
                  <a:pt x="7960268" y="0"/>
                </a:lnTo>
                <a:lnTo>
                  <a:pt x="79602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086B7B6-FFDB-9CE4-915C-08C2E16FB14B}"/>
              </a:ext>
            </a:extLst>
          </p:cNvPr>
          <p:cNvSpPr txBox="1"/>
          <p:nvPr/>
        </p:nvSpPr>
        <p:spPr>
          <a:xfrm>
            <a:off x="4653264" y="4522322"/>
            <a:ext cx="9776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i="1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9600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9600" b="1" i="1" dirty="0">
                <a:solidFill>
                  <a:srgbClr val="FFE7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FIGYELMET</a:t>
            </a: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DECCBFAB-80F2-2390-CB97-41E3AB71EEE5}"/>
              </a:ext>
            </a:extLst>
          </p:cNvPr>
          <p:cNvGrpSpPr/>
          <p:nvPr/>
        </p:nvGrpSpPr>
        <p:grpSpPr>
          <a:xfrm>
            <a:off x="12069555" y="7055339"/>
            <a:ext cx="5579261" cy="787678"/>
            <a:chOff x="12148550" y="7055288"/>
            <a:chExt cx="5579261" cy="787678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3E2F9B32-FF6F-F926-7738-D44FB00F6DBE}"/>
                </a:ext>
              </a:extLst>
            </p:cNvPr>
            <p:cNvSpPr/>
            <p:nvPr/>
          </p:nvSpPr>
          <p:spPr>
            <a:xfrm rot="5400000">
              <a:off x="14544342" y="4659496"/>
              <a:ext cx="787678" cy="5579261"/>
            </a:xfrm>
            <a:custGeom>
              <a:avLst/>
              <a:gdLst/>
              <a:ahLst/>
              <a:cxnLst/>
              <a:rect l="l" t="t" r="r" b="b"/>
              <a:pathLst>
                <a:path w="5205222" h="8229600">
                  <a:moveTo>
                    <a:pt x="0" y="0"/>
                  </a:moveTo>
                  <a:lnTo>
                    <a:pt x="5205222" y="0"/>
                  </a:lnTo>
                  <a:lnTo>
                    <a:pt x="520522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B7F76B93-4791-4DCB-E78E-9884E0336205}"/>
                </a:ext>
              </a:extLst>
            </p:cNvPr>
            <p:cNvSpPr txBox="1"/>
            <p:nvPr/>
          </p:nvSpPr>
          <p:spPr>
            <a:xfrm>
              <a:off x="13624287" y="7143370"/>
              <a:ext cx="3505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err="1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Pecséri</a:t>
              </a:r>
              <a:r>
                <a:rPr lang="hu-HU" sz="32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 Lili Anna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49517AC8-A203-28C6-78E7-9238A99F7C98}"/>
              </a:ext>
            </a:extLst>
          </p:cNvPr>
          <p:cNvGrpSpPr/>
          <p:nvPr/>
        </p:nvGrpSpPr>
        <p:grpSpPr>
          <a:xfrm>
            <a:off x="12226116" y="7996552"/>
            <a:ext cx="6448208" cy="769204"/>
            <a:chOff x="12221608" y="7995204"/>
            <a:chExt cx="6448208" cy="769204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621E1A0-155E-DE5E-BDC4-03D068FE5A27}"/>
                </a:ext>
              </a:extLst>
            </p:cNvPr>
            <p:cNvSpPr/>
            <p:nvPr/>
          </p:nvSpPr>
          <p:spPr>
            <a:xfrm rot="5400000">
              <a:off x="14574062" y="5642750"/>
              <a:ext cx="769204" cy="5474111"/>
            </a:xfrm>
            <a:custGeom>
              <a:avLst/>
              <a:gdLst/>
              <a:ahLst/>
              <a:cxnLst/>
              <a:rect l="l" t="t" r="r" b="b"/>
              <a:pathLst>
                <a:path w="5205222" h="8229600">
                  <a:moveTo>
                    <a:pt x="0" y="0"/>
                  </a:moveTo>
                  <a:lnTo>
                    <a:pt x="5205222" y="0"/>
                  </a:lnTo>
                  <a:lnTo>
                    <a:pt x="520522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65BD19E4-8F82-CA3E-B12A-1574E8361561}"/>
                </a:ext>
              </a:extLst>
            </p:cNvPr>
            <p:cNvSpPr txBox="1"/>
            <p:nvPr/>
          </p:nvSpPr>
          <p:spPr>
            <a:xfrm>
              <a:off x="13869216" y="8125756"/>
              <a:ext cx="480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Laboda Ágnes</a:t>
              </a:r>
            </a:p>
          </p:txBody>
        </p:sp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8B25FA96-6451-1340-A155-FB219DEE4F41}"/>
              </a:ext>
            </a:extLst>
          </p:cNvPr>
          <p:cNvGrpSpPr/>
          <p:nvPr/>
        </p:nvGrpSpPr>
        <p:grpSpPr>
          <a:xfrm>
            <a:off x="11986877" y="6096851"/>
            <a:ext cx="6455704" cy="787678"/>
            <a:chOff x="12094881" y="6132994"/>
            <a:chExt cx="6455704" cy="787678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E4B9C812-A1E8-FA60-F72E-B336DB55523F}"/>
                </a:ext>
              </a:extLst>
            </p:cNvPr>
            <p:cNvSpPr/>
            <p:nvPr/>
          </p:nvSpPr>
          <p:spPr>
            <a:xfrm rot="5400000">
              <a:off x="14556644" y="3671231"/>
              <a:ext cx="787678" cy="5711203"/>
            </a:xfrm>
            <a:custGeom>
              <a:avLst/>
              <a:gdLst/>
              <a:ahLst/>
              <a:cxnLst/>
              <a:rect l="l" t="t" r="r" b="b"/>
              <a:pathLst>
                <a:path w="5205222" h="8229600">
                  <a:moveTo>
                    <a:pt x="0" y="0"/>
                  </a:moveTo>
                  <a:lnTo>
                    <a:pt x="5205222" y="0"/>
                  </a:lnTo>
                  <a:lnTo>
                    <a:pt x="520522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A2D630B3-CA69-AA70-952F-4588C3EEAB30}"/>
                </a:ext>
              </a:extLst>
            </p:cNvPr>
            <p:cNvSpPr txBox="1"/>
            <p:nvPr/>
          </p:nvSpPr>
          <p:spPr>
            <a:xfrm>
              <a:off x="13521385" y="6184179"/>
              <a:ext cx="502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Tóth Zsuzsanna</a:t>
              </a:r>
            </a:p>
          </p:txBody>
        </p: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E5ABCAA7-5A63-CFDE-A7AC-93F7A9495B2E}"/>
              </a:ext>
            </a:extLst>
          </p:cNvPr>
          <p:cNvGrpSpPr/>
          <p:nvPr/>
        </p:nvGrpSpPr>
        <p:grpSpPr>
          <a:xfrm>
            <a:off x="12247762" y="8959858"/>
            <a:ext cx="6437911" cy="787680"/>
            <a:chOff x="12326758" y="8959859"/>
            <a:chExt cx="6437911" cy="78768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4F8EDC01-DDE9-CEC4-ADCE-662FB553CF75}"/>
                </a:ext>
              </a:extLst>
            </p:cNvPr>
            <p:cNvSpPr/>
            <p:nvPr/>
          </p:nvSpPr>
          <p:spPr>
            <a:xfrm rot="5400000">
              <a:off x="14633445" y="6653172"/>
              <a:ext cx="787680" cy="5401053"/>
            </a:xfrm>
            <a:custGeom>
              <a:avLst/>
              <a:gdLst/>
              <a:ahLst/>
              <a:cxnLst/>
              <a:rect l="l" t="t" r="r" b="b"/>
              <a:pathLst>
                <a:path w="5205222" h="8229600">
                  <a:moveTo>
                    <a:pt x="0" y="0"/>
                  </a:moveTo>
                  <a:lnTo>
                    <a:pt x="5205222" y="0"/>
                  </a:lnTo>
                  <a:lnTo>
                    <a:pt x="520522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FD9981CC-B4AA-5808-3DCE-3F7402330CB3}"/>
                </a:ext>
              </a:extLst>
            </p:cNvPr>
            <p:cNvSpPr txBox="1"/>
            <p:nvPr/>
          </p:nvSpPr>
          <p:spPr>
            <a:xfrm>
              <a:off x="13583069" y="9047198"/>
              <a:ext cx="518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>
                  <a:solidFill>
                    <a:schemeClr val="bg1"/>
                  </a:solidFill>
                  <a:latin typeface="ADLaM Display" panose="020F0502020204030204" pitchFamily="2" charset="0"/>
                  <a:ea typeface="ADLaM Display" panose="020F0502020204030204" pitchFamily="2" charset="0"/>
                  <a:cs typeface="ADLaM Display" panose="020F0502020204030204" pitchFamily="2" charset="0"/>
                </a:rPr>
                <a:t>Gábor Emese Anna</a:t>
              </a:r>
            </a:p>
          </p:txBody>
        </p:sp>
      </p:grpSp>
      <p:pic>
        <p:nvPicPr>
          <p:cNvPr id="4" name="Picture 16" descr="Színházi dráma tragédia maszk rajz, maszk, ható, színész png | PNGEgg">
            <a:extLst>
              <a:ext uri="{FF2B5EF4-FFF2-40B4-BE49-F238E27FC236}">
                <a16:creationId xmlns:a16="http://schemas.microsoft.com/office/drawing/2014/main" id="{F4C00337-604F-BBFD-776D-1A860627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1399150" y="6560234"/>
            <a:ext cx="1816948" cy="181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 animBg="1"/>
      <p:bldP spid="9" grpId="0" animBg="1"/>
      <p:bldP spid="23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1048</Words>
  <Application>Microsoft Office PowerPoint</Application>
  <PresentationFormat>Egyéni</PresentationFormat>
  <Paragraphs>100</Paragraphs>
  <Slides>9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8" baseType="lpstr">
      <vt:lpstr>Arial</vt:lpstr>
      <vt:lpstr>Edwardian Script ITC</vt:lpstr>
      <vt:lpstr>Aptos</vt:lpstr>
      <vt:lpstr>Times New Roman Italics</vt:lpstr>
      <vt:lpstr>Times New Roman Bold</vt:lpstr>
      <vt:lpstr>Times New Roman</vt:lpstr>
      <vt:lpstr>ADLaM Display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színészek prezentáció.pptx</dc:title>
  <cp:lastModifiedBy>O365 felhasználó</cp:lastModifiedBy>
  <cp:revision>28</cp:revision>
  <dcterms:created xsi:type="dcterms:W3CDTF">2006-08-16T00:00:00Z</dcterms:created>
  <dcterms:modified xsi:type="dcterms:W3CDTF">2026-04-10T14:50:54Z</dcterms:modified>
  <dc:identifier>DAHGBssJoNk</dc:identifier>
</cp:coreProperties>
</file>