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69" r:id="rId4"/>
    <p:sldId id="270" r:id="rId5"/>
    <p:sldId id="271" r:id="rId6"/>
    <p:sldId id="267" r:id="rId7"/>
    <p:sldId id="268" r:id="rId8"/>
    <p:sldId id="272" r:id="rId9"/>
    <p:sldId id="264" r:id="rId10"/>
  </p:sldIdLst>
  <p:sldSz cx="12192000" cy="6858000"/>
  <p:notesSz cx="6858000" cy="9144000"/>
  <p:defaultTextStyle>
    <a:defPPr>
      <a:defRPr lang="hu-HU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dorzs66@gmail.com" initials="f" lastIdx="1" clrIdx="0">
    <p:extLst>
      <p:ext uri="{19B8F6BF-5375-455C-9EA6-DF929625EA0E}">
        <p15:presenceInfo xmlns:p15="http://schemas.microsoft.com/office/powerpoint/2012/main" xmlns="" userId="fodorzs66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9E87"/>
    <a:srgbClr val="D7C1A4"/>
    <a:srgbClr val="AC5541"/>
    <a:srgbClr val="729DA1"/>
    <a:srgbClr val="BAC9C9"/>
    <a:srgbClr val="AAA995"/>
    <a:srgbClr val="425F99"/>
    <a:srgbClr val="6B7895"/>
    <a:srgbClr val="D1BEA1"/>
    <a:srgbClr val="0C1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97" autoAdjust="0"/>
    <p:restoredTop sz="77579" autoAdjust="0"/>
  </p:normalViewPr>
  <p:slideViewPr>
    <p:cSldViewPr snapToGrid="0">
      <p:cViewPr>
        <p:scale>
          <a:sx n="70" d="100"/>
          <a:sy n="70" d="100"/>
        </p:scale>
        <p:origin x="-8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1" d="100"/>
          <a:sy n="51" d="100"/>
        </p:scale>
        <p:origin x="297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B96E-BF61-4BFA-A071-DE0E8EA4898A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hu-HU" sz="3200" dirty="0" smtClean="0">
                <a:latin typeface="Bodoni MT" panose="02070603080606020203" pitchFamily="18" charset="0"/>
              </a:rPr>
              <a:t>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6287-F098-4FAE-A665-26E3C0149D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878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  <a:latin typeface="Sylfaen" panose="010A0502050306030303" pitchFamily="18" charset="0"/>
              </a:defRPr>
            </a:lvl1pPr>
          </a:lstStyle>
          <a:p>
            <a:r>
              <a:rPr lang="hu-HU" dirty="0" smtClean="0">
                <a:uFillTx/>
              </a:rPr>
              <a:t>Mintacím szerkesztése</a:t>
            </a:r>
            <a:endParaRPr lang="hu-HU" dirty="0">
              <a:uFillTx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  <a:latin typeface="Sylfaen" panose="010A0502050306030303" pitchFamily="18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hu-HU" dirty="0" smtClean="0">
                <a:uFillTx/>
              </a:rPr>
              <a:t>Kattintson ide az alcím mintájának szerkesztéséhez</a:t>
            </a:r>
            <a:endParaRPr lang="hu-HU" dirty="0">
              <a:uFillTx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hu-HU" smtClean="0">
                <a:uFillTx/>
              </a:rPr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hu-HU" smtClean="0">
                <a:uFillTx/>
              </a:rPr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hu-HU" smtClean="0">
                <a:uFillTx/>
              </a:rPr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hu-HU" smtClean="0">
                <a:uFillTx/>
              </a:rPr>
              <a:t>Mintaszöveg szerkesztése</a:t>
            </a:r>
          </a:p>
          <a:p>
            <a:pPr lvl="1"/>
            <a:r>
              <a:rPr lang="hu-HU" smtClean="0">
                <a:uFillTx/>
              </a:rPr>
              <a:t>Második szint</a:t>
            </a:r>
          </a:p>
          <a:p>
            <a:pPr lvl="2"/>
            <a:r>
              <a:rPr lang="hu-HU" smtClean="0">
                <a:uFillTx/>
              </a:rPr>
              <a:t>Harmadik szint</a:t>
            </a:r>
          </a:p>
          <a:p>
            <a:pPr lvl="3"/>
            <a:r>
              <a:rPr lang="hu-HU" smtClean="0">
                <a:uFillTx/>
              </a:rPr>
              <a:t>Negyedik szint</a:t>
            </a:r>
          </a:p>
          <a:p>
            <a:pPr lvl="4"/>
            <a:r>
              <a:rPr lang="hu-HU" smtClean="0">
                <a:uFillTx/>
              </a:rPr>
              <a:t>Ötödik szint</a:t>
            </a:r>
            <a:endParaRPr lang="hu-HU">
              <a:uFillTx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hu-HU" smtClean="0">
                <a:uFillTx/>
              </a:rPr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hu-HU" smtClean="0">
                <a:uFillTx/>
              </a:rPr>
              <a:t>Mintacím szerkesztése</a:t>
            </a:r>
            <a:endParaRPr lang="hu-HU">
              <a:uFillTx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hu-HU">
              <a:uFillTx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hu-HU" smtClean="0">
                <a:uFillTx/>
              </a:rPr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uFillTx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>
                <a:uFillTx/>
              </a:rPr>
              <a:t>Mintacím szerkesztése</a:t>
            </a:r>
            <a:endParaRPr lang="hu-HU" dirty="0">
              <a:uFillTx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>
                <a:uFillTx/>
              </a:rPr>
              <a:t>Mintaszöveg szerkesztése</a:t>
            </a:r>
          </a:p>
          <a:p>
            <a:pPr lvl="1"/>
            <a:r>
              <a:rPr lang="hu-HU" dirty="0" smtClean="0">
                <a:uFillTx/>
              </a:rPr>
              <a:t>Második szint</a:t>
            </a:r>
          </a:p>
          <a:p>
            <a:pPr lvl="2"/>
            <a:r>
              <a:rPr lang="hu-HU" dirty="0" smtClean="0">
                <a:uFillTx/>
              </a:rPr>
              <a:t>Harmadik szint</a:t>
            </a:r>
          </a:p>
          <a:p>
            <a:pPr lvl="3"/>
            <a:r>
              <a:rPr lang="hu-HU" dirty="0" smtClean="0">
                <a:uFillTx/>
              </a:rPr>
              <a:t>Negyedik szint</a:t>
            </a:r>
          </a:p>
          <a:p>
            <a:pPr lvl="4"/>
            <a:r>
              <a:rPr lang="hu-HU" dirty="0" smtClean="0">
                <a:uFillTx/>
              </a:rPr>
              <a:t>Ötödik szint</a:t>
            </a:r>
            <a:endParaRPr lang="hu-HU" dirty="0">
              <a:uFillTx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2F9D4F51-95C7-4D22-9A38-F2ADD0C0277C}" type="datetimeFigureOut">
              <a:rPr lang="hu-HU" smtClean="0">
                <a:uFillTx/>
              </a:rPr>
              <a:pPr/>
              <a:t>2019. 03. 27.</a:t>
            </a:fld>
            <a:endParaRPr lang="hu-HU">
              <a:uFillTx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hu-HU">
              <a:uFillTx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A7020FEF-29AA-45F7-BD9F-1B13745BCAEB}" type="slidenum">
              <a:rPr lang="hu-HU" smtClean="0">
                <a:uFillTx/>
              </a:rPr>
              <a:pPr/>
              <a:t>‹#›</a:t>
            </a:fld>
            <a:endParaRPr lang="hu-HU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uFillTx/>
          <a:latin typeface="Sylfaen" panose="010A05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Sylfaen" panose="010A05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Sylfaen" panose="010A05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Sylfaen" panose="010A05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Sylfaen" panose="010A05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Sylfaen" panose="010A05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hu-HU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273031" y="608942"/>
            <a:ext cx="9756222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Németh Antal és a „Költői kérdés” csapat színházi credoja</a:t>
            </a:r>
            <a:endParaRPr lang="hu-HU" sz="4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 rot="16200000" flipH="1">
            <a:off x="-743412" y="4655508"/>
            <a:ext cx="248695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Kakas Hanna</a:t>
            </a:r>
            <a:endParaRPr lang="hu-HU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 rot="16200000">
            <a:off x="-527282" y="1182989"/>
            <a:ext cx="205469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Kárpáti Sára</a:t>
            </a:r>
            <a:endParaRPr lang="hu-HU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rot="5400000">
            <a:off x="9969313" y="1770192"/>
            <a:ext cx="325638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Kovács </a:t>
            </a:r>
            <a:r>
              <a:rPr lang="hu-HU" sz="28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Ajsa</a:t>
            </a:r>
            <a:r>
              <a:rPr lang="hu-HU" sz="2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Petra</a:t>
            </a:r>
            <a:endParaRPr lang="hu-HU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5400000">
            <a:off x="10538953" y="4943475"/>
            <a:ext cx="21717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Kotán</a:t>
            </a:r>
            <a:r>
              <a:rPr lang="hu-HU" sz="2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Tamás</a:t>
            </a:r>
            <a:endParaRPr lang="hu-HU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61674" y="6290935"/>
            <a:ext cx="4010025" cy="38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 smtClean="0">
                <a:latin typeface="Sylfaen" panose="010A0502050306030303" pitchFamily="18" charset="0"/>
              </a:rPr>
              <a:t>Megtekintés: „diavetítés” módban</a:t>
            </a:r>
            <a:endParaRPr lang="hu-HU" u="sng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0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04645" y="745147"/>
            <a:ext cx="8310929" cy="541686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Sylfaen" panose="010A0502050306030303" pitchFamily="18" charset="0"/>
              </a:rPr>
              <a:t>Tartalom, avagy a credo fogadalmai:</a:t>
            </a:r>
          </a:p>
          <a:p>
            <a:pPr algn="ctr">
              <a:spcAft>
                <a:spcPts val="600"/>
              </a:spcAft>
            </a:pPr>
            <a:r>
              <a:rPr lang="hu-HU" sz="2800" u="sng" dirty="0" smtClean="0">
                <a:latin typeface="Sylfaen" panose="010A0502050306030303" pitchFamily="18" charset="0"/>
              </a:rPr>
              <a:t>Hiszünk…</a:t>
            </a:r>
          </a:p>
          <a:p>
            <a:pPr algn="just"/>
            <a:r>
              <a:rPr lang="hu-HU" sz="2800" dirty="0" smtClean="0">
                <a:latin typeface="Sylfaen" panose="010A0502050306030303" pitchFamily="18" charset="0"/>
              </a:rPr>
              <a:t>2. „…egy különleges és </a:t>
            </a:r>
            <a:r>
              <a:rPr lang="hu-HU" sz="2800" dirty="0" err="1" smtClean="0">
                <a:latin typeface="Sylfaen" panose="010A0502050306030303" pitchFamily="18" charset="0"/>
              </a:rPr>
              <a:t>egyedülvaló</a:t>
            </a:r>
            <a:r>
              <a:rPr lang="hu-HU" sz="2800" dirty="0" smtClean="0">
                <a:latin typeface="Sylfaen" panose="010A0502050306030303" pitchFamily="18" charset="0"/>
              </a:rPr>
              <a:t> magyar színházi kultúrában.”</a:t>
            </a:r>
          </a:p>
          <a:p>
            <a:pPr algn="just"/>
            <a:r>
              <a:rPr lang="hu-HU" sz="2800" dirty="0" smtClean="0">
                <a:latin typeface="Sylfaen" panose="010A0502050306030303" pitchFamily="18" charset="0"/>
              </a:rPr>
              <a:t>4. „…a magyar színházi kultúra belső nagy küldetésében.”</a:t>
            </a:r>
          </a:p>
          <a:p>
            <a:pPr algn="just"/>
            <a:r>
              <a:rPr lang="hu-HU" sz="2800" dirty="0" smtClean="0">
                <a:latin typeface="Sylfaen" panose="010A0502050306030303" pitchFamily="18" charset="0"/>
              </a:rPr>
              <a:t>8. „…a színházi életforma szüntelen megújulásának szükségességében.”</a:t>
            </a:r>
          </a:p>
          <a:p>
            <a:pPr algn="just"/>
            <a:r>
              <a:rPr lang="hu-HU" sz="2800" dirty="0" smtClean="0">
                <a:latin typeface="Sylfaen" panose="010A0502050306030303" pitchFamily="18" charset="0"/>
              </a:rPr>
              <a:t>9. „…a színháznak a változó forma mögött álló változatlan, örök és időtlen lényegében.”</a:t>
            </a:r>
          </a:p>
          <a:p>
            <a:pPr algn="ctr">
              <a:spcAft>
                <a:spcPts val="600"/>
              </a:spcAft>
            </a:pPr>
            <a:r>
              <a:rPr lang="hu-HU" sz="2800" u="sng" dirty="0" smtClean="0">
                <a:latin typeface="Sylfaen" panose="010A0502050306030303" pitchFamily="18" charset="0"/>
              </a:rPr>
              <a:t>Nem hiszünk:</a:t>
            </a:r>
          </a:p>
          <a:p>
            <a:pPr algn="just"/>
            <a:r>
              <a:rPr lang="hu-HU" sz="2800" dirty="0" smtClean="0">
                <a:latin typeface="Sylfaen" panose="010A0502050306030303" pitchFamily="18" charset="0"/>
              </a:rPr>
              <a:t>3. „…a magyar színházi kultúra egységében.”</a:t>
            </a:r>
            <a:endParaRPr lang="hu-HU" sz="28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8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79022" y="3338623"/>
            <a:ext cx="11946628" cy="3062177"/>
            <a:chOff x="79022" y="3338623"/>
            <a:chExt cx="11946628" cy="3062177"/>
          </a:xfrm>
        </p:grpSpPr>
        <p:sp>
          <p:nvSpPr>
            <p:cNvPr id="5" name="Lekerekített téglalapbuborék 4"/>
            <p:cNvSpPr/>
            <p:nvPr/>
          </p:nvSpPr>
          <p:spPr>
            <a:xfrm>
              <a:off x="79022" y="3624262"/>
              <a:ext cx="8929511" cy="2776538"/>
            </a:xfrm>
            <a:prstGeom prst="wedgeRoundRectCallout">
              <a:avLst>
                <a:gd name="adj1" fmla="val 54495"/>
                <a:gd name="adj2" fmla="val -8199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latin typeface="Sylfaen" panose="010A0502050306030303" pitchFamily="18" charset="0"/>
                </a:rPr>
                <a:t>A nemzeti jelleg, a hagyományok megtartása színházi kultúránk alapja: azokból </a:t>
              </a:r>
              <a:r>
                <a:rPr lang="hu-HU" sz="2400" dirty="0">
                  <a:latin typeface="Sylfaen" panose="010A0502050306030303" pitchFamily="18" charset="0"/>
                </a:rPr>
                <a:t>építkezik </a:t>
              </a:r>
              <a:r>
                <a:rPr lang="hu-HU" sz="2400" dirty="0" smtClean="0">
                  <a:latin typeface="Sylfaen" panose="010A0502050306030303" pitchFamily="18" charset="0"/>
                </a:rPr>
                <a:t>a </a:t>
              </a:r>
              <a:r>
                <a:rPr lang="hu-HU" sz="2400" dirty="0" smtClean="0">
                  <a:latin typeface="Sylfaen" panose="010A0502050306030303" pitchFamily="18" charset="0"/>
                </a:rPr>
                <a:t>nemzet</a:t>
              </a:r>
              <a:endParaRPr lang="hu-HU" sz="2400" dirty="0">
                <a:latin typeface="Sylfaen" panose="010A0502050306030303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latin typeface="Sylfaen" panose="010A0502050306030303" pitchFamily="18" charset="0"/>
                </a:rPr>
                <a:t>A </a:t>
              </a:r>
              <a:r>
                <a:rPr lang="hu-HU" sz="2400" dirty="0">
                  <a:latin typeface="Sylfaen" panose="010A0502050306030303" pitchFamily="18" charset="0"/>
                </a:rPr>
                <a:t>nemzeti </a:t>
              </a:r>
              <a:r>
                <a:rPr lang="hu-HU" sz="2400" dirty="0" smtClean="0">
                  <a:latin typeface="Sylfaen" panose="010A0502050306030303" pitchFamily="18" charset="0"/>
                </a:rPr>
                <a:t>kultúra egyedi jegyei teszik sajátossá a színházát is.</a:t>
              </a:r>
              <a:endParaRPr lang="hu-HU" sz="2400" dirty="0">
                <a:latin typeface="Sylfaen" panose="010A0502050306030303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latin typeface="Sylfaen" panose="010A0502050306030303" pitchFamily="18" charset="0"/>
                </a:rPr>
                <a:t>Más nemzet nem értheti meg, amit az egy nemzethez tartozók igen (közös előismeretek, történelem</a:t>
              </a:r>
              <a:r>
                <a:rPr lang="hu-HU" sz="2400" dirty="0" smtClean="0">
                  <a:latin typeface="Sylfaen" panose="010A0502050306030303" pitchFamily="18" charset="0"/>
                </a:rPr>
                <a:t>)</a:t>
              </a:r>
              <a:endParaRPr lang="hu-HU" sz="2400" dirty="0" smtClean="0">
                <a:latin typeface="Sylfaen" panose="010A0502050306030303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latin typeface="Sylfaen" panose="010A0502050306030303" pitchFamily="18" charset="0"/>
                </a:rPr>
                <a:t>Ugyanakkor a magyar </a:t>
              </a:r>
              <a:r>
                <a:rPr lang="hu-HU" sz="2400" dirty="0">
                  <a:latin typeface="Sylfaen" panose="010A0502050306030303" pitchFamily="18" charset="0"/>
                </a:rPr>
                <a:t>színházi kultúra teljes spektruma </a:t>
              </a:r>
              <a:r>
                <a:rPr lang="hu-HU" sz="2400" dirty="0" smtClean="0">
                  <a:latin typeface="Sylfaen" panose="010A0502050306030303" pitchFamily="18" charset="0"/>
                </a:rPr>
                <a:t>polifon: változatos </a:t>
              </a:r>
              <a:r>
                <a:rPr lang="hu-HU" sz="2400" dirty="0">
                  <a:latin typeface="Sylfaen" panose="010A0502050306030303" pitchFamily="18" charset="0"/>
                </a:rPr>
                <a:t>célkitűzésű társulatokat, csoportokat foglal </a:t>
              </a:r>
              <a:r>
                <a:rPr lang="hu-HU" sz="2400" dirty="0" smtClean="0">
                  <a:latin typeface="Sylfaen" panose="010A0502050306030303" pitchFamily="18" charset="0"/>
                </a:rPr>
                <a:t>magába</a:t>
              </a:r>
              <a:endParaRPr lang="hu-HU" sz="2400" dirty="0">
                <a:latin typeface="Sylfaen" panose="010A0502050306030303" pitchFamily="18" charset="0"/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71634" y="3338623"/>
              <a:ext cx="2554016" cy="2113333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565298" y="394426"/>
            <a:ext cx="11195309" cy="3000772"/>
            <a:chOff x="565298" y="394426"/>
            <a:chExt cx="11195309" cy="3000772"/>
          </a:xfrm>
        </p:grpSpPr>
        <p:sp>
          <p:nvSpPr>
            <p:cNvPr id="2" name="Lekerekített téglalapbuborék 1"/>
            <p:cNvSpPr/>
            <p:nvPr/>
          </p:nvSpPr>
          <p:spPr>
            <a:xfrm>
              <a:off x="3188107" y="938768"/>
              <a:ext cx="8572500" cy="1485900"/>
            </a:xfrm>
            <a:prstGeom prst="wedgeRoundRectCallout">
              <a:avLst>
                <a:gd name="adj1" fmla="val -53577"/>
                <a:gd name="adj2" fmla="val 9548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latin typeface="Sylfaen" panose="010A0502050306030303" pitchFamily="18" charset="0"/>
                </a:rPr>
                <a:t>2. </a:t>
              </a:r>
              <a:r>
                <a:rPr lang="hu-HU" sz="2400" dirty="0" smtClean="0">
                  <a:latin typeface="Bodoni MT" panose="02070603080606020203" pitchFamily="18" charset="0"/>
                </a:rPr>
                <a:t>„</a:t>
              </a:r>
              <a:r>
                <a:rPr lang="hu-HU" sz="2400" dirty="0" smtClean="0">
                  <a:latin typeface="Sylfaen" panose="010A0502050306030303" pitchFamily="18" charset="0"/>
                </a:rPr>
                <a:t>Hiszek </a:t>
              </a:r>
              <a:r>
                <a:rPr lang="hu-HU" sz="2400" dirty="0">
                  <a:latin typeface="Sylfaen" panose="010A0502050306030303" pitchFamily="18" charset="0"/>
                </a:rPr>
                <a:t>egy különleges és </a:t>
              </a:r>
              <a:r>
                <a:rPr lang="hu-HU" sz="2400" dirty="0" err="1">
                  <a:latin typeface="Sylfaen" panose="010A0502050306030303" pitchFamily="18" charset="0"/>
                </a:rPr>
                <a:t>egyedülvaló</a:t>
              </a:r>
              <a:r>
                <a:rPr lang="hu-HU" sz="2400" dirty="0">
                  <a:latin typeface="Sylfaen" panose="010A0502050306030303" pitchFamily="18" charset="0"/>
                </a:rPr>
                <a:t> magyar színházi </a:t>
              </a:r>
              <a:r>
                <a:rPr lang="hu-HU" sz="2400" dirty="0" smtClean="0">
                  <a:latin typeface="Sylfaen" panose="010A0502050306030303" pitchFamily="18" charset="0"/>
                </a:rPr>
                <a:t>kultúrában.”</a:t>
              </a: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5298" y="394426"/>
              <a:ext cx="2176132" cy="3000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96322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Ã©ptalÃ¡lat a kÃ¶vetkezÅre: âfekete kÃ©p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Csoportba foglalás 17"/>
          <p:cNvGrpSpPr/>
          <p:nvPr/>
        </p:nvGrpSpPr>
        <p:grpSpPr>
          <a:xfrm>
            <a:off x="3000937" y="239381"/>
            <a:ext cx="7030001" cy="6618619"/>
            <a:chOff x="3000937" y="239381"/>
            <a:chExt cx="7030001" cy="6618619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3461554" y="239381"/>
              <a:ext cx="5972287" cy="4653244"/>
              <a:chOff x="3962400" y="1083922"/>
              <a:chExt cx="5516880" cy="4219598"/>
            </a:xfrm>
          </p:grpSpPr>
          <p:sp>
            <p:nvSpPr>
              <p:cNvPr id="15" name="Téglalap 14"/>
              <p:cNvSpPr/>
              <p:nvPr/>
            </p:nvSpPr>
            <p:spPr>
              <a:xfrm>
                <a:off x="3962400" y="1083922"/>
                <a:ext cx="5516880" cy="4219598"/>
              </a:xfrm>
              <a:prstGeom prst="rect">
                <a:avLst/>
              </a:prstGeom>
              <a:solidFill>
                <a:srgbClr val="D1BEA1"/>
              </a:solidFill>
              <a:ln w="603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4" name="Kép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78193" y="1390404"/>
                <a:ext cx="4717876" cy="361703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sp>
          <p:nvSpPr>
            <p:cNvPr id="17" name="Tekercs vízszintesen 16"/>
            <p:cNvSpPr/>
            <p:nvPr/>
          </p:nvSpPr>
          <p:spPr>
            <a:xfrm>
              <a:off x="3000937" y="5169268"/>
              <a:ext cx="7030001" cy="1688732"/>
            </a:xfrm>
            <a:prstGeom prst="horizontalScroll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i="1" dirty="0">
                  <a:solidFill>
                    <a:schemeClr val="tx1"/>
                  </a:solidFill>
                  <a:latin typeface="Sylfaen" pitchFamily="18" charset="0"/>
                  <a:cs typeface="Times New Roman" panose="02020603050405020304" pitchFamily="18" charset="0"/>
                </a:rPr>
                <a:t>„</a:t>
              </a:r>
              <a:r>
                <a:rPr lang="hu-HU" i="1" dirty="0">
                  <a:solidFill>
                    <a:schemeClr val="tx1"/>
                  </a:solidFill>
                  <a:latin typeface="Sylfaen" pitchFamily="18" charset="0"/>
                </a:rPr>
                <a:t>A mi szavunkat senki sem érti a világban. Titkunk van, mert kevesen vagyunk.</a:t>
              </a:r>
              <a:r>
                <a:rPr lang="hu-HU" i="1" dirty="0">
                  <a:solidFill>
                    <a:schemeClr val="tx1"/>
                  </a:solidFill>
                  <a:latin typeface="Sylfaen" pitchFamily="18" charset="0"/>
                  <a:cs typeface="Times New Roman" panose="02020603050405020304" pitchFamily="18" charset="0"/>
                </a:rPr>
                <a:t>”</a:t>
              </a:r>
            </a:p>
            <a:p>
              <a:pPr algn="ctr"/>
              <a:r>
                <a:rPr lang="hu-HU" i="1" dirty="0" smtClean="0">
                  <a:solidFill>
                    <a:schemeClr val="tx1"/>
                  </a:solidFill>
                  <a:latin typeface="Sylfaen" pitchFamily="18" charset="0"/>
                  <a:cs typeface="Times New Roman" panose="02020603050405020304" pitchFamily="18" charset="0"/>
                </a:rPr>
                <a:t>(Márai Sándor</a:t>
              </a:r>
              <a:r>
                <a:rPr lang="hu-HU" i="1" dirty="0">
                  <a:solidFill>
                    <a:schemeClr val="tx1"/>
                  </a:solidFill>
                  <a:latin typeface="Sylfaen" pitchFamily="18" charset="0"/>
                  <a:cs typeface="Times New Roman" panose="02020603050405020304" pitchFamily="18" charset="0"/>
                </a:rPr>
                <a:t>: Kassai polgárok, </a:t>
              </a:r>
              <a:r>
                <a:rPr lang="hu-HU" i="1" dirty="0" smtClean="0">
                  <a:solidFill>
                    <a:schemeClr val="tx1"/>
                  </a:solidFill>
                  <a:latin typeface="Sylfaen" pitchFamily="18" charset="0"/>
                  <a:cs typeface="Times New Roman" panose="02020603050405020304" pitchFamily="18" charset="0"/>
                </a:rPr>
                <a:t>I. </a:t>
              </a:r>
              <a:r>
                <a:rPr lang="hu-HU" i="1" dirty="0">
                  <a:solidFill>
                    <a:schemeClr val="tx1"/>
                  </a:solidFill>
                  <a:latin typeface="Sylfaen" pitchFamily="18" charset="0"/>
                  <a:cs typeface="Times New Roman" panose="02020603050405020304" pitchFamily="18" charset="0"/>
                </a:rPr>
                <a:t>felvonás)</a:t>
              </a: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21"/>
            <a:ext cx="12192000" cy="6944212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1052004" y="270810"/>
            <a:ext cx="10432065" cy="2335912"/>
            <a:chOff x="1045231" y="290158"/>
            <a:chExt cx="10432065" cy="2335912"/>
          </a:xfrm>
        </p:grpSpPr>
        <p:sp>
          <p:nvSpPr>
            <p:cNvPr id="8" name="Lekerekített téglalapbuborék 7"/>
            <p:cNvSpPr/>
            <p:nvPr/>
          </p:nvSpPr>
          <p:spPr>
            <a:xfrm>
              <a:off x="1045231" y="571888"/>
              <a:ext cx="7898524" cy="1481958"/>
            </a:xfrm>
            <a:prstGeom prst="wedgeRoundRectCallout">
              <a:avLst>
                <a:gd name="adj1" fmla="val 55215"/>
                <a:gd name="adj2" fmla="val 5053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latin typeface="Sylfaen" panose="010A0502050306030303" pitchFamily="18" charset="0"/>
                </a:rPr>
                <a:t>4. „Hiszek a magyar színházi kultúra belső nagy küldetésében.”</a:t>
              </a:r>
              <a:endParaRPr lang="hu-HU" sz="2400" dirty="0">
                <a:latin typeface="Sylfaen" panose="010A0502050306030303" pitchFamily="18" charset="0"/>
              </a:endParaRPr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1321" y="290158"/>
              <a:ext cx="1835975" cy="2335912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194618" y="2560134"/>
            <a:ext cx="11502513" cy="4151058"/>
            <a:chOff x="275388" y="3121573"/>
            <a:chExt cx="11192937" cy="387076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75388" y="3121573"/>
              <a:ext cx="11192937" cy="3870767"/>
              <a:chOff x="275388" y="3121573"/>
              <a:chExt cx="11192937" cy="3870767"/>
            </a:xfrm>
          </p:grpSpPr>
          <p:sp>
            <p:nvSpPr>
              <p:cNvPr id="13" name="Lekerekített téglalapbuborék 12"/>
              <p:cNvSpPr/>
              <p:nvPr/>
            </p:nvSpPr>
            <p:spPr>
              <a:xfrm>
                <a:off x="3374752" y="3225780"/>
                <a:ext cx="8093573" cy="3766560"/>
              </a:xfrm>
              <a:prstGeom prst="wedgeRoundRectCallout">
                <a:avLst>
                  <a:gd name="adj1" fmla="val -55368"/>
                  <a:gd name="adj2" fmla="val -26258"/>
                  <a:gd name="adj3" fmla="val 16667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sz="2400" dirty="0">
                  <a:latin typeface="Bodoni MT" panose="02070603080606020203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5388" y="3121573"/>
                <a:ext cx="2475186" cy="2475186"/>
              </a:xfrm>
              <a:prstGeom prst="rect">
                <a:avLst/>
              </a:prstGeom>
            </p:spPr>
          </p:pic>
        </p:grpSp>
        <p:sp>
          <p:nvSpPr>
            <p:cNvPr id="12" name="Téglalap 11"/>
            <p:cNvSpPr/>
            <p:nvPr/>
          </p:nvSpPr>
          <p:spPr>
            <a:xfrm>
              <a:off x="3600519" y="3424127"/>
              <a:ext cx="7743922" cy="3530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Küldetés: a nemzeti kultúra örökítése a későbbi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generációknak</a:t>
              </a:r>
              <a:endParaRPr lang="hu-HU" sz="2400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A színház lehetőség a drámai művek és az irodalom, így az olvasás megszerettetésére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is</a:t>
              </a:r>
              <a:endParaRPr lang="hu-HU" sz="2400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endParaRPr>
            </a:p>
            <a:p>
              <a:pPr marL="1257300" lvl="2" indent="-342900">
                <a:buSzPct val="70000"/>
                <a:buFont typeface="Arial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Házi olvasmányok repertoáron tartása</a:t>
              </a:r>
            </a:p>
            <a:p>
              <a:pPr marL="1257300" lvl="2" indent="-342900">
                <a:buSzPct val="70000"/>
                <a:buFont typeface="Arial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Epikai művek dramatizálása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A Nemzeti Színház ma is vallja Németh Antal elvét:</a:t>
              </a:r>
            </a:p>
            <a:p>
              <a:pPr marL="1257300" lvl="2" indent="-342900">
                <a:buSzPct val="70000"/>
                <a:buFont typeface="Arial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a nagy hármas műsorra tűzése a nemzet színházának mindig célja és feladata (</a:t>
              </a:r>
              <a:r>
                <a:rPr lang="hu-HU" sz="2400" i="1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Bánk bán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, </a:t>
              </a:r>
              <a:r>
                <a:rPr lang="hu-HU" sz="2400" i="1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Csongor és Tünde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, </a:t>
              </a:r>
              <a:r>
                <a:rPr lang="hu-HU" sz="2400" i="1" dirty="0" smtClean="0">
                  <a:solidFill>
                    <a:schemeClr val="bg1"/>
                  </a:solidFill>
                  <a:latin typeface="Sylfaen" panose="010A0502050306030303" pitchFamily="18" charset="0"/>
                  <a:cs typeface="Times New Roman" panose="02020603050405020304" pitchFamily="18" charset="0"/>
                </a:rPr>
                <a:t>Az ember tragédiája)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621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671839" y="422335"/>
            <a:ext cx="11264789" cy="5625801"/>
            <a:chOff x="671839" y="422335"/>
            <a:chExt cx="11264789" cy="5625801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671839" y="422335"/>
              <a:ext cx="5350933" cy="5625801"/>
              <a:chOff x="1422399" y="436332"/>
              <a:chExt cx="5350933" cy="5625801"/>
            </a:xfrm>
          </p:grpSpPr>
          <p:sp>
            <p:nvSpPr>
              <p:cNvPr id="13" name="Téglalap 12"/>
              <p:cNvSpPr/>
              <p:nvPr/>
            </p:nvSpPr>
            <p:spPr>
              <a:xfrm>
                <a:off x="1422399" y="436332"/>
                <a:ext cx="5350933" cy="5625801"/>
              </a:xfrm>
              <a:prstGeom prst="rect">
                <a:avLst/>
              </a:prstGeom>
              <a:solidFill>
                <a:srgbClr val="D1BEA1"/>
              </a:solidFill>
              <a:ln w="603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hu-HU">
                    <a:uFillTx/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uFillTx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u-HU"/>
              </a:p>
            </p:txBody>
          </p:sp>
          <p:pic>
            <p:nvPicPr>
              <p:cNvPr id="9" name="Kép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08538" y="909272"/>
                <a:ext cx="4593447" cy="4859867"/>
              </a:xfrm>
              <a:prstGeom prst="rect">
                <a:avLst/>
              </a:prstGeom>
            </p:spPr>
          </p:pic>
        </p:grpSp>
        <p:sp>
          <p:nvSpPr>
            <p:cNvPr id="15" name="Tekercs vízszintesen 14"/>
            <p:cNvSpPr/>
            <p:nvPr/>
          </p:nvSpPr>
          <p:spPr>
            <a:xfrm>
              <a:off x="6408912" y="2174789"/>
              <a:ext cx="5527716" cy="2589074"/>
            </a:xfrm>
            <a:prstGeom prst="horizontalScroll">
              <a:avLst/>
            </a:prstGeom>
            <a:solidFill>
              <a:srgbClr val="9B9E87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i="1" dirty="0">
                  <a:latin typeface="Sylfaen" pitchFamily="18" charset="0"/>
                </a:rPr>
                <a:t>„Az állandó és a változó viszonyát kell vizsgálni, ha egy-egy dráma színpadi pályafutását figyeljük … a</a:t>
              </a:r>
            </a:p>
            <a:p>
              <a:pPr algn="ctr"/>
              <a:r>
                <a:rPr lang="hu-HU" sz="2000" i="1" dirty="0">
                  <a:latin typeface="Sylfaen" pitchFamily="18" charset="0"/>
                </a:rPr>
                <a:t>változatlan írói mű </a:t>
              </a:r>
              <a:r>
                <a:rPr lang="hu-HU" sz="2000" i="1" dirty="0" err="1">
                  <a:latin typeface="Sylfaen" pitchFamily="18" charset="0"/>
                </a:rPr>
                <a:t>theátrális</a:t>
              </a:r>
              <a:r>
                <a:rPr lang="hu-HU" sz="2000" i="1" dirty="0">
                  <a:latin typeface="Sylfaen" pitchFamily="18" charset="0"/>
                </a:rPr>
                <a:t> megjelenítése szüntelen </a:t>
              </a:r>
              <a:r>
                <a:rPr lang="hu-HU" sz="2000" i="1" dirty="0" smtClean="0">
                  <a:latin typeface="Sylfaen" pitchFamily="18" charset="0"/>
                </a:rPr>
                <a:t>metamorfózis.”</a:t>
              </a:r>
              <a:endParaRPr lang="hu-HU" sz="2000" i="1" dirty="0" smtClean="0">
                <a:latin typeface="Sylfaen" pitchFamily="18" charset="0"/>
              </a:endParaRPr>
            </a:p>
            <a:p>
              <a:pPr algn="ctr"/>
              <a:r>
                <a:rPr lang="hu-HU" sz="2000" i="1" dirty="0" smtClean="0">
                  <a:latin typeface="Sylfaen" pitchFamily="18" charset="0"/>
                </a:rPr>
                <a:t>Németh Antal</a:t>
              </a:r>
              <a:endParaRPr lang="hu-HU" sz="2000" i="1" dirty="0">
                <a:latin typeface="Sylfaen" pitchFamily="18" charset="0"/>
              </a:endParaRPr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150"/>
            <a:ext cx="12192000" cy="6888149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06262" y="251578"/>
            <a:ext cx="10968060" cy="3626740"/>
            <a:chOff x="385740" y="349080"/>
            <a:chExt cx="10968060" cy="4134327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3455276" y="518788"/>
              <a:ext cx="7898524" cy="1481958"/>
              <a:chOff x="938843" y="3882780"/>
              <a:chExt cx="7898524" cy="1481958"/>
            </a:xfrm>
          </p:grpSpPr>
          <p:sp>
            <p:nvSpPr>
              <p:cNvPr id="7" name="Lekerekített téglalapbuborék 6"/>
              <p:cNvSpPr/>
              <p:nvPr/>
            </p:nvSpPr>
            <p:spPr>
              <a:xfrm>
                <a:off x="938843" y="3882780"/>
                <a:ext cx="7898524" cy="1481958"/>
              </a:xfrm>
              <a:prstGeom prst="wedgeRoundRectCallout">
                <a:avLst>
                  <a:gd name="adj1" fmla="val -53357"/>
                  <a:gd name="adj2" fmla="val 31735"/>
                  <a:gd name="adj3" fmla="val 16667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400" dirty="0">
                  <a:latin typeface="Bodoni MT" panose="02070603080606020203" pitchFamily="18" charset="0"/>
                </a:endParaRPr>
              </a:p>
            </p:txBody>
          </p:sp>
          <p:sp>
            <p:nvSpPr>
              <p:cNvPr id="8" name="Téglalap 7"/>
              <p:cNvSpPr/>
              <p:nvPr/>
            </p:nvSpPr>
            <p:spPr>
              <a:xfrm>
                <a:off x="1383365" y="4263819"/>
                <a:ext cx="6668600" cy="94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  <a:latin typeface="Sylfaen" panose="010A0502050306030303" pitchFamily="18" charset="0"/>
                  </a:rPr>
                  <a:t>8. „Hiszek a </a:t>
                </a:r>
                <a:r>
                  <a:rPr lang="hu-HU" sz="2400" dirty="0">
                    <a:solidFill>
                      <a:schemeClr val="bg1"/>
                    </a:solidFill>
                    <a:latin typeface="Sylfaen" panose="010A0502050306030303" pitchFamily="18" charset="0"/>
                  </a:rPr>
                  <a:t>színházi életforma szüntelen megújulásának szükségességében.”</a:t>
                </a:r>
              </a:p>
            </p:txBody>
          </p:sp>
        </p:grp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740" y="349080"/>
              <a:ext cx="2728656" cy="413432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600501" y="1792906"/>
            <a:ext cx="10710619" cy="4798962"/>
            <a:chOff x="646177" y="1929746"/>
            <a:chExt cx="10710619" cy="4798962"/>
          </a:xfrm>
        </p:grpSpPr>
        <p:pic>
          <p:nvPicPr>
            <p:cNvPr id="11" name="Tartalom hely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8031" y="1929746"/>
              <a:ext cx="3078765" cy="2547539"/>
            </a:xfrm>
            <a:prstGeom prst="rect">
              <a:avLst/>
            </a:prstGeom>
          </p:spPr>
        </p:pic>
        <p:sp>
          <p:nvSpPr>
            <p:cNvPr id="10" name="Lekerekített téglalapbuborék 9"/>
            <p:cNvSpPr/>
            <p:nvPr/>
          </p:nvSpPr>
          <p:spPr>
            <a:xfrm>
              <a:off x="646177" y="4381294"/>
              <a:ext cx="10590663" cy="2347414"/>
            </a:xfrm>
            <a:prstGeom prst="wedgeRoundRectCallout">
              <a:avLst>
                <a:gd name="adj1" fmla="val 28579"/>
                <a:gd name="adj2" fmla="val -56384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latin typeface="Sylfaen" panose="010A0502050306030303" pitchFamily="18" charset="0"/>
                </a:rPr>
                <a:t>Állandóság a változásban – a színháznak alkalmazkodnia kell a jelenhez, de nem szabad elvtelenül kiszolgálnia azt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dirty="0" smtClean="0">
                  <a:latin typeface="Sylfaen" panose="010A0502050306030303" pitchFamily="18" charset="0"/>
                </a:rPr>
                <a:t>Ma </a:t>
              </a:r>
              <a:r>
                <a:rPr lang="hu-HU" sz="2400" dirty="0" smtClean="0">
                  <a:latin typeface="Sylfaen" panose="010A0502050306030303" pitchFamily="18" charset="0"/>
                </a:rPr>
                <a:t>már más színházi igény: gyakran </a:t>
              </a:r>
              <a:r>
                <a:rPr lang="hu-HU" sz="2400" dirty="0">
                  <a:latin typeface="Sylfaen" panose="010A0502050306030303" pitchFamily="18" charset="0"/>
                </a:rPr>
                <a:t>keverednek művészeti ágak, határokat lépnek át (zenei és irodalmi </a:t>
              </a:r>
              <a:r>
                <a:rPr lang="hu-HU" sz="2400" dirty="0" smtClean="0">
                  <a:latin typeface="Sylfaen" panose="010A0502050306030303" pitchFamily="18" charset="0"/>
                </a:rPr>
                <a:t>formációk, </a:t>
              </a:r>
              <a:r>
                <a:rPr lang="hu-HU" sz="2400" dirty="0">
                  <a:latin typeface="Sylfaen" panose="010A0502050306030303" pitchFamily="18" charset="0"/>
                </a:rPr>
                <a:t>stand </a:t>
              </a:r>
              <a:r>
                <a:rPr lang="hu-HU" sz="2400" dirty="0" err="1">
                  <a:latin typeface="Sylfaen" panose="010A0502050306030303" pitchFamily="18" charset="0"/>
                </a:rPr>
                <a:t>up</a:t>
              </a:r>
              <a:r>
                <a:rPr lang="hu-HU" sz="2400" dirty="0">
                  <a:latin typeface="Sylfaen" panose="010A0502050306030303" pitchFamily="18" charset="0"/>
                </a:rPr>
                <a:t> </a:t>
              </a:r>
              <a:r>
                <a:rPr lang="hu-HU" sz="2400" dirty="0" smtClean="0">
                  <a:latin typeface="Sylfaen" panose="010A0502050306030303" pitchFamily="18" charset="0"/>
                </a:rPr>
                <a:t>csoportok előadásai </a:t>
              </a:r>
              <a:r>
                <a:rPr lang="hu-HU" sz="2400" dirty="0">
                  <a:latin typeface="Sylfaen" panose="010A0502050306030303" pitchFamily="18" charset="0"/>
                </a:rPr>
                <a:t>stb</a:t>
              </a:r>
              <a:r>
                <a:rPr lang="hu-HU" sz="2400" dirty="0" smtClean="0">
                  <a:latin typeface="Sylfaen" panose="010A0502050306030303" pitchFamily="18" charset="0"/>
                </a:rPr>
                <a:t>.)</a:t>
              </a:r>
              <a:endParaRPr lang="hu-HU" sz="2400" dirty="0">
                <a:latin typeface="Sylfaen" panose="010A0502050306030303" pitchFamily="18" charset="0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709468" y="1841597"/>
            <a:ext cx="10672765" cy="4852629"/>
            <a:chOff x="3513211" y="2991268"/>
            <a:chExt cx="10420911" cy="5482175"/>
          </a:xfrm>
        </p:grpSpPr>
        <p:grpSp>
          <p:nvGrpSpPr>
            <p:cNvPr id="22" name="Csoportba foglalás 21"/>
            <p:cNvGrpSpPr/>
            <p:nvPr/>
          </p:nvGrpSpPr>
          <p:grpSpPr>
            <a:xfrm>
              <a:off x="3513211" y="2991268"/>
              <a:ext cx="10407587" cy="5477483"/>
              <a:chOff x="791655" y="1799492"/>
              <a:chExt cx="10181172" cy="5477483"/>
            </a:xfrm>
          </p:grpSpPr>
          <p:sp>
            <p:nvSpPr>
              <p:cNvPr id="23" name="Lekerekített téglalapbuborék 22"/>
              <p:cNvSpPr/>
              <p:nvPr/>
            </p:nvSpPr>
            <p:spPr>
              <a:xfrm>
                <a:off x="791655" y="4605630"/>
                <a:ext cx="9950169" cy="2671345"/>
              </a:xfrm>
              <a:prstGeom prst="wedgeRoundRectCallout">
                <a:avLst>
                  <a:gd name="adj1" fmla="val 37297"/>
                  <a:gd name="adj2" fmla="val -57379"/>
                  <a:gd name="adj3" fmla="val 16667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hu-HU" sz="2000" dirty="0">
                  <a:latin typeface="Sylfaen" panose="010A0502050306030303" pitchFamily="18" charset="0"/>
                </a:endParaRPr>
              </a:p>
            </p:txBody>
          </p:sp>
          <p:pic>
            <p:nvPicPr>
              <p:cNvPr id="24" name="Tartalom hely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120618" y="1799492"/>
                <a:ext cx="2852209" cy="2569356"/>
              </a:xfrm>
              <a:prstGeom prst="rect">
                <a:avLst/>
              </a:prstGeom>
            </p:spPr>
          </p:pic>
        </p:grpSp>
        <p:sp>
          <p:nvSpPr>
            <p:cNvPr id="21" name="Téglalap 20"/>
            <p:cNvSpPr/>
            <p:nvPr/>
          </p:nvSpPr>
          <p:spPr>
            <a:xfrm>
              <a:off x="3591505" y="5865653"/>
              <a:ext cx="10342617" cy="260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Ma már nehéz 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a ’színházművészet’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definiálása, bővül a fogalom jelentésköre</a:t>
              </a:r>
              <a:endParaRPr lang="hu-HU" sz="2400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  <a:p>
              <a:pPr marL="1257300" lvl="2" indent="-342900">
                <a:buSzPct val="70000"/>
                <a:buFont typeface="Arial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szituációs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, improvizációs és interaktív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drámajátékok, </a:t>
              </a:r>
              <a:r>
                <a:rPr lang="hu-HU" sz="2400" dirty="0" err="1" smtClean="0">
                  <a:solidFill>
                    <a:schemeClr val="bg1"/>
                  </a:solidFill>
                  <a:latin typeface="Sylfaen" panose="010A0502050306030303" pitchFamily="18" charset="0"/>
                </a:rPr>
                <a:t>realityk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,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dokumentumdrámák, 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alternatív színházak, lakásszínházak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jöttek létre; </a:t>
              </a:r>
            </a:p>
            <a:p>
              <a:pPr marL="1257300" lvl="2" indent="-342900">
                <a:buSzPct val="70000"/>
                <a:buFont typeface="Arial" pitchFamily="34" charset="0"/>
                <a:buChar char="•"/>
              </a:pP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kísérletező 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rendezők egyéni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játéknyelvének 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artikulálása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változatos előadásformákat </a:t>
              </a:r>
              <a:r>
                <a:rPr lang="hu-HU" sz="2400" dirty="0">
                  <a:solidFill>
                    <a:schemeClr val="bg1"/>
                  </a:solidFill>
                  <a:latin typeface="Sylfaen" panose="010A0502050306030303" pitchFamily="18" charset="0"/>
                </a:rPr>
                <a:t>hoz lére, változatos játékterekben (a műnemi fogalom </a:t>
              </a:r>
              <a:r>
                <a:rPr lang="hu-HU" sz="2400" dirty="0" smtClean="0">
                  <a:solidFill>
                    <a:schemeClr val="bg1"/>
                  </a:solidFill>
                  <a:latin typeface="Sylfaen" panose="010A0502050306030303" pitchFamily="18" charset="0"/>
                </a:rPr>
                <a:t>szélsőségesen kitágult) – az életforma folytonosan újul</a:t>
              </a:r>
              <a:endParaRPr lang="hu-HU" sz="2400" dirty="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83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Csoportba foglalás 14"/>
          <p:cNvGrpSpPr/>
          <p:nvPr/>
        </p:nvGrpSpPr>
        <p:grpSpPr>
          <a:xfrm>
            <a:off x="542861" y="208098"/>
            <a:ext cx="11395095" cy="6538866"/>
            <a:chOff x="542861" y="208098"/>
            <a:chExt cx="11395095" cy="6538866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980129" y="208098"/>
              <a:ext cx="6520558" cy="4353242"/>
              <a:chOff x="-2396359" y="1198179"/>
              <a:chExt cx="6893264" cy="4908942"/>
            </a:xfrm>
          </p:grpSpPr>
          <p:sp>
            <p:nvSpPr>
              <p:cNvPr id="13" name="Téglalap 12"/>
              <p:cNvSpPr/>
              <p:nvPr/>
            </p:nvSpPr>
            <p:spPr>
              <a:xfrm>
                <a:off x="-2396359" y="1198179"/>
                <a:ext cx="6893264" cy="4908942"/>
              </a:xfrm>
              <a:prstGeom prst="rect">
                <a:avLst/>
              </a:prstGeom>
              <a:solidFill>
                <a:srgbClr val="D1BEA1"/>
              </a:solidFill>
              <a:ln w="603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026" name="Picture 2" descr="KapcsolÃ³dÃ³ kÃ©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76289" y="1537060"/>
                <a:ext cx="6096000" cy="42386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kercs vízszintesen 15"/>
            <p:cNvSpPr/>
            <p:nvPr/>
          </p:nvSpPr>
          <p:spPr>
            <a:xfrm>
              <a:off x="542861" y="4555973"/>
              <a:ext cx="11395095" cy="2190991"/>
            </a:xfrm>
            <a:prstGeom prst="horizontalScroll">
              <a:avLst/>
            </a:prstGeom>
            <a:solidFill>
              <a:srgbClr val="0C1542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latin typeface="Bodoni MT" panose="02070603080606020203" pitchFamily="18" charset="0"/>
                </a:rPr>
                <a:t>„</a:t>
              </a:r>
              <a:r>
                <a:rPr lang="hu-HU" sz="2000" i="1" dirty="0" smtClean="0">
                  <a:solidFill>
                    <a:schemeClr val="bg1"/>
                  </a:solidFill>
                  <a:latin typeface="Sylfaen" pitchFamily="18" charset="0"/>
                </a:rPr>
                <a:t>Színház </a:t>
              </a:r>
              <a: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  <a:t>az egész világ,</a:t>
              </a:r>
              <a:b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</a:br>
              <a: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  <a:t>És színész benne minden férfi és nő:</a:t>
              </a:r>
              <a:b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</a:br>
              <a: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  <a:t>Fellép és lelép: s mindenkit sok szerep vár</a:t>
              </a:r>
              <a:b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</a:br>
              <a: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  <a:t>Életében.” </a:t>
              </a:r>
            </a:p>
            <a:p>
              <a:pPr algn="ctr"/>
              <a:r>
                <a:rPr lang="hu-HU" sz="2000" i="1" dirty="0">
                  <a:solidFill>
                    <a:schemeClr val="bg1"/>
                  </a:solidFill>
                  <a:latin typeface="Sylfaen" pitchFamily="18" charset="0"/>
                </a:rPr>
                <a:t>(Shakespeare: Ahogy tetszik, II. felvonás 7. </a:t>
              </a:r>
              <a:r>
                <a:rPr lang="hu-HU" sz="2000" i="1" dirty="0" smtClean="0">
                  <a:solidFill>
                    <a:schemeClr val="bg1"/>
                  </a:solidFill>
                  <a:latin typeface="Sylfaen" pitchFamily="18" charset="0"/>
                </a:rPr>
                <a:t>szín)</a:t>
              </a:r>
              <a:endParaRPr lang="hu-HU" sz="2000" i="1" dirty="0"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334962" y="508617"/>
            <a:ext cx="11510949" cy="2167881"/>
            <a:chOff x="414892" y="528117"/>
            <a:chExt cx="11510949" cy="2167881"/>
          </a:xfrm>
        </p:grpSpPr>
        <p:sp>
          <p:nvSpPr>
            <p:cNvPr id="3" name="Lekerekített téglalapbuborék 2"/>
            <p:cNvSpPr/>
            <p:nvPr/>
          </p:nvSpPr>
          <p:spPr>
            <a:xfrm>
              <a:off x="414892" y="720296"/>
              <a:ext cx="7898524" cy="1481958"/>
            </a:xfrm>
            <a:prstGeom prst="wedgeRoundRectCallout">
              <a:avLst>
                <a:gd name="adj1" fmla="val 55528"/>
                <a:gd name="adj2" fmla="val 21729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latin typeface="Sylfaen" panose="010A0502050306030303" pitchFamily="18" charset="0"/>
                </a:rPr>
                <a:t>9. </a:t>
              </a:r>
              <a:r>
                <a:rPr lang="hu-HU" sz="2400" dirty="0" smtClean="0">
                  <a:latin typeface="Bodoni MT" panose="02070603080606020203" pitchFamily="18" charset="0"/>
                </a:rPr>
                <a:t>„</a:t>
              </a:r>
              <a:r>
                <a:rPr lang="hu-HU" sz="2400" dirty="0" smtClean="0">
                  <a:latin typeface="Sylfaen" panose="010A0502050306030303" pitchFamily="18" charset="0"/>
                </a:rPr>
                <a:t>Hiszek </a:t>
              </a:r>
              <a:r>
                <a:rPr lang="hu-HU" sz="2400" dirty="0">
                  <a:latin typeface="Sylfaen" panose="010A0502050306030303" pitchFamily="18" charset="0"/>
                </a:rPr>
                <a:t>a színháznak a változó forma mögött álló változatlan, örök és időtlen </a:t>
              </a:r>
              <a:r>
                <a:rPr lang="hu-HU" sz="2400" dirty="0" smtClean="0">
                  <a:latin typeface="Sylfaen" panose="010A0502050306030303" pitchFamily="18" charset="0"/>
                </a:rPr>
                <a:t>lényegében.”</a:t>
              </a:r>
              <a:endParaRPr lang="hu-HU" sz="2400" dirty="0">
                <a:latin typeface="Sylfaen" panose="010A0502050306030303" pitchFamily="18" charset="0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0433" y="528117"/>
              <a:ext cx="2905408" cy="2167881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111629" y="3047104"/>
            <a:ext cx="11968741" cy="3317021"/>
            <a:chOff x="-42900" y="2861356"/>
            <a:chExt cx="11968741" cy="3317021"/>
          </a:xfrm>
        </p:grpSpPr>
        <p:sp>
          <p:nvSpPr>
            <p:cNvPr id="2" name="Lekerekített téglalapbuborék 1"/>
            <p:cNvSpPr/>
            <p:nvPr/>
          </p:nvSpPr>
          <p:spPr>
            <a:xfrm>
              <a:off x="-42900" y="2861356"/>
              <a:ext cx="8523110" cy="3317021"/>
            </a:xfrm>
            <a:prstGeom prst="wedgeRoundRectCallout">
              <a:avLst>
                <a:gd name="adj1" fmla="val 54567"/>
                <a:gd name="adj2" fmla="val -4666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000" dirty="0" smtClean="0">
                  <a:latin typeface="Sylfaen" panose="010A0502050306030303" pitchFamily="18" charset="0"/>
                </a:rPr>
                <a:t>A színház a szórakoztatás</a:t>
              </a:r>
              <a:r>
                <a:rPr lang="hu-HU" sz="2000" dirty="0">
                  <a:latin typeface="Sylfaen" panose="010A0502050306030303" pitchFamily="18" charset="0"/>
                </a:rPr>
                <a:t>, az </a:t>
              </a:r>
              <a:r>
                <a:rPr lang="hu-HU" sz="2000" dirty="0" smtClean="0">
                  <a:latin typeface="Sylfaen" panose="010A0502050306030303" pitchFamily="18" charset="0"/>
                </a:rPr>
                <a:t>elgondolkodtatás, a nevelés </a:t>
              </a:r>
              <a:r>
                <a:rPr lang="hu-HU" sz="2000" dirty="0">
                  <a:latin typeface="Sylfaen" panose="010A0502050306030303" pitchFamily="18" charset="0"/>
                </a:rPr>
                <a:t>legelemibb </a:t>
              </a:r>
              <a:r>
                <a:rPr lang="hu-HU" sz="2000" dirty="0" smtClean="0">
                  <a:latin typeface="Sylfaen" panose="010A0502050306030303" pitchFamily="18" charset="0"/>
                </a:rPr>
                <a:t>formája, az antikvitás óta </a:t>
              </a:r>
              <a:r>
                <a:rPr lang="hu-HU" sz="2000" dirty="0">
                  <a:latin typeface="Sylfaen" panose="010A0502050306030303" pitchFamily="18" charset="0"/>
                </a:rPr>
                <a:t>fennáll</a:t>
              </a:r>
              <a:r>
                <a:rPr lang="hu-HU" sz="2000" dirty="0" smtClean="0">
                  <a:latin typeface="Sylfaen" panose="010A0502050306030303" pitchFamily="18" charset="0"/>
                </a:rPr>
                <a:t>, a folytonos igény élteti; </a:t>
              </a:r>
              <a:endParaRPr lang="hu-HU" sz="2000" dirty="0">
                <a:latin typeface="Sylfaen" panose="010A0502050306030303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000" dirty="0" smtClean="0">
                  <a:latin typeface="Sylfaen" panose="010A0502050306030303" pitchFamily="18" charset="0"/>
                </a:rPr>
                <a:t>mindig a jelenben változó kölcsönös viszonyokat tükrözi </a:t>
              </a:r>
              <a:r>
                <a:rPr lang="hu-HU" sz="2000" dirty="0" err="1" smtClean="0">
                  <a:latin typeface="Sylfaen" panose="010A0502050306030303" pitchFamily="18" charset="0"/>
                </a:rPr>
                <a:t>dialogikus</a:t>
              </a:r>
              <a:r>
                <a:rPr lang="hu-HU" sz="2000" dirty="0" smtClean="0">
                  <a:latin typeface="Sylfaen" panose="010A0502050306030303" pitchFamily="18" charset="0"/>
                </a:rPr>
                <a:t> formában;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000" dirty="0" smtClean="0">
                  <a:latin typeface="Sylfaen" panose="010A0502050306030303" pitchFamily="18" charset="0"/>
                </a:rPr>
                <a:t>az élőbeszédben elhangzó mű minden egyes alkalommal más és más; az </a:t>
              </a:r>
              <a:r>
                <a:rPr lang="hu-HU" sz="2000" dirty="0">
                  <a:latin typeface="Sylfaen" panose="010A0502050306030303" pitchFamily="18" charset="0"/>
                </a:rPr>
                <a:t>emberek </a:t>
              </a:r>
              <a:r>
                <a:rPr lang="hu-HU" sz="2000" dirty="0" smtClean="0">
                  <a:latin typeface="Sylfaen" panose="010A0502050306030303" pitchFamily="18" charset="0"/>
                </a:rPr>
                <a:t>erkölcsiségére, katarzis-igényére, képzelőerejére</a:t>
              </a:r>
              <a:r>
                <a:rPr lang="hu-HU" sz="2000" dirty="0">
                  <a:latin typeface="Sylfaen" panose="010A0502050306030303" pitchFamily="18" charset="0"/>
                </a:rPr>
                <a:t>, kíváncsiságára </a:t>
              </a:r>
              <a:r>
                <a:rPr lang="hu-HU" sz="2000" dirty="0" smtClean="0">
                  <a:latin typeface="Sylfaen" panose="010A0502050306030303" pitchFamily="18" charset="0"/>
                </a:rPr>
                <a:t>alapoz;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000" dirty="0" smtClean="0">
                  <a:latin typeface="Sylfaen" panose="010A0502050306030303" pitchFamily="18" charset="0"/>
                </a:rPr>
                <a:t>emberközeli, szuggesztív, személyes (metakommunikációs, nem pusztán verbális mimézis) – a változó mögött időtlen, örök:  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hu-HU" sz="2400" i="1" dirty="0" smtClean="0">
                  <a:latin typeface="Sylfaen" panose="010A0502050306030303" pitchFamily="18" charset="0"/>
                </a:rPr>
                <a:t>A színház halhatatlan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59506" y="3527766"/>
              <a:ext cx="2966335" cy="2434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27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259" y="202119"/>
            <a:ext cx="3312373" cy="45675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1" y="3286897"/>
            <a:ext cx="4150548" cy="3406054"/>
          </a:xfrm>
          <a:prstGeom prst="rect">
            <a:avLst/>
          </a:prstGeom>
        </p:spPr>
      </p:pic>
      <p:sp>
        <p:nvSpPr>
          <p:cNvPr id="4" name="Tekercs vízszintesen 3"/>
          <p:cNvSpPr/>
          <p:nvPr/>
        </p:nvSpPr>
        <p:spPr>
          <a:xfrm>
            <a:off x="1087395" y="2125362"/>
            <a:ext cx="9910119" cy="2644346"/>
          </a:xfrm>
          <a:prstGeom prst="horizontalScroll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  <a:latin typeface="Sylfaen" panose="010A0502050306030303" pitchFamily="18" charset="0"/>
              </a:rPr>
              <a:t>3</a:t>
            </a:r>
            <a:r>
              <a:rPr lang="hu-HU" sz="32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. „Hittünk </a:t>
            </a:r>
            <a:r>
              <a:rPr lang="hu-HU" sz="3200" b="1" dirty="0">
                <a:solidFill>
                  <a:schemeClr val="tx1"/>
                </a:solidFill>
                <a:latin typeface="Sylfaen" panose="010A0502050306030303" pitchFamily="18" charset="0"/>
              </a:rPr>
              <a:t>a magyar színházi kultúra </a:t>
            </a:r>
            <a:r>
              <a:rPr lang="hu-HU" sz="32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egységében.”</a:t>
            </a:r>
          </a:p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Ma </a:t>
            </a:r>
            <a:r>
              <a:rPr lang="hu-HU" sz="3200" b="1" dirty="0">
                <a:solidFill>
                  <a:schemeClr val="tx1"/>
                </a:solidFill>
                <a:latin typeface="Sylfaen" panose="010A0502050306030303" pitchFamily="18" charset="0"/>
              </a:rPr>
              <a:t>már nem </a:t>
            </a:r>
            <a:r>
              <a:rPr lang="hu-HU" sz="3200" b="1" dirty="0">
                <a:solidFill>
                  <a:schemeClr val="tx1"/>
                </a:solidFill>
                <a:latin typeface="Sylfaen" panose="010A0502050306030303" pitchFamily="18" charset="0"/>
              </a:rPr>
              <a:t>hiszünk a magyar színházi kultúra </a:t>
            </a:r>
            <a:r>
              <a:rPr lang="hu-HU" sz="32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egységében.</a:t>
            </a:r>
            <a:endParaRPr lang="hu-HU" sz="32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i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660561" y="485436"/>
            <a:ext cx="10716776" cy="5938939"/>
            <a:chOff x="660561" y="485436"/>
            <a:chExt cx="10716776" cy="5938939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660561" y="485436"/>
              <a:ext cx="10716776" cy="5938939"/>
              <a:chOff x="660561" y="485436"/>
              <a:chExt cx="10716776" cy="5938939"/>
            </a:xfrm>
          </p:grpSpPr>
          <p:sp>
            <p:nvSpPr>
              <p:cNvPr id="12" name="Tekercs függőlegesen 11"/>
              <p:cNvSpPr/>
              <p:nvPr/>
            </p:nvSpPr>
            <p:spPr>
              <a:xfrm>
                <a:off x="660561" y="2387956"/>
                <a:ext cx="3483284" cy="4036419"/>
              </a:xfrm>
              <a:prstGeom prst="verticalScroll">
                <a:avLst/>
              </a:prstGeom>
              <a:solidFill>
                <a:srgbClr val="AC554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i="1" dirty="0">
                    <a:solidFill>
                      <a:schemeClr val="tx1"/>
                    </a:solidFill>
                    <a:latin typeface="Sylfaen" pitchFamily="18" charset="0"/>
                  </a:rPr>
                  <a:t>„A gondolat s igazság végtelen,</a:t>
                </a:r>
                <a:br>
                  <a:rPr lang="hu-HU" i="1" dirty="0">
                    <a:solidFill>
                      <a:schemeClr val="tx1"/>
                    </a:solidFill>
                    <a:latin typeface="Sylfaen" pitchFamily="18" charset="0"/>
                  </a:rPr>
                </a:br>
                <a:r>
                  <a:rPr lang="hu-HU" i="1" dirty="0">
                    <a:solidFill>
                      <a:schemeClr val="tx1"/>
                    </a:solidFill>
                    <a:latin typeface="Sylfaen" pitchFamily="18" charset="0"/>
                  </a:rPr>
                  <a:t>Előbb megvolt az, mint anyagvilágod</a:t>
                </a:r>
                <a:r>
                  <a:rPr lang="hu-HU" i="1" dirty="0" smtClean="0">
                    <a:solidFill>
                      <a:schemeClr val="tx1"/>
                    </a:solidFill>
                    <a:latin typeface="Sylfaen" pitchFamily="18" charset="0"/>
                  </a:rPr>
                  <a:t>.”</a:t>
                </a:r>
                <a:endParaRPr lang="hu-HU" i="1" dirty="0">
                  <a:solidFill>
                    <a:schemeClr val="tx1"/>
                  </a:solidFill>
                  <a:latin typeface="Sylfaen" pitchFamily="18" charset="0"/>
                </a:endParaRPr>
              </a:p>
              <a:p>
                <a:pPr algn="ctr"/>
                <a:r>
                  <a:rPr lang="hu-HU" i="1" dirty="0">
                    <a:solidFill>
                      <a:schemeClr val="tx1"/>
                    </a:solidFill>
                    <a:latin typeface="Sylfaen" pitchFamily="18" charset="0"/>
                  </a:rPr>
                  <a:t>(Madách Imre: Az ember tragédiája, 13. </a:t>
                </a:r>
                <a:r>
                  <a:rPr lang="hu-HU" i="1" dirty="0" smtClean="0">
                    <a:solidFill>
                      <a:schemeClr val="tx1"/>
                    </a:solidFill>
                    <a:latin typeface="Sylfaen" pitchFamily="18" charset="0"/>
                  </a:rPr>
                  <a:t>szín)</a:t>
                </a:r>
                <a:endParaRPr lang="hu-HU" i="1" dirty="0">
                  <a:solidFill>
                    <a:schemeClr val="tx1"/>
                  </a:solidFill>
                  <a:latin typeface="Sylfaen" pitchFamily="18" charset="0"/>
                </a:endParaRPr>
              </a:p>
            </p:txBody>
          </p:sp>
          <p:sp>
            <p:nvSpPr>
              <p:cNvPr id="9" name="Téglalap 8"/>
              <p:cNvSpPr/>
              <p:nvPr/>
            </p:nvSpPr>
            <p:spPr>
              <a:xfrm>
                <a:off x="5048250" y="485436"/>
                <a:ext cx="6329087" cy="5496264"/>
              </a:xfrm>
              <a:prstGeom prst="rect">
                <a:avLst/>
              </a:prstGeom>
              <a:solidFill>
                <a:srgbClr val="D1BEA1"/>
              </a:solidFill>
              <a:ln w="603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13" name="Picture 7709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87106" y="710302"/>
              <a:ext cx="5217269" cy="5046529"/>
            </a:xfrm>
            <a:prstGeom prst="rect">
              <a:avLst/>
            </a:prstGeom>
          </p:spPr>
        </p:pic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1266198" y="1313906"/>
            <a:ext cx="10111139" cy="455535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latin typeface="Sylfaen" panose="010A0502050306030303" pitchFamily="18" charset="0"/>
              </a:rPr>
              <a:t>A műfaji </a:t>
            </a:r>
            <a:r>
              <a:rPr lang="hu-HU" sz="2400" dirty="0">
                <a:latin typeface="Sylfaen" panose="010A0502050306030303" pitchFamily="18" charset="0"/>
              </a:rPr>
              <a:t>sokszínűség túlzott formája megbontja az egységet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latin typeface="Sylfaen" panose="010A0502050306030303" pitchFamily="18" charset="0"/>
              </a:rPr>
              <a:t>Felbomlanak a társulatok: ma már sok színész le sem szerződik, hanem szabadúszóként próbál több lábon élni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latin typeface="Sylfaen" panose="010A0502050306030303" pitchFamily="18" charset="0"/>
              </a:rPr>
              <a:t>Változik a művészi színvonal; egyes társulatok ismertség alapján </a:t>
            </a:r>
            <a:r>
              <a:rPr lang="hu-HU" sz="2400" dirty="0">
                <a:latin typeface="Sylfaen" panose="010A0502050306030303" pitchFamily="18" charset="0"/>
              </a:rPr>
              <a:t>választanak közönségcsalogató </a:t>
            </a:r>
            <a:r>
              <a:rPr lang="hu-HU" sz="2400" dirty="0" smtClean="0">
                <a:latin typeface="Sylfaen" panose="010A0502050306030303" pitchFamily="18" charset="0"/>
              </a:rPr>
              <a:t>előadókat, </a:t>
            </a:r>
            <a:r>
              <a:rPr lang="hu-HU" sz="2400" dirty="0" err="1" smtClean="0">
                <a:latin typeface="Sylfaen" panose="010A0502050306030303" pitchFamily="18" charset="0"/>
              </a:rPr>
              <a:t>celebeket</a:t>
            </a:r>
            <a:r>
              <a:rPr lang="hu-HU" sz="2400" dirty="0" smtClean="0">
                <a:latin typeface="Sylfaen" panose="010A0502050306030303" pitchFamily="18" charset="0"/>
              </a:rPr>
              <a:t> (</a:t>
            </a:r>
            <a:r>
              <a:rPr lang="hu-HU" sz="2400" dirty="0">
                <a:latin typeface="Sylfaen" panose="010A0502050306030303" pitchFamily="18" charset="0"/>
              </a:rPr>
              <a:t>pl. szappanopera-szereplők válnak színpadi „sztárokká</a:t>
            </a:r>
            <a:r>
              <a:rPr lang="hu-HU" sz="2400" dirty="0" smtClean="0">
                <a:latin typeface="Sylfaen" panose="010A0502050306030303" pitchFamily="18" charset="0"/>
              </a:rPr>
              <a:t>”) – a tehetség szelekciós elve sérül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660561" y="1313906"/>
            <a:ext cx="10957067" cy="477013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itchFamily="34" charset="0"/>
              <a:buChar char="•"/>
            </a:pPr>
            <a:r>
              <a:rPr lang="hu-HU" sz="2400" dirty="0">
                <a:latin typeface="Sylfaen" panose="010A0502050306030303" pitchFamily="18" charset="0"/>
              </a:rPr>
              <a:t>A közönség-igény kielégítése a popularizálódás útját nyitotta meg – a kultúra „tömegkultúra” lett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>
                <a:latin typeface="Sylfaen" panose="010A0502050306030303" pitchFamily="18" charset="0"/>
              </a:rPr>
              <a:t>A kockázatmentes </a:t>
            </a:r>
            <a:r>
              <a:rPr lang="hu-HU" sz="2400" dirty="0">
                <a:latin typeface="Sylfaen" panose="010A0502050306030303" pitchFamily="18" charset="0"/>
              </a:rPr>
              <a:t>biztonságosra építenek, a (</a:t>
            </a:r>
            <a:r>
              <a:rPr lang="hu-HU" sz="2400" dirty="0" smtClean="0">
                <a:latin typeface="Sylfaen" panose="010A0502050306030303" pitchFamily="18" charset="0"/>
              </a:rPr>
              <a:t>vélt) elvárásokat </a:t>
            </a:r>
            <a:r>
              <a:rPr lang="hu-HU" sz="2400" dirty="0">
                <a:latin typeface="Sylfaen" panose="010A0502050306030303" pitchFamily="18" charset="0"/>
              </a:rPr>
              <a:t>kiszolgálva; a klasszikus darabok újrafordításakor, illetve újrarendezésekor gyakran az alantas nyelvhasználatig és durva gesztusokig jutnak el (az interpretáció, átdolgozás fogalmának kiszélesítésével, a forrásmű felismerhetetlenségéig); az írott drámai és a színpadi teljesítmény is sokszor marad a középszerűség szintjén (vagy az alatt</a:t>
            </a:r>
            <a:r>
              <a:rPr lang="hu-HU" sz="2400" dirty="0" smtClean="0">
                <a:latin typeface="Sylfaen" panose="010A0502050306030303" pitchFamily="18" charset="0"/>
              </a:rPr>
              <a:t>)</a:t>
            </a:r>
            <a:endParaRPr lang="hu-HU" sz="24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>
                <a:latin typeface="Sylfaen" panose="010A0502050306030303" pitchFamily="18" charset="0"/>
              </a:rPr>
              <a:t>Közös értékek, elfogadott értékrendi alap-minimumok hiányában nem lehet „egységes” a színházi kultúra</a:t>
            </a:r>
          </a:p>
        </p:txBody>
      </p:sp>
    </p:spTree>
    <p:extLst>
      <p:ext uri="{BB962C8B-B14F-4D97-AF65-F5344CB8AC3E}">
        <p14:creationId xmlns:p14="http://schemas.microsoft.com/office/powerpoint/2010/main" xmlns="" val="896068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832513" y="557535"/>
            <a:ext cx="10575716" cy="53707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sz="4000" u="sng" dirty="0" smtClean="0">
                <a:latin typeface="Sylfaen" pitchFamily="18" charset="0"/>
              </a:rPr>
              <a:t>Bibliográfia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hu-HU" sz="2400" dirty="0" smtClean="0">
                <a:latin typeface="Sylfaen" pitchFamily="18" charset="0"/>
              </a:rPr>
              <a:t>Kávási Klára: </a:t>
            </a:r>
            <a:r>
              <a:rPr lang="hu-HU" sz="2400" i="1" dirty="0" smtClean="0">
                <a:latin typeface="Sylfaen" pitchFamily="18" charset="0"/>
              </a:rPr>
              <a:t>Németh Antal a Nemzetiben és száműzetésben</a:t>
            </a:r>
            <a:r>
              <a:rPr lang="hu-HU" sz="2400" dirty="0" smtClean="0">
                <a:latin typeface="Sylfaen" pitchFamily="18" charset="0"/>
              </a:rPr>
              <a:t>. MMA Kiadó, Budapest, 2018.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Sylfaen" pitchFamily="18" charset="0"/>
              </a:rPr>
              <a:t>Balogh Géza: </a:t>
            </a:r>
            <a:r>
              <a:rPr lang="hu-HU" sz="2400" i="1" dirty="0" smtClean="0">
                <a:latin typeface="Sylfaen" pitchFamily="18" charset="0"/>
              </a:rPr>
              <a:t>Németh Antal színháza</a:t>
            </a:r>
            <a:r>
              <a:rPr lang="hu-HU" sz="2400" dirty="0" smtClean="0">
                <a:latin typeface="Sylfaen" pitchFamily="18" charset="0"/>
              </a:rPr>
              <a:t>. Nemzeti Színház, Budapest, 2013.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Sylfaen" pitchFamily="18" charset="0"/>
              </a:rPr>
              <a:t>https://web.archive.org/web/20150610204826/http://www.nemzetiszinhaz.hu/page.php?url=nemeth_antal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Sylfaen" pitchFamily="18" charset="0"/>
              </a:rPr>
              <a:t>https://www.criticailapok.hu/archivum?id=33770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Sylfaen" pitchFamily="18" charset="0"/>
              </a:rPr>
              <a:t>https://magyaridok.hu/lugas/devenytol-lefele-3294587/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Sylfaen" pitchFamily="18" charset="0"/>
              </a:rPr>
              <a:t>https://nemzetiszinhaz.hu/magazin/2018/11/muvesz-es-tudos-nemeth-antal-es-a-nemzeti-szinhaz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Sylfaen" pitchFamily="18" charset="0"/>
              </a:rPr>
              <a:t>https://nemzetiszinhaz.hu/hirek/2018/10/nemeth-antal-szobrot-avattunk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>
                <a:latin typeface="Sylfaen" pitchFamily="18" charset="0"/>
              </a:rPr>
              <a:t>http://madach.hu/old/tanulmanyok/SzimpoziumXIII/8.html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latin typeface="Sylfaen" pitchFamily="18" charset="0"/>
              </a:rPr>
              <a:t>Bécsy</a:t>
            </a:r>
            <a:r>
              <a:rPr lang="hu-HU" sz="2400" dirty="0" smtClean="0">
                <a:latin typeface="Sylfaen" pitchFamily="18" charset="0"/>
              </a:rPr>
              <a:t> Tamás: </a:t>
            </a:r>
            <a:r>
              <a:rPr lang="hu-HU" sz="2400" i="1" dirty="0" smtClean="0">
                <a:latin typeface="Sylfaen" pitchFamily="18" charset="0"/>
              </a:rPr>
              <a:t>Mi a dráma? </a:t>
            </a:r>
            <a:r>
              <a:rPr lang="hu-HU" sz="2400" dirty="0" smtClean="0">
                <a:latin typeface="Sylfaen" pitchFamily="18" charset="0"/>
              </a:rPr>
              <a:t>Akadémiai Kiadó, </a:t>
            </a:r>
            <a:r>
              <a:rPr lang="hu-HU" sz="2400" dirty="0" smtClean="0">
                <a:latin typeface="Sylfaen" pitchFamily="18" charset="0"/>
              </a:rPr>
              <a:t>Budapest, 1987.</a:t>
            </a:r>
            <a:endParaRPr lang="hu-HU" sz="2400" dirty="0" smtClean="0">
              <a:latin typeface="Sylfae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90614" y="6288869"/>
            <a:ext cx="651017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hu-HU" sz="3600" dirty="0">
              <a:latin typeface="Bodoni MT" panose="02070603080606020203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2532">
        <p:split orient="vert" dir="in"/>
      </p:transition>
    </mc:Choice>
    <mc:Fallback>
      <p:transition spd="slow" advTm="12532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5|0.5|0.5|0.5|0.5|0.5|1"/>
</p:tagLst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749</Words>
  <Application>Microsoft Office PowerPoint</Application>
  <PresentationFormat>Egyéni</PresentationFormat>
  <Paragraphs>65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fodorzs66@gmail.com</dc:creator>
  <cp:lastModifiedBy>Roskó Ildikó</cp:lastModifiedBy>
  <cp:revision>126</cp:revision>
  <dcterms:created xsi:type="dcterms:W3CDTF">2019-03-23T19:50:35Z</dcterms:created>
  <dcterms:modified xsi:type="dcterms:W3CDTF">2019-03-27T22:02:07Z</dcterms:modified>
</cp:coreProperties>
</file>