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69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63300"/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DE0F-C70D-4218-8347-1BA7B3809C37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7441-1F3C-4DF4-9B04-288986151B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93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67441-1F3C-4DF4-9B04-288986151BC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0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02B1CC-C4F1-C9CF-508F-7C20A15D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280A1DB-C124-7EFF-6DF2-F3B047FBA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D3B30E-0D30-D347-5D88-3B27B31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0DADFB-46D5-639C-EACD-E3480746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DC6412-FC3E-0AE1-4102-3C3A2E84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10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AF0B91-3A8F-BE9C-CDAB-5F960191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8CFD8BD-21CD-2FAA-8A47-13C78569D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4CEFD0-A5E6-C204-E658-A287F3F1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F2F96D-F353-8D02-A19B-C31271CD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F18510-B0DB-8F20-B06E-CD03DB50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40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9319138-F5D1-8161-93E6-A803BCDB0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F7F753B-A0F3-BE65-F09F-26F91CF42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9808B4-147F-725F-AF8B-92B07919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2F054D-75B7-A1AF-7387-1D2B95D8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777341-66C8-DC5A-220C-21B23596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3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793072-F231-214D-4964-8279C581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C84CF6-9F26-AC19-5086-1EA2CFE8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BE70CC-73D9-62C7-42FE-06CA50B6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271FB-6635-13F1-E9C4-4B2D3456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318907-3F19-A3E1-DC4D-E4E6B8F4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26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BD942E-3CB1-227D-25E0-D5CE1B81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99E9A2-225C-E46C-65F6-7B4DD5D10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1FAE1C-0018-F6D6-CF32-D1428B5F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4CA7AA-EBFA-21BC-31FF-A6E8083B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62F4DA-EE5D-DDF4-D873-CF39FB37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785246-D93D-DB73-70EC-8359371B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759EE2-1019-5333-F6CB-D751368CE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E06A5D-6790-EEC3-E974-A354C7F2C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ADBA84-B799-99F6-8CA0-207C25D6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BEFF41-A0C7-9AF9-4D28-EA3F4D94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89B523-96B4-B64F-9C97-85A33926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5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431154-3F12-8EC5-3D51-50B408FD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D7CF56D-5C2A-EE59-CAC6-E36E50D6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362CC9-6C73-E695-3339-DC2C0AD0C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144E263-1E66-D1CA-DB1C-34EA1DEBB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EDBEFA6-7A46-9904-090D-1FBE22E35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09433ED-4879-3294-8912-50E1BA12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ADDC668-F8E1-5788-CB4E-F200F4CE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CC52EFF-B6EA-A31C-E48F-168B7369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7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08D55B-B87A-B6F9-DE11-01E6E487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A26BA37-D0A7-4FD9-3BDB-BC7C2C1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03D6AFF-9E0B-11A9-9477-C9B3A16D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7857BE7-2057-EDAB-8B7A-F9C76DE7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8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88F7FC-83B9-7EFF-D14B-7ADE6035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8F9A1C6-3D4A-E083-396B-090701CA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3E9B62F-920B-210B-5848-F8ACC64B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6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CD5D12-6C3C-899B-4198-C788711E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564F36-062E-5666-6866-D2D1DA02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3E1BE0-A8E0-BD51-D1A0-34827DC75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6B9287-9154-43FB-F103-7EE3E5DC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6CC579-D3EF-F4B8-967C-3FC45B47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E71370-29F3-03B0-853B-128639F8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6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EE12B-7DC2-11CB-4CEF-13BE2C6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0629FB7-7B11-0996-99DD-D4C7F9F88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3DBFF63-5D71-8F09-EF87-8636138D1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D1B9FA2-2F48-95F4-8D1B-8460A79B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BE61E1-CB95-04DA-5EB1-C350A843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74B5F7-F796-B1E4-9CD4-4E3653D8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86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F1A7E6F-4B1D-0882-60F7-38140139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F598260-740C-F1CA-AF92-9FE97703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734F25-FD76-EB21-DB25-E0A6EC113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A137BA-7719-40E9-8ADB-8654596D50BF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591548-A7D0-533A-C1DA-0C15C0099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B7B7A3-E5DD-D3E7-00AF-6F1FB24F6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75B0D-B5CA-4B5A-A279-1CD006484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2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TH9pe0I-G4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oszk.hu/03000/03040/00101/pdf/EPA03040_szinhaz_1975_07_003-008.pdf" TargetMode="External"/><Relationship Id="rId2" Type="http://schemas.openxmlformats.org/officeDocument/2006/relationships/hyperlink" Target="https://nemzetiszinhaz.hu/muvesz/sinkovits-im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irado.hu/extra/kultura/cikk/2023/09/21/halala-elott-nehany-oraval-meg-szinpadon-allt-sinkovits-imre" TargetMode="External"/><Relationship Id="rId4" Type="http://schemas.openxmlformats.org/officeDocument/2006/relationships/hyperlink" Target="https://mandadb.hu/tetel/66996/Katona_Jozsef_Bank_b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Emberi arc, személy, ruházat, könyv látható&#10;&#10;Automatikusan generált leírás">
            <a:extLst>
              <a:ext uri="{FF2B5EF4-FFF2-40B4-BE49-F238E27FC236}">
                <a16:creationId xmlns:a16="http://schemas.microsoft.com/office/drawing/2014/main" id="{F4C4AB96-B973-5D98-9563-0051B05DE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62" y="3480047"/>
            <a:ext cx="434047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2AB5DA-8914-8A48-B943-E925BA81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1649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000" dirty="0"/>
              <a:t>KOSSUTH-DÍJAS (1966), KÉTSZERES JÁSZAI MARI-DÍJAS (1955, 1962), ÉRDEMES (1970) ÉS KIVÁLÓ MŰVÉSZ (1974), A NEMZETI SZÍNHÁZ ÖRÖKÖS TAGJA (1989), A NEMZET SZÍNÉSZE (2000)</a:t>
            </a:r>
          </a:p>
          <a:p>
            <a:r>
              <a:rPr lang="hu-HU" sz="2000" dirty="0"/>
              <a:t>Született: 1928. szeptember 21., Budapest</a:t>
            </a:r>
          </a:p>
          <a:p>
            <a:r>
              <a:rPr lang="hu-HU" sz="2000" dirty="0"/>
              <a:t>Elhunyt: 2001. január 18., Budapest</a:t>
            </a:r>
          </a:p>
          <a:p>
            <a:r>
              <a:rPr lang="hu-HU" sz="2000" dirty="0"/>
              <a:t>1948-tól a Belvárosi Színházban, a következő évtől az Ifjúsági Színházban játszott</a:t>
            </a:r>
          </a:p>
          <a:p>
            <a:r>
              <a:rPr lang="hu-HU" sz="2000" dirty="0"/>
              <a:t>Utóbbi helyen ismerkedett meg Gombos Katalin színésznővel, akit 1951-ben feleségül vett </a:t>
            </a:r>
          </a:p>
          <a:p>
            <a:r>
              <a:rPr lang="hu-HU" sz="2000" dirty="0"/>
              <a:t>Ugyanebben az évben szerezte meg diplomáját a Színház- és Filmművészeti Főiskolán,      illetve felvételt nyert a Nemzeti Színház társulatához</a:t>
            </a:r>
          </a:p>
          <a:p>
            <a:r>
              <a:rPr lang="hu-HU" sz="2000" dirty="0"/>
              <a:t>A Nemzetiben Háy Gyula Az élet </a:t>
            </a:r>
            <a:r>
              <a:rPr lang="hu-HU" sz="2000" dirty="0" err="1"/>
              <a:t>hídja</a:t>
            </a:r>
            <a:r>
              <a:rPr lang="hu-HU" sz="2000" dirty="0"/>
              <a:t> című drámájában kapta első szerepét</a:t>
            </a:r>
          </a:p>
          <a:p>
            <a:r>
              <a:rPr lang="hu-HU" sz="2000" dirty="0"/>
              <a:t>Az áttörést </a:t>
            </a:r>
            <a:r>
              <a:rPr lang="hu-HU" sz="2000" dirty="0" err="1"/>
              <a:t>Madách</a:t>
            </a:r>
            <a:r>
              <a:rPr lang="hu-HU" sz="2000" dirty="0"/>
              <a:t> Imre Mózes c. darabjának főszerepe jelentette számára. Olyan drámai erővel játszotta el Mózest, hogy a bemutatótól számítva 22 éven keresztül, 700-nál is több alkalommal lépett fel ebben a szerepben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29E219-81CF-0C85-3ABE-F1FD5E33552B}"/>
              </a:ext>
            </a:extLst>
          </p:cNvPr>
          <p:cNvSpPr txBox="1"/>
          <p:nvPr/>
        </p:nvSpPr>
        <p:spPr>
          <a:xfrm>
            <a:off x="838200" y="1825625"/>
            <a:ext cx="10515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1956. október 23-án tízezres tömeg előtt szavalta el a Nemzeti dalt a Petőfi-szobornál, az esemény az </a:t>
            </a:r>
            <a:r>
              <a:rPr lang="hu-HU" sz="2000" dirty="0"/>
              <a:t>’56-os forradalom jelképe 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Szerepvállalása miatt a hatalom eltiltotta a színháztól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1958-ban tért vissza a színpadra a József Attila Színház társulatának tagjaként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Felejthetetlen alakításai: </a:t>
            </a:r>
            <a:r>
              <a:rPr lang="hu-HU" sz="2000" dirty="0" err="1"/>
              <a:t>Madách</a:t>
            </a:r>
            <a:r>
              <a:rPr lang="hu-HU" sz="2000" dirty="0"/>
              <a:t> Imre Mózes című drámájának címszerepe, Husz János Németh László drámájában, a Csongor és Tündében </a:t>
            </a:r>
            <a:r>
              <a:rPr lang="hu-HU" sz="2000" dirty="0" err="1"/>
              <a:t>Kurrah</a:t>
            </a:r>
            <a:r>
              <a:rPr lang="hu-HU" sz="2000" dirty="0"/>
              <a:t>, Tudós (utolsó szerepe volt, halála előtt pár órával játszotta), Prospero a Viharban, Bódi Vencel szerepe Sütő András Advent a Hargitán című darabjában és nem utolsósorban Katona József Bánk bánjának címszerepe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 kilencvenes években sokszor politikai rendezvényeken is felszólalt, kiállt a magyar kultúra védelmében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Sinkovits Imre generációk számára egyet jelent(</a:t>
            </a:r>
            <a:r>
              <a:rPr lang="hu-HU" sz="2000" dirty="0" err="1"/>
              <a:t>ett</a:t>
            </a:r>
            <a:r>
              <a:rPr lang="hu-HU" sz="2000" dirty="0"/>
              <a:t>) a minőségi színjátszással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7A0A286-51F3-3122-1AE3-0BEDCAF5A93D}"/>
              </a:ext>
            </a:extLst>
          </p:cNvPr>
          <p:cNvSpPr txBox="1"/>
          <p:nvPr/>
        </p:nvSpPr>
        <p:spPr>
          <a:xfrm>
            <a:off x="838200" y="182562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„... az én életem a színház. S a hitvallásom; hiszek a színházban, a művészetben, az érzelemben és az emberi értelemben... Abban hiszek, hogy a színház segít az embereknek jobbá, szebbé tenni az életüket. Én azért lettem színész, mert úgy éreztem, a </a:t>
            </a:r>
            <a:r>
              <a:rPr lang="hu-HU" dirty="0" err="1"/>
              <a:t>hogyanról</a:t>
            </a:r>
            <a:r>
              <a:rPr lang="hu-HU" dirty="0"/>
              <a:t> van mondanivalóm."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B85680-89D3-FABB-1678-66797222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9715500" cy="1171813"/>
          </a:xfrm>
        </p:spPr>
        <p:txBody>
          <a:bodyPr/>
          <a:lstStyle/>
          <a:p>
            <a:pPr algn="ctr"/>
            <a:r>
              <a:rPr lang="hu-HU" dirty="0"/>
              <a:t>Sinkovits Imre életműve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4E3B39-BC6D-032E-ACAB-D93F7CCD5597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467D348-5D27-62D5-C8F5-FC33AE171F17}"/>
              </a:ext>
            </a:extLst>
          </p:cNvPr>
          <p:cNvSpPr txBox="1"/>
          <p:nvPr/>
        </p:nvSpPr>
        <p:spPr>
          <a:xfrm>
            <a:off x="1752600" y="61769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9" name="Online médiaelem 8" title="1956  október 23  operatőrei – Sinkovits Imre, Petőfi tér">
            <a:hlinkClick r:id="" action="ppaction://media"/>
            <a:extLst>
              <a:ext uri="{FF2B5EF4-FFF2-40B4-BE49-F238E27FC236}">
                <a16:creationId xmlns:a16="http://schemas.microsoft.com/office/drawing/2014/main" id="{4C6CF58D-D23D-32DD-F034-203D547E25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149848" y="51031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0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BC0A68-8A87-25A2-C84E-E8294483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2"/>
            <a:ext cx="10515600" cy="457898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dirty="0"/>
              <a:t>                            </a:t>
            </a:r>
            <a:r>
              <a:rPr lang="hu-HU" sz="1800" dirty="0"/>
              <a:t>A Tizedes meg a többiek – címszerep</a:t>
            </a:r>
          </a:p>
          <a:p>
            <a:pPr algn="ctr">
              <a:lnSpc>
                <a:spcPct val="110000"/>
              </a:lnSpc>
            </a:pPr>
            <a:r>
              <a:rPr lang="hu-HU" sz="1800" dirty="0"/>
              <a:t>Szakadék</a:t>
            </a:r>
          </a:p>
          <a:p>
            <a:pPr algn="ctr">
              <a:lnSpc>
                <a:spcPct val="110000"/>
              </a:lnSpc>
            </a:pPr>
            <a:r>
              <a:rPr lang="hu-HU" sz="1800" dirty="0"/>
              <a:t>Két félidő a pokolban </a:t>
            </a:r>
          </a:p>
          <a:p>
            <a:pPr algn="ctr">
              <a:lnSpc>
                <a:spcPct val="110000"/>
              </a:lnSpc>
            </a:pPr>
            <a:r>
              <a:rPr lang="hu-HU" sz="1800" dirty="0"/>
              <a:t>Egy szerelem három éjszakája </a:t>
            </a:r>
          </a:p>
          <a:p>
            <a:pPr algn="r">
              <a:lnSpc>
                <a:spcPct val="110000"/>
              </a:lnSpc>
            </a:pPr>
            <a:r>
              <a:rPr lang="hu-HU" sz="1800" dirty="0"/>
              <a:t>Isten hozta, őrnagy úr! (Latinovits Zoltánnal)</a:t>
            </a:r>
          </a:p>
          <a:p>
            <a:pPr>
              <a:lnSpc>
                <a:spcPct val="110000"/>
              </a:lnSpc>
            </a:pPr>
            <a:r>
              <a:rPr lang="hu-HU" sz="1800" dirty="0"/>
              <a:t>Az Egri csillagok filmváltozatában Dobó Istvánt alakította, és a történelmi személyiségről elsősorban az általa megformált kép él a mai generációkban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05FAF35-2BA5-2ED0-2DD3-FF7C9577C744}"/>
              </a:ext>
            </a:extLst>
          </p:cNvPr>
          <p:cNvSpPr txBox="1"/>
          <p:nvPr/>
        </p:nvSpPr>
        <p:spPr>
          <a:xfrm>
            <a:off x="838200" y="4607511"/>
            <a:ext cx="8650619" cy="14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dirty="0"/>
              <a:t>A magyarok Kárpát-medencébe érkezésének 1100. éves évfordulóján bemutatott Honfoglalás című filmben ő formálta meg Álmos Vezér szerepét</a:t>
            </a:r>
          </a:p>
          <a:p>
            <a:pPr marL="230400" indent="-230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dirty="0"/>
              <a:t>Ő volt a Hupikék </a:t>
            </a:r>
            <a:r>
              <a:rPr lang="hu-HU" dirty="0" err="1"/>
              <a:t>törpikék</a:t>
            </a:r>
            <a:r>
              <a:rPr lang="hu-HU" dirty="0"/>
              <a:t> című népszerű rajzfilmsorozatban </a:t>
            </a:r>
            <a:r>
              <a:rPr lang="hu-HU" dirty="0" err="1"/>
              <a:t>Törpapa</a:t>
            </a:r>
            <a:r>
              <a:rPr lang="hu-HU" dirty="0"/>
              <a:t> magyar hangja, illetve Az oroszlánkirályban </a:t>
            </a:r>
            <a:r>
              <a:rPr lang="hu-HU" dirty="0" err="1"/>
              <a:t>Mufasa</a:t>
            </a:r>
            <a:r>
              <a:rPr lang="hu-HU" dirty="0"/>
              <a:t> hangja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99D6673-298C-C652-8B1B-1DB02851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Legendás filmszerepei</a:t>
            </a:r>
          </a:p>
        </p:txBody>
      </p:sp>
      <p:pic>
        <p:nvPicPr>
          <p:cNvPr id="6" name="Kép 5" descr="A képen Emberi arc, fa, ruházat, fekete-fehér látható&#10;&#10;Automatikusan generált leírás">
            <a:extLst>
              <a:ext uri="{FF2B5EF4-FFF2-40B4-BE49-F238E27FC236}">
                <a16:creationId xmlns:a16="http://schemas.microsoft.com/office/drawing/2014/main" id="{DE13C3E1-D489-5A4E-C0FC-222EA46B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2" y="1690688"/>
            <a:ext cx="1458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 descr="A képen ruházat, személy, Emberi arc, fal látható&#10;&#10;Automatikusan generált leírás">
            <a:extLst>
              <a:ext uri="{FF2B5EF4-FFF2-40B4-BE49-F238E27FC236}">
                <a16:creationId xmlns:a16="http://schemas.microsoft.com/office/drawing/2014/main" id="{EE2356B1-5531-9F18-631D-FEB799F2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70" y="1315643"/>
            <a:ext cx="258333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 descr="A képen Emberi arc, ruházat, ember, személy látható&#10;&#10;Automatikusan generált leírás">
            <a:extLst>
              <a:ext uri="{FF2B5EF4-FFF2-40B4-BE49-F238E27FC236}">
                <a16:creationId xmlns:a16="http://schemas.microsoft.com/office/drawing/2014/main" id="{D2865964-1B8D-B738-4993-F09186532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r="18707"/>
          <a:stretch/>
        </p:blipFill>
        <p:spPr>
          <a:xfrm>
            <a:off x="9488819" y="4332875"/>
            <a:ext cx="186498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AEB410-B35B-0BED-847B-F8447658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7780"/>
            <a:ext cx="10578483" cy="4998128"/>
          </a:xfrm>
        </p:spPr>
        <p:txBody>
          <a:bodyPr>
            <a:normAutofit/>
          </a:bodyPr>
          <a:lstStyle/>
          <a:p>
            <a:r>
              <a:rPr lang="hu-HU" sz="1800" dirty="0"/>
              <a:t>1975. március 22-én Katona József drámájának címszereplőjeként léphetett színpadra (többek között </a:t>
            </a:r>
            <a:r>
              <a:rPr lang="hu-HU" sz="1800" dirty="0" err="1"/>
              <a:t>Ronyecz</a:t>
            </a:r>
            <a:r>
              <a:rPr lang="hu-HU" sz="1800" dirty="0"/>
              <a:t> Máriával, Őze Lajossal és Avar Istvánnal)</a:t>
            </a:r>
          </a:p>
          <a:p>
            <a:r>
              <a:rPr lang="hu-HU" sz="1800" dirty="0"/>
              <a:t>A korabeli kritikák alapján elmondhatjuk, hogy a Marton Endre által rendezett előadás nagy hatással volt az akkori közvéleményre és a színházi kritikusokra</a:t>
            </a:r>
          </a:p>
          <a:p>
            <a:r>
              <a:rPr lang="hu-HU" sz="1800" dirty="0"/>
              <a:t>Számos vélemény jelent meg az előadásról, Sinkovits alakításáról</a:t>
            </a:r>
          </a:p>
          <a:p>
            <a:pPr marL="0" indent="0" algn="r">
              <a:buNone/>
            </a:pPr>
            <a:r>
              <a:rPr lang="hu-HU" sz="1800" dirty="0"/>
              <a:t>„Marton Endre Bánk bán-rendezése azért érték </a:t>
            </a:r>
          </a:p>
          <a:p>
            <a:pPr marL="0" indent="0" algn="r">
              <a:buNone/>
            </a:pPr>
            <a:r>
              <a:rPr lang="hu-HU" sz="1800" dirty="0"/>
              <a:t>a magyar színjáték mostani helyzetében, </a:t>
            </a:r>
          </a:p>
          <a:p>
            <a:pPr marL="0" indent="0" algn="r">
              <a:buNone/>
            </a:pPr>
            <a:r>
              <a:rPr lang="hu-HU" sz="1800" dirty="0"/>
              <a:t>mert az előadás legfőbb pontjain a régen megírt műhöz </a:t>
            </a:r>
          </a:p>
          <a:p>
            <a:pPr marL="0" indent="0" algn="r">
              <a:buNone/>
            </a:pPr>
            <a:r>
              <a:rPr lang="hu-HU" sz="1800" dirty="0"/>
              <a:t>mai valóságunkból merített tartalmakat és életjelenségeket ad hozzá. </a:t>
            </a:r>
          </a:p>
          <a:p>
            <a:pPr marL="0" indent="0" algn="r">
              <a:buNone/>
            </a:pPr>
            <a:r>
              <a:rPr lang="hu-HU" sz="1800" dirty="0"/>
              <a:t>A színjáték így nemcsak a régi idők nembeli öntudatát rögzíti, </a:t>
            </a:r>
          </a:p>
          <a:p>
            <a:pPr marL="0" indent="0" algn="r">
              <a:buNone/>
            </a:pPr>
            <a:r>
              <a:rPr lang="hu-HU" sz="1800" dirty="0"/>
              <a:t>de a </a:t>
            </a:r>
            <a:r>
              <a:rPr lang="hu-HU" sz="1800" dirty="0" err="1"/>
              <a:t>mában</a:t>
            </a:r>
            <a:r>
              <a:rPr lang="hu-HU" sz="1800" dirty="0"/>
              <a:t> élő emberhez is szólni akar.”</a:t>
            </a:r>
          </a:p>
          <a:p>
            <a:pPr marL="0" indent="0" algn="r">
              <a:buNone/>
            </a:pPr>
            <a:r>
              <a:rPr lang="hu-HU" sz="1800" dirty="0"/>
              <a:t>(</a:t>
            </a:r>
            <a:r>
              <a:rPr lang="hu-HU" sz="1800" dirty="0" err="1"/>
              <a:t>Bécsy</a:t>
            </a:r>
            <a:r>
              <a:rPr lang="hu-HU" sz="1800" dirty="0"/>
              <a:t> Tamás: Egyéni és társadalmi tartalmak </a:t>
            </a:r>
          </a:p>
          <a:p>
            <a:pPr marL="0" indent="0" algn="r">
              <a:buNone/>
            </a:pPr>
            <a:r>
              <a:rPr lang="hu-HU" sz="1800" dirty="0"/>
              <a:t>az új Bánk bánban, Színház, 1975. július)</a:t>
            </a:r>
          </a:p>
          <a:p>
            <a:pPr marL="0" indent="0" algn="ctr">
              <a:buNone/>
            </a:pPr>
            <a:endParaRPr lang="hu-HU" sz="1800" dirty="0">
              <a:solidFill>
                <a:srgbClr val="373737"/>
              </a:solidFill>
            </a:endParaRPr>
          </a:p>
          <a:p>
            <a:pPr marL="0" indent="0" algn="ctr">
              <a:buNone/>
            </a:pPr>
            <a:endParaRPr lang="hu-HU" sz="2200" dirty="0">
              <a:solidFill>
                <a:srgbClr val="373737"/>
              </a:solidFill>
            </a:endParaRPr>
          </a:p>
          <a:p>
            <a:endParaRPr lang="hu-HU" sz="2200" dirty="0">
              <a:solidFill>
                <a:srgbClr val="373737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F60DB3-ACE8-5592-9298-59BC4D10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Sinkovits Imre mint Bánk bán</a:t>
            </a:r>
          </a:p>
        </p:txBody>
      </p:sp>
      <p:pic>
        <p:nvPicPr>
          <p:cNvPr id="9" name="Kép 8" descr="A képen szöveg, hírlap, Betűtípus, Lenyomat látható&#10;&#10;Automatikusan generált leírás">
            <a:extLst>
              <a:ext uri="{FF2B5EF4-FFF2-40B4-BE49-F238E27FC236}">
                <a16:creationId xmlns:a16="http://schemas.microsoft.com/office/drawing/2014/main" id="{9B78FD32-C78A-67B7-7B5A-36C80D41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67" y="3429000"/>
            <a:ext cx="2191050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3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076553-C738-8D29-3AFC-21E63F22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4762"/>
            <a:ext cx="10515600" cy="885926"/>
          </a:xfrm>
        </p:spPr>
        <p:txBody>
          <a:bodyPr>
            <a:normAutofit/>
          </a:bodyPr>
          <a:lstStyle/>
          <a:p>
            <a:r>
              <a:rPr lang="hu-HU" sz="3200" dirty="0"/>
              <a:t>Korabeli kritikák Sinkovits Bánk-alakításával kapcsolatban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187A2D-EC2C-4321-26EE-909704B07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7132"/>
          </a:xfrm>
        </p:spPr>
        <p:txBody>
          <a:bodyPr/>
          <a:lstStyle/>
          <a:p>
            <a:pPr algn="ctr"/>
            <a:r>
              <a:rPr lang="hu-HU" dirty="0"/>
              <a:t>+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1CD20A-B9D1-8BA3-14F7-41135FF27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8295"/>
            <a:ext cx="5256212" cy="42645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hu-HU" sz="5600" dirty="0">
                <a:latin typeface="+mj-lt"/>
                <a:cs typeface="Times New Roman" panose="02020603050405020304" pitchFamily="18" charset="0"/>
              </a:rPr>
              <a:t>"Sinkovits Imre a címszerepben szintén felér saját nagy szerepei és a nagy Bánk bán </a:t>
            </a:r>
            <a:r>
              <a:rPr lang="hu-HU" sz="5600" dirty="0" err="1">
                <a:latin typeface="+mj-lt"/>
                <a:cs typeface="Times New Roman" panose="02020603050405020304" pitchFamily="18" charset="0"/>
              </a:rPr>
              <a:t>elődei</a:t>
            </a:r>
            <a:r>
              <a:rPr lang="hu-HU" sz="5600" dirty="0">
                <a:latin typeface="+mj-lt"/>
                <a:cs typeface="Times New Roman" panose="02020603050405020304" pitchFamily="18" charset="0"/>
              </a:rPr>
              <a:t> színvonalára„ (Rajk András: Új Bánk bán a Nemzeti Színházban, 1975. március 28.)</a:t>
            </a:r>
          </a:p>
          <a:p>
            <a:pPr>
              <a:lnSpc>
                <a:spcPct val="110000"/>
              </a:lnSpc>
            </a:pPr>
            <a:r>
              <a:rPr lang="hu-HU" sz="5600" dirty="0">
                <a:latin typeface="+mj-lt"/>
                <a:cs typeface="Times New Roman" panose="02020603050405020304" pitchFamily="18" charset="0"/>
              </a:rPr>
              <a:t>„Bánk felfogásának hibátlan megvalósítója Sinkovits Imre, akiben jellemerő és férfias gyöngédség, gondolkodó fő és lobogó szív harmonikus egészben egyesül, s száján Katona költői szövege egy szép orgánum hibátlan értelmezésében érvényesül.                         Talán a legmélyebb benyomást hagyó Bánk, akit valaha látnom adatott.” (Nagy Péter)</a:t>
            </a:r>
          </a:p>
          <a:p>
            <a:pPr>
              <a:lnSpc>
                <a:spcPct val="110000"/>
              </a:lnSpc>
            </a:pPr>
            <a:r>
              <a:rPr lang="hu-HU" sz="5600" dirty="0">
                <a:latin typeface="+mj-lt"/>
                <a:cs typeface="Times New Roman" panose="02020603050405020304" pitchFamily="18" charset="0"/>
              </a:rPr>
              <a:t>”Egységes hatalmas tömegben magaslik ebben a felújításban Bánk alakja, ahogyan Sinkovits Imre megépíti. A nemzet sérelme és egy magányos férfi megpróbáltatása masszív architektúrában áll össze az alakításban, a mű egyéni és közös tragikus építőelemei szorosan támaszkodnak egymásra, és tartják egymást. Innen Sinkovits Bánkjának méltósága a megjelenésben, és sodró ereje a tragédia cselekményében. Innen az, hogy Sinkovits Bánk-építményének összeomlásában tektonikus történelmi rengések működését érezni.” (Mátrai </a:t>
            </a:r>
            <a:r>
              <a:rPr lang="hu-HU" sz="5600" dirty="0" err="1">
                <a:latin typeface="+mj-lt"/>
                <a:cs typeface="Times New Roman" panose="02020603050405020304" pitchFamily="18" charset="0"/>
              </a:rPr>
              <a:t>Betegh</a:t>
            </a:r>
            <a:r>
              <a:rPr lang="hu-HU" sz="5600" dirty="0">
                <a:latin typeface="+mj-lt"/>
                <a:cs typeface="Times New Roman" panose="02020603050405020304" pitchFamily="18" charset="0"/>
              </a:rPr>
              <a:t> Béla)</a:t>
            </a:r>
          </a:p>
          <a:p>
            <a:endParaRPr lang="hu-H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B0D92DC-9389-4B94-CBF7-5CE1841CE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7132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373737"/>
                </a:solidFill>
              </a:rPr>
              <a:t>-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A86371B-E49E-95C6-B198-D2A3867F7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8295"/>
            <a:ext cx="5183188" cy="39613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hu-HU" sz="5600" dirty="0"/>
              <a:t>„Sinkovits Imrének jutott Bánk szerepe. Úgy érzem, rossz időpontban érte ez a nagy és megtisztelő feladat. [...] Nagyszerű és emlékezetes, döbbenetesen tiszta, bensőséges, szép pillanatai vannak, de egészében az alakítás a szerep lehetőségeit és igényeit nem tudja betölteni"                            (Illés Jenő, Bánk bán, 1975. március)</a:t>
            </a:r>
          </a:p>
          <a:p>
            <a:endParaRPr lang="hu-HU" dirty="0"/>
          </a:p>
        </p:txBody>
      </p:sp>
      <p:pic>
        <p:nvPicPr>
          <p:cNvPr id="10" name="Kép 9" descr="A képen Emberi arc, ruházat, személy, Retro stílus látható&#10;&#10;Automatikusan generált leírás">
            <a:extLst>
              <a:ext uri="{FF2B5EF4-FFF2-40B4-BE49-F238E27FC236}">
                <a16:creationId xmlns:a16="http://schemas.microsoft.com/office/drawing/2014/main" id="{F8A56E69-E435-22F8-3ED5-EA63D4BE1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3" y="3651828"/>
            <a:ext cx="1967625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7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EBB0FF3-B500-4503-9FA4-C0523A764455}"/>
              </a:ext>
            </a:extLst>
          </p:cNvPr>
          <p:cNvSpPr txBox="1"/>
          <p:nvPr/>
        </p:nvSpPr>
        <p:spPr>
          <a:xfrm>
            <a:off x="905058" y="1953211"/>
            <a:ext cx="1044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„Sinkovits Imre nem egyszerűen színész, ő a magyar színész. A szónak teljes értelmében, testestül-lelkestül, érzéseiben és gondolkodásmódjában, cselekvéseiben, beszédjében, és hallgatásában” </a:t>
            </a:r>
          </a:p>
          <a:p>
            <a:pPr algn="r"/>
            <a:r>
              <a:rPr lang="hu-HU" dirty="0" err="1"/>
              <a:t>Cenner</a:t>
            </a:r>
            <a:r>
              <a:rPr lang="hu-HU" dirty="0"/>
              <a:t> Mihály, színháztörténész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0A0150C-8C80-54EC-B897-6AF28257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746"/>
            <a:ext cx="10515600" cy="873942"/>
          </a:xfrm>
        </p:spPr>
        <p:txBody>
          <a:bodyPr>
            <a:normAutofit/>
          </a:bodyPr>
          <a:lstStyle/>
          <a:p>
            <a:r>
              <a:rPr lang="hu-HU" sz="3200" dirty="0"/>
              <a:t>Korabeli kritikák Sinkovits Bánk-alakításával kapcsolatban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5ADC4F-1CDA-AAFB-CC38-E4F773A8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126" y="1825624"/>
            <a:ext cx="8194090" cy="4575175"/>
          </a:xfrm>
        </p:spPr>
        <p:txBody>
          <a:bodyPr>
            <a:noAutofit/>
          </a:bodyPr>
          <a:lstStyle/>
          <a:p>
            <a:r>
              <a:rPr lang="hu-HU" sz="1800" dirty="0"/>
              <a:t>Ennek az előadásnak az egyik legkülönösebb része Bánk és Petur összetűzése</a:t>
            </a:r>
          </a:p>
          <a:p>
            <a:r>
              <a:rPr lang="hu-HU" sz="1800" dirty="0"/>
              <a:t>Amint Sinkovits Bánkja megtudja, hogy a békétlenek miről beszélnek Petur házában, egy olyan pozitív emberi habitust állít elénk, ami a mai világunkban is helytállna. Ellenséges hangvétel nélkül tárja elénk az ország sorsának rosszra fordulásáért felelős személyeket</a:t>
            </a:r>
          </a:p>
          <a:p>
            <a:r>
              <a:rPr lang="hu-HU" sz="1800" dirty="0"/>
              <a:t>„Váltásai – a töprengő, mérlegelő, ellenérveket kereső állapotból a király nevében megszólaló főúrig, majd Petur személye iránti szeretet megmutatásáig – igazán nagyszerűek.”                                                                                                             (</a:t>
            </a:r>
            <a:r>
              <a:rPr lang="hu-HU" sz="1800" dirty="0" err="1"/>
              <a:t>Bécsy</a:t>
            </a:r>
            <a:r>
              <a:rPr lang="hu-HU" sz="1800" dirty="0"/>
              <a:t> Tamás: Egyéni és társadalmi tartalmak az új Bánk bánban,              Színház, 1975. július)</a:t>
            </a:r>
          </a:p>
          <a:p>
            <a:r>
              <a:rPr lang="hu-HU" sz="1800" dirty="0"/>
              <a:t>Bár mi nem ültünk ott a közönség soraiban, a kritikák alapján úgy gondoljuk, Sinkovits Imre méltó módon formálta meg Bánk bán alakját</a:t>
            </a:r>
          </a:p>
        </p:txBody>
      </p:sp>
      <p:pic>
        <p:nvPicPr>
          <p:cNvPr id="5" name="Kép 4" descr="A képen szöveg, Emberi arc, ruházat, poszter látható&#10;&#10;Automatikusan generált leírás">
            <a:extLst>
              <a:ext uri="{FF2B5EF4-FFF2-40B4-BE49-F238E27FC236}">
                <a16:creationId xmlns:a16="http://schemas.microsoft.com/office/drawing/2014/main" id="{281C519E-1215-DA3C-8D5F-848C1F3D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5" y="1953211"/>
            <a:ext cx="2344053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7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605BF2-9446-C727-8173-B29F320F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A11069-428B-E4F5-8E3F-5452859E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1548" cy="5032376"/>
          </a:xfrm>
        </p:spPr>
        <p:txBody>
          <a:bodyPr>
            <a:normAutofit fontScale="92500" lnSpcReduction="20000"/>
          </a:bodyPr>
          <a:lstStyle/>
          <a:p>
            <a:r>
              <a:rPr lang="hu-HU" sz="2300" dirty="0">
                <a:hlinkClick r:id="rId2"/>
              </a:rPr>
              <a:t>https://nemzetiszinhaz.hu/muvesz/sinkovits-imre</a:t>
            </a:r>
            <a:endParaRPr lang="hu-HU" sz="2300" dirty="0"/>
          </a:p>
          <a:p>
            <a:r>
              <a:rPr lang="hu-HU" sz="2300" dirty="0">
                <a:hlinkClick r:id="rId3"/>
              </a:rPr>
              <a:t>https://epa.oszk.hu/03000/03040/00101/pdf/EPA03040_szinhaz_1975_07_003-008.pdf</a:t>
            </a:r>
            <a:endParaRPr lang="hu-HU" sz="2300" dirty="0"/>
          </a:p>
          <a:p>
            <a:r>
              <a:rPr lang="hu-HU" sz="2300" dirty="0">
                <a:hlinkClick r:id="rId4"/>
              </a:rPr>
              <a:t>https://mandadb.hu/tetel/66996/Katona_Jozsef_Bank_ban</a:t>
            </a:r>
            <a:endParaRPr lang="hu-HU" sz="2300" dirty="0"/>
          </a:p>
          <a:p>
            <a:r>
              <a:rPr lang="hu-HU" sz="2300" dirty="0">
                <a:hlinkClick r:id="rId5"/>
              </a:rPr>
              <a:t>https://hirado.hu/extra/kultura/cikk/2023/09/21/halala-elott-nehany-oraval-meg-szinpadon-allt-sinkovits-imre</a:t>
            </a:r>
            <a:endParaRPr lang="hu-HU" sz="2300" dirty="0"/>
          </a:p>
          <a:p>
            <a:pPr marL="0" indent="0">
              <a:buNone/>
            </a:pPr>
            <a:r>
              <a:rPr lang="hu-HU" sz="2300" dirty="0"/>
              <a:t>    2024.04.05.</a:t>
            </a:r>
          </a:p>
          <a:p>
            <a:endParaRPr lang="hu-HU" sz="2300" dirty="0"/>
          </a:p>
          <a:p>
            <a:endParaRPr lang="hu-HU" sz="2300" dirty="0"/>
          </a:p>
          <a:p>
            <a:endParaRPr lang="hu-HU" sz="2300" dirty="0"/>
          </a:p>
          <a:p>
            <a:endParaRPr lang="hu-HU" sz="2300" dirty="0"/>
          </a:p>
          <a:p>
            <a:endParaRPr lang="hu-HU" sz="23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r>
              <a:rPr lang="hu-HU" sz="1900" dirty="0"/>
              <a:t>Készítette: a „</a:t>
            </a:r>
            <a:r>
              <a:rPr lang="hu-HU" sz="1900" dirty="0" err="1"/>
              <a:t>ZenÉSZ</a:t>
            </a:r>
            <a:r>
              <a:rPr lang="hu-HU" sz="1900" dirty="0"/>
              <a:t>” csapat (Kodály Zoltán Zeneművészeti Szakgimnázium és Zeneiskola – AMI, Debrecen)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63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1009</Words>
  <Application>Microsoft Office PowerPoint</Application>
  <PresentationFormat>Szélesvásznú</PresentationFormat>
  <Paragraphs>71</Paragraphs>
  <Slides>6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Office-téma</vt:lpstr>
      <vt:lpstr>Sinkovits Imre életműve</vt:lpstr>
      <vt:lpstr>Legendás filmszerepei</vt:lpstr>
      <vt:lpstr>Sinkovits Imre mint Bánk bán</vt:lpstr>
      <vt:lpstr>Korabeli kritikák Sinkovits Bánk-alakításával kapcsolatban</vt:lpstr>
      <vt:lpstr>Korabeli kritikák Sinkovits Bánk-alakításával kapcsolatban</vt:lpstr>
      <vt:lpstr>Források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Sinkovits Imre életműve</dc:title>
  <dc:creator>O365 felhasználó</dc:creator>
  <cp:lastModifiedBy>O365 felhasználó</cp:lastModifiedBy>
  <cp:revision>199</cp:revision>
  <dcterms:created xsi:type="dcterms:W3CDTF">2024-04-03T11:37:15Z</dcterms:created>
  <dcterms:modified xsi:type="dcterms:W3CDTF">2024-04-05T18:02:47Z</dcterms:modified>
</cp:coreProperties>
</file>