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5" r:id="rId7"/>
    <p:sldId id="260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388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>
        <p:scale>
          <a:sx n="80" d="100"/>
          <a:sy n="80" d="100"/>
        </p:scale>
        <p:origin x="80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336732-43F8-49ED-8E0F-836C42DD5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F7F5360-2C95-416E-82AC-4A7CA3CAB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3FDDD31-FBAA-46AC-B5F1-A0EB4F085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DE8430-97AB-4E06-B025-878E05C60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F2D44D-1CE2-4FF3-81EC-F3493190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38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D4ADEB-AF67-429F-B378-C04844EA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7E76966-7219-4F44-A497-BCE2D5DD5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556CAF-655E-4E9D-95AF-B827A4D8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516B86-88BE-4649-A338-54FD658F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DFBE4A-D05B-472F-8AD0-6B15C65A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1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1337E35-CE29-4DC4-8918-0345D92DC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46E1EE2-5D83-4367-BDA3-4672343FA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60C983-169B-4157-84A8-EFE655E8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CFA0EA-B518-40D3-B625-F4C58AF1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25224C-44CA-493A-BA7F-C92DE23F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870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0D895F-E5DB-431F-ABD4-3688DBCE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DEA693-B7FF-495A-B2FC-E2E1C4D05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247C62-7EB8-4746-9FC7-A83D6071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2EE67E-6B1E-4060-B5BD-2149D35A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73B2A2-F234-4F8F-A8AB-195F19B5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33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2325E1-67C1-4A8C-95CD-A6E958E3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E8AEDC-E9C9-4B64-B8B3-D16B9C77E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A33948-4637-444E-AD2B-D1AD01B5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E68AF42-EE6A-4D5F-939B-E773504A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FADE01-97E1-4142-BA22-EBC8CE33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143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E7750E-AA0F-43F7-8272-2CD53421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D8678B-B5EE-48AE-B28C-B13E38F15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BBBA7DB-C565-4185-BB5E-F4F766378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2B99320-9F99-4186-9BEE-C64A1FBD1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947CAB1-1010-4A4A-86CE-551968A4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7DC9EB5-C1EB-405F-802B-F5571DAF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60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09A8D6-979F-4219-83F7-E3E6A732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5CC405-4160-4D45-80F4-F209AE961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646F2FA-54B9-4FB2-BA5E-0AB36F5B7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7873D02-48E4-4B57-BBC7-45A895D8E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3928C08-A912-46CE-B126-A6F565E25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3AF3FB3-BF0D-4E68-BA2E-222FF12C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EDE2F86-B4E5-44FB-9043-D46AB489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B2A54B9-06EC-47FE-B78A-84F678D4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29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6A38F-1D87-4E2E-BA13-0D477E8D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1A8E714-9F63-42C9-BD08-B54D1C3C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1A73492-DAB5-48FD-B6D3-D97F0456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C0A48D4-28A4-40E0-9C67-2D8F3CBE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73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726E92C-6911-46C8-A938-122D0CF0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3CF97B2-EC87-4D14-9012-2715B622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034193-44CF-4A64-9166-B65FD558D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38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B2BC54-4578-430C-9D58-8B5F4E7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C2B350-DC7D-487E-BEEF-B5E08F99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6F80C2F-A70B-4292-9F78-583806FC0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3B3E24-22DC-46A8-AE0C-FB8D9CC6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079C3E7-F97F-44EE-A801-A8EA03C1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6B9D9-6A6E-400D-A6FE-17BD8383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77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4B261A-66D9-4D60-871A-2DC0DCD4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5F68BDE-179B-4893-BCFD-85D131BB6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F7A7FEE-6C82-42B2-B366-C02E849F5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F98860-9F3D-4620-97F8-717CA123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0819379-B2F8-44E1-A65B-21E2708F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5AF7BE1-2E5A-45D6-A23E-784753E5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251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008CF53-AE92-450E-8687-1512C336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AA9AC7-5626-4AA7-BD66-88BE1BB7B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4FD24C-BAA9-47E3-9F4A-47463469B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10203-891D-44C1-A8C6-56067500AEA8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3F531D-0772-4951-BE74-E09EDC587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83C1D2-5022-42D4-9585-0606A5F0E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BE703-8D9E-40DB-B88B-86857523F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52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75F7E2-4D0A-4A47-B416-0B6AD6208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834702"/>
            <a:ext cx="9144000" cy="23876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BÁSTI LAJOS 100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F346ACF-2285-43CC-ACC4-97469CF3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085" y="1552898"/>
            <a:ext cx="9144000" cy="1655762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A 20. század egyik legmeghatározóbb </a:t>
            </a:r>
            <a:r>
              <a:rPr lang="hu-HU" sz="2000" dirty="0" smtClean="0">
                <a:solidFill>
                  <a:schemeClr val="bg1"/>
                </a:solidFill>
              </a:rPr>
              <a:t>és </a:t>
            </a:r>
            <a:r>
              <a:rPr lang="hu-HU" sz="2000" dirty="0" smtClean="0">
                <a:solidFill>
                  <a:schemeClr val="bg1"/>
                </a:solidFill>
              </a:rPr>
              <a:t>legszebben beszélő </a:t>
            </a:r>
            <a:r>
              <a:rPr lang="hu-HU" sz="2000" dirty="0" smtClean="0">
                <a:solidFill>
                  <a:schemeClr val="bg1"/>
                </a:solidFill>
              </a:rPr>
              <a:t>magyar </a:t>
            </a:r>
            <a:r>
              <a:rPr lang="hu-HU" sz="2000" dirty="0">
                <a:solidFill>
                  <a:schemeClr val="bg1"/>
                </a:solidFill>
              </a:rPr>
              <a:t>színésze.</a:t>
            </a:r>
          </a:p>
          <a:p>
            <a:r>
              <a:rPr lang="hu-HU" sz="2000" dirty="0" smtClean="0">
                <a:solidFill>
                  <a:schemeClr val="bg1"/>
                </a:solidFill>
              </a:rPr>
              <a:t>Básti </a:t>
            </a:r>
            <a:r>
              <a:rPr lang="hu-HU" sz="2000" dirty="0">
                <a:solidFill>
                  <a:schemeClr val="bg1"/>
                </a:solidFill>
              </a:rPr>
              <a:t>Lajos 100. születésnapját ünnepeljük 2021. november 17-én online kiállításunkon.</a:t>
            </a:r>
          </a:p>
        </p:txBody>
      </p:sp>
    </p:spTree>
    <p:extLst>
      <p:ext uri="{BB962C8B-B14F-4D97-AF65-F5344CB8AC3E}">
        <p14:creationId xmlns:p14="http://schemas.microsoft.com/office/powerpoint/2010/main" val="364647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05CD90-3F4A-4BA5-A4F8-D80DB7A6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Végjáték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D78DAC-08F1-4521-9179-CB31D6052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Kossuth-díjjal elismert, immáron nagy hírnévnek örvendő színésznél 1965-ben (65 évesen) diagnosztizáltak tüdőrákot </a:t>
            </a:r>
          </a:p>
          <a:p>
            <a:r>
              <a:rPr lang="hu-HU" dirty="0">
                <a:solidFill>
                  <a:schemeClr val="bg1"/>
                </a:solidFill>
              </a:rPr>
              <a:t>Dacolva a betegséggel, fantasztikusan alakította az Abigélben a szigorú iskolaigazgatót, Torma Gedeont</a:t>
            </a:r>
          </a:p>
          <a:p>
            <a:r>
              <a:rPr lang="hu-HU" dirty="0">
                <a:solidFill>
                  <a:schemeClr val="bg1"/>
                </a:solidFill>
              </a:rPr>
              <a:t>1977. június 1-én, mindössze 65 évesen távozott el az élők sorából</a:t>
            </a:r>
          </a:p>
          <a:p>
            <a:r>
              <a:rPr lang="hu-HU" dirty="0">
                <a:solidFill>
                  <a:schemeClr val="bg1"/>
                </a:solidFill>
              </a:rPr>
              <a:t>Lányából, Básti Juliból apja tudta nélkül lett színész, ma már egyik vezető, szintén Kossuth-díjas, színésznőnk</a:t>
            </a:r>
          </a:p>
        </p:txBody>
      </p:sp>
    </p:spTree>
    <p:extLst>
      <p:ext uri="{BB962C8B-B14F-4D97-AF65-F5344CB8AC3E}">
        <p14:creationId xmlns:p14="http://schemas.microsoft.com/office/powerpoint/2010/main" val="36684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164C67-01D1-479A-9C93-EA74E911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80000"/>
                </a:solidFill>
              </a:rPr>
              <a:t>A kezdetek </a:t>
            </a:r>
            <a:r>
              <a:rPr lang="hu-HU" dirty="0" smtClean="0">
                <a:solidFill>
                  <a:srgbClr val="C80000"/>
                </a:solidFill>
              </a:rPr>
              <a:t>kezdetén</a:t>
            </a:r>
            <a:endParaRPr lang="hu-HU" dirty="0">
              <a:solidFill>
                <a:srgbClr val="C8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C7CD2A-B512-4177-8879-3F08BD9D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0791"/>
            <a:ext cx="7879080" cy="4351338"/>
          </a:xfrm>
        </p:spPr>
        <p:txBody>
          <a:bodyPr/>
          <a:lstStyle/>
          <a:p>
            <a:r>
              <a:rPr lang="hu-HU" dirty="0"/>
              <a:t>Básti Lajos 1919. november 16-án, pontosan 100 éve, látta meg a napvilágot Berger Lajos néven.</a:t>
            </a:r>
          </a:p>
          <a:p>
            <a:r>
              <a:rPr lang="hu-HU" dirty="0"/>
              <a:t>16 éves korában, apja, aki rövidáru kereskedő volt elhagyta a családot, így a fiatal Básti (Berger) </a:t>
            </a:r>
            <a:r>
              <a:rPr lang="hu-HU" dirty="0" smtClean="0"/>
              <a:t>Lajosra, illetve </a:t>
            </a:r>
            <a:r>
              <a:rPr lang="hu-HU" dirty="0"/>
              <a:t>beteg édesanyjának </a:t>
            </a:r>
            <a:r>
              <a:rPr lang="hu-HU" dirty="0" smtClean="0"/>
              <a:t>gondjára </a:t>
            </a:r>
            <a:r>
              <a:rPr lang="hu-HU" dirty="0" smtClean="0"/>
              <a:t>maradt </a:t>
            </a:r>
            <a:r>
              <a:rPr lang="hu-HU" dirty="0"/>
              <a:t>a </a:t>
            </a:r>
            <a:r>
              <a:rPr lang="hu-HU" dirty="0" smtClean="0"/>
              <a:t>bolt </a:t>
            </a:r>
          </a:p>
          <a:p>
            <a:r>
              <a:rPr lang="hu-HU" dirty="0" smtClean="0"/>
              <a:t>Szülővárosában</a:t>
            </a:r>
            <a:r>
              <a:rPr lang="hu-HU" dirty="0"/>
              <a:t>, Keszthelyen a gimnáziumi évei alatt szerette meg az irodalmat</a:t>
            </a:r>
          </a:p>
          <a:p>
            <a:r>
              <a:rPr lang="hu-HU" dirty="0"/>
              <a:t>A Színiakadémiára való jelentkezésekor </a:t>
            </a:r>
            <a:r>
              <a:rPr lang="hu-HU" dirty="0" err="1"/>
              <a:t>Ódry</a:t>
            </a:r>
            <a:r>
              <a:rPr lang="hu-HU" dirty="0"/>
              <a:t> Árpád egyetlen Ady-vers meghallgatása után vette fel őt…</a:t>
            </a:r>
          </a:p>
        </p:txBody>
      </p:sp>
      <p:pic>
        <p:nvPicPr>
          <p:cNvPr id="4" name="Picture 2" descr="A magyar színészlegenda halálos betegen is forgatott - Tüdőrákban hunyt el  - Hazai sztár | Femina">
            <a:extLst>
              <a:ext uri="{FF2B5EF4-FFF2-40B4-BE49-F238E27FC236}">
                <a16:creationId xmlns:a16="http://schemas.microsoft.com/office/drawing/2014/main" id="{748915DF-A0B2-41F0-AEB8-0436477FF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90" y="1927964"/>
            <a:ext cx="2636520" cy="3711231"/>
          </a:xfrm>
          <a:prstGeom prst="rect">
            <a:avLst/>
          </a:prstGeom>
          <a:noFill/>
          <a:ln w="38100">
            <a:solidFill>
              <a:srgbClr val="F4D38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nyíllal 8"/>
          <p:cNvCxnSpPr/>
          <p:nvPr/>
        </p:nvCxnSpPr>
        <p:spPr>
          <a:xfrm>
            <a:off x="1360441" y="3422469"/>
            <a:ext cx="95598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 flipV="1">
            <a:off x="2185577" y="2508069"/>
            <a:ext cx="1" cy="9144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llipszis 17"/>
          <p:cNvSpPr/>
          <p:nvPr/>
        </p:nvSpPr>
        <p:spPr>
          <a:xfrm>
            <a:off x="1225457" y="253459"/>
            <a:ext cx="1920241" cy="1803309"/>
          </a:xfrm>
          <a:prstGeom prst="ellipse">
            <a:avLst/>
          </a:prstGeom>
          <a:solidFill>
            <a:srgbClr val="F4D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</a:rPr>
              <a:t>Diplomája megszerzése után </a:t>
            </a:r>
            <a:r>
              <a:rPr lang="hu-HU" sz="1200" dirty="0">
                <a:solidFill>
                  <a:schemeClr val="tx1"/>
                </a:solidFill>
              </a:rPr>
              <a:t>a fiatal színész a Bárdos Artúr Belvárosi Színházban kezdte meg pályafutását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863365" y="2077609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1935</a:t>
            </a:r>
            <a:endParaRPr lang="hu-HU" dirty="0"/>
          </a:p>
        </p:txBody>
      </p:sp>
      <p:cxnSp>
        <p:nvCxnSpPr>
          <p:cNvPr id="20" name="Egyenes összekötő 19"/>
          <p:cNvCxnSpPr/>
          <p:nvPr/>
        </p:nvCxnSpPr>
        <p:spPr>
          <a:xfrm flipV="1">
            <a:off x="4097110" y="3422469"/>
            <a:ext cx="0" cy="107115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V="1">
            <a:off x="7097213" y="2351313"/>
            <a:ext cx="0" cy="107115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V="1">
            <a:off x="9431109" y="3422469"/>
            <a:ext cx="1" cy="6247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3774895" y="4494088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1937</a:t>
            </a:r>
            <a:endParaRPr lang="hu-HU" dirty="0"/>
          </a:p>
        </p:txBody>
      </p:sp>
      <p:sp>
        <p:nvSpPr>
          <p:cNvPr id="25" name="Ellipszis 24"/>
          <p:cNvSpPr/>
          <p:nvPr/>
        </p:nvSpPr>
        <p:spPr>
          <a:xfrm>
            <a:off x="6140358" y="159891"/>
            <a:ext cx="1920241" cy="1803309"/>
          </a:xfrm>
          <a:prstGeom prst="ellipse">
            <a:avLst/>
          </a:prstGeom>
          <a:solidFill>
            <a:srgbClr val="F4D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</a:rPr>
              <a:t>1941-ben még játszott a Magyar és az Andrássy Színházban, ezután viszont a háború végéig nem léphetett színpadra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6757582" y="1962767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1941</a:t>
            </a:r>
            <a:endParaRPr lang="hu-HU" dirty="0"/>
          </a:p>
        </p:txBody>
      </p:sp>
      <p:sp>
        <p:nvSpPr>
          <p:cNvPr id="29" name="Ellipszis 28"/>
          <p:cNvSpPr/>
          <p:nvPr/>
        </p:nvSpPr>
        <p:spPr>
          <a:xfrm>
            <a:off x="3136989" y="4863420"/>
            <a:ext cx="1920241" cy="1803309"/>
          </a:xfrm>
          <a:prstGeom prst="ellipse">
            <a:avLst/>
          </a:prstGeom>
          <a:solidFill>
            <a:srgbClr val="F4D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</a:rPr>
              <a:t>A Vígszínházba szerződött, </a:t>
            </a:r>
            <a:r>
              <a:rPr lang="hu-HU" sz="1200" dirty="0">
                <a:solidFill>
                  <a:schemeClr val="tx1"/>
                </a:solidFill>
              </a:rPr>
              <a:t>azonban 1939-40-ben már alig kapott szerepeket a zsidótörvények </a:t>
            </a:r>
            <a:r>
              <a:rPr lang="hu-HU" sz="1200" dirty="0" smtClean="0">
                <a:solidFill>
                  <a:schemeClr val="tx1"/>
                </a:solidFill>
              </a:rPr>
              <a:t>miatt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30" name="Ellipszis 29"/>
          <p:cNvSpPr/>
          <p:nvPr/>
        </p:nvSpPr>
        <p:spPr>
          <a:xfrm>
            <a:off x="8335458" y="4531589"/>
            <a:ext cx="2191301" cy="2023275"/>
          </a:xfrm>
          <a:prstGeom prst="ellipse">
            <a:avLst/>
          </a:prstGeom>
          <a:solidFill>
            <a:srgbClr val="F4D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</a:rPr>
              <a:t>A Nemzeti Színház szerződtette, </a:t>
            </a:r>
            <a:r>
              <a:rPr lang="hu-HU" sz="1200" dirty="0">
                <a:solidFill>
                  <a:schemeClr val="tx1"/>
                </a:solidFill>
              </a:rPr>
              <a:t>ezzel kezdődött meg Básti Lajos </a:t>
            </a:r>
            <a:r>
              <a:rPr lang="hu-HU" sz="1200" dirty="0" smtClean="0">
                <a:solidFill>
                  <a:schemeClr val="tx1"/>
                </a:solidFill>
              </a:rPr>
              <a:t>életének és </a:t>
            </a:r>
            <a:r>
              <a:rPr lang="hu-HU" sz="1200" dirty="0">
                <a:solidFill>
                  <a:schemeClr val="tx1"/>
                </a:solidFill>
              </a:rPr>
              <a:t>magának a magyar </a:t>
            </a:r>
            <a:r>
              <a:rPr lang="hu-HU" sz="1200" dirty="0" smtClean="0">
                <a:solidFill>
                  <a:schemeClr val="tx1"/>
                </a:solidFill>
              </a:rPr>
              <a:t>színjátszásnak is </a:t>
            </a:r>
            <a:r>
              <a:rPr lang="hu-HU" sz="1200" dirty="0">
                <a:solidFill>
                  <a:schemeClr val="tx1"/>
                </a:solidFill>
              </a:rPr>
              <a:t>egy meghatározó és dicsőséges </a:t>
            </a:r>
            <a:r>
              <a:rPr lang="hu-HU" sz="1200" dirty="0" smtClean="0">
                <a:solidFill>
                  <a:schemeClr val="tx1"/>
                </a:solidFill>
              </a:rPr>
              <a:t>kora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9083314" y="4085766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1945</a:t>
            </a:r>
            <a:endParaRPr lang="hu-HU" dirty="0"/>
          </a:p>
        </p:txBody>
      </p:sp>
      <p:sp>
        <p:nvSpPr>
          <p:cNvPr id="36" name="Téglalap 35"/>
          <p:cNvSpPr/>
          <p:nvPr/>
        </p:nvSpPr>
        <p:spPr>
          <a:xfrm>
            <a:off x="3631201" y="1358537"/>
            <a:ext cx="1881051" cy="1314994"/>
          </a:xfrm>
          <a:prstGeom prst="rect">
            <a:avLst/>
          </a:prstGeo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 smtClean="0"/>
              <a:t>Megfordult a </a:t>
            </a:r>
            <a:r>
              <a:rPr lang="hu-HU" sz="1500" dirty="0"/>
              <a:t>fejében, hogy Londonban csinál karriert, végül mégis hazatért</a:t>
            </a:r>
            <a:endParaRPr lang="hu-HU" sz="1500" dirty="0"/>
          </a:p>
        </p:txBody>
      </p:sp>
      <p:sp>
        <p:nvSpPr>
          <p:cNvPr id="37" name="Téglalap 36"/>
          <p:cNvSpPr/>
          <p:nvPr/>
        </p:nvSpPr>
        <p:spPr>
          <a:xfrm>
            <a:off x="5698392" y="4329059"/>
            <a:ext cx="1881051" cy="1314994"/>
          </a:xfrm>
          <a:prstGeom prst="rect">
            <a:avLst/>
          </a:prstGeo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Munkaszolgálatai között könyvkiadással és írással foglalkozott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484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C97EB2-B0E8-43DF-AFFD-F298F39F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7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ln>
                  <a:solidFill>
                    <a:schemeClr val="bg1"/>
                  </a:solidFill>
                </a:ln>
                <a:solidFill>
                  <a:srgbClr val="C80000"/>
                </a:solidFill>
              </a:rPr>
              <a:t>Mire </a:t>
            </a:r>
            <a:r>
              <a:rPr lang="hu-HU" dirty="0" smtClean="0">
                <a:ln>
                  <a:solidFill>
                    <a:schemeClr val="bg1"/>
                  </a:solidFill>
                </a:ln>
                <a:solidFill>
                  <a:srgbClr val="C80000"/>
                </a:solidFill>
              </a:rPr>
              <a:t>gondolsz, </a:t>
            </a:r>
            <a:r>
              <a:rPr lang="hu-HU" dirty="0">
                <a:ln>
                  <a:solidFill>
                    <a:schemeClr val="bg1"/>
                  </a:solidFill>
                </a:ln>
                <a:solidFill>
                  <a:srgbClr val="C80000"/>
                </a:solidFill>
              </a:rPr>
              <a:t>Ádám</a:t>
            </a:r>
            <a:r>
              <a:rPr lang="hu-HU" dirty="0" smtClean="0">
                <a:ln>
                  <a:solidFill>
                    <a:schemeClr val="bg1"/>
                  </a:solidFill>
                </a:ln>
                <a:solidFill>
                  <a:srgbClr val="C80000"/>
                </a:solidFill>
              </a:rPr>
              <a:t>?</a:t>
            </a:r>
            <a:r>
              <a:rPr lang="hu-HU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hu-HU" dirty="0" smtClean="0"/>
              <a:t>- </a:t>
            </a:r>
            <a:r>
              <a:rPr lang="hu-HU" dirty="0" smtClean="0">
                <a:ln w="6350">
                  <a:solidFill>
                    <a:schemeClr val="bg1"/>
                  </a:solidFill>
                </a:ln>
                <a:solidFill>
                  <a:srgbClr val="F4D388"/>
                </a:solidFill>
              </a:rPr>
              <a:t>A </a:t>
            </a:r>
            <a:r>
              <a:rPr lang="hu-HU" dirty="0" err="1">
                <a:ln w="6350">
                  <a:solidFill>
                    <a:schemeClr val="bg1"/>
                  </a:solidFill>
                </a:ln>
                <a:solidFill>
                  <a:srgbClr val="F4D388"/>
                </a:solidFill>
              </a:rPr>
              <a:t>Nemzetis</a:t>
            </a:r>
            <a:r>
              <a:rPr lang="hu-HU" dirty="0">
                <a:ln w="6350">
                  <a:solidFill>
                    <a:schemeClr val="bg1"/>
                  </a:solidFill>
                </a:ln>
                <a:solidFill>
                  <a:srgbClr val="F4D388"/>
                </a:solidFill>
              </a:rPr>
              <a:t> évek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BD5177-6427-4150-9796-B6212C1E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082"/>
            <a:ext cx="10515600" cy="4351338"/>
          </a:xfrm>
        </p:spPr>
        <p:txBody>
          <a:bodyPr/>
          <a:lstStyle/>
          <a:p>
            <a:pPr algn="ctr"/>
            <a:r>
              <a:rPr lang="hu-HU" dirty="0"/>
              <a:t>Miután 1945-ben </a:t>
            </a:r>
            <a:r>
              <a:rPr lang="hu-HU" dirty="0" smtClean="0"/>
              <a:t>leszerződtették </a:t>
            </a:r>
            <a:r>
              <a:rPr lang="hu-HU" dirty="0"/>
              <a:t>a Nemzeti Színháznál, négy </a:t>
            </a:r>
            <a:r>
              <a:rPr lang="hu-HU" dirty="0" smtClean="0"/>
              <a:t>évnyi kitérőt leszámítva haláláig </a:t>
            </a:r>
            <a:r>
              <a:rPr lang="hu-HU" dirty="0"/>
              <a:t>vezető színésze maradt</a:t>
            </a:r>
          </a:p>
          <a:p>
            <a:pPr algn="ctr"/>
            <a:r>
              <a:rPr lang="hu-HU" dirty="0"/>
              <a:t>Másfél évtizedig játszotta Ádámot Madách Imre Az ember tragédiája című drámájában, Gellért Endre klasszikus rendezésében </a:t>
            </a:r>
          </a:p>
          <a:p>
            <a:pPr algn="ctr"/>
            <a:r>
              <a:rPr lang="hu-HU" dirty="0"/>
              <a:t>Ádám szerepét négyszázötvenszer játszotta el, ehhez kapcsolódóan még könyvet is írt Mire gondolsz Ádám? </a:t>
            </a:r>
            <a:r>
              <a:rPr lang="hu-HU" dirty="0" smtClean="0"/>
              <a:t>címmel</a:t>
            </a:r>
            <a:endParaRPr lang="hu-HU" dirty="0"/>
          </a:p>
          <a:p>
            <a:pPr algn="ctr"/>
            <a:endParaRPr lang="hu-HU" dirty="0"/>
          </a:p>
        </p:txBody>
      </p:sp>
      <p:pic>
        <p:nvPicPr>
          <p:cNvPr id="1026" name="Picture 2" descr="Magyar Nemzeti Digitális Archívum • Az ősbemutató, amit minden évben  megünneplünk">
            <a:extLst>
              <a:ext uri="{FF2B5EF4-FFF2-40B4-BE49-F238E27FC236}">
                <a16:creationId xmlns:a16="http://schemas.microsoft.com/office/drawing/2014/main" id="{DBA7803E-BBC4-4344-A870-C0309AEE9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30" y="4740490"/>
            <a:ext cx="1952135" cy="1677616"/>
          </a:xfrm>
          <a:prstGeom prst="rect">
            <a:avLst/>
          </a:prstGeom>
          <a:noFill/>
          <a:ln w="28575">
            <a:solidFill>
              <a:srgbClr val="F4D38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yar Nemzeti Digitális Archívum • Madách Imre - Az ember tragédiája">
            <a:extLst>
              <a:ext uri="{FF2B5EF4-FFF2-40B4-BE49-F238E27FC236}">
                <a16:creationId xmlns:a16="http://schemas.microsoft.com/office/drawing/2014/main" id="{5EDAFB14-6B96-4C93-A02D-1FF17817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31" y="4805426"/>
            <a:ext cx="2214369" cy="1566666"/>
          </a:xfrm>
          <a:prstGeom prst="rect">
            <a:avLst/>
          </a:prstGeom>
          <a:noFill/>
          <a:ln w="19050">
            <a:solidFill>
              <a:srgbClr val="C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rasz.hu • online kulturális magazin •">
            <a:extLst>
              <a:ext uri="{FF2B5EF4-FFF2-40B4-BE49-F238E27FC236}">
                <a16:creationId xmlns:a16="http://schemas.microsoft.com/office/drawing/2014/main" id="{663C0115-3B4D-434E-991F-647F3118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380" y="4844398"/>
            <a:ext cx="1998286" cy="1488723"/>
          </a:xfrm>
          <a:prstGeom prst="rect">
            <a:avLst/>
          </a:prstGeom>
          <a:noFill/>
          <a:ln w="28575">
            <a:solidFill>
              <a:srgbClr val="F4D38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ásti Lajos: Mire gondolsz Ádám? (dedikált példány) | Az Antikvárium.hu  ,,10. dedikált könyvek és kéziratok árverése”&quot; online árverése |  Antikvarium.hu | 2020. 03. 29. vasárnap 20:00 | axioart.com">
            <a:extLst>
              <a:ext uri="{FF2B5EF4-FFF2-40B4-BE49-F238E27FC236}">
                <a16:creationId xmlns:a16="http://schemas.microsoft.com/office/drawing/2014/main" id="{DF492E1C-2E0D-46C3-910E-D19DE68D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532" y="4771679"/>
            <a:ext cx="1398270" cy="1562313"/>
          </a:xfrm>
          <a:prstGeom prst="rect">
            <a:avLst/>
          </a:prstGeom>
          <a:noFill/>
          <a:ln w="19050">
            <a:solidFill>
              <a:srgbClr val="C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48C201-3C0B-423A-9041-2AAEBA63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A pálya csúcsán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581025" y="1407319"/>
            <a:ext cx="4124325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Ádámon kívül még számos legendás szerepet alakított többek között volt Csongor, Bánk bán, Shakespeare drámákban Hamlet, Antonius, Brutus és a Nemzeti 1965-ös lebontása előtti utolsó darabban ő játszotta Lear királyt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981825" y="1989932"/>
            <a:ext cx="4124325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Egyik legkiemelkedőbb szerepe volt a fonetikatanár </a:t>
            </a:r>
            <a:r>
              <a:rPr lang="hu-HU" dirty="0" err="1">
                <a:solidFill>
                  <a:schemeClr val="tx1"/>
                </a:solidFill>
              </a:rPr>
              <a:t>Higgins</a:t>
            </a:r>
            <a:r>
              <a:rPr lang="hu-HU" dirty="0">
                <a:solidFill>
                  <a:schemeClr val="tx1"/>
                </a:solidFill>
              </a:rPr>
              <a:t> professzor Shaw Pygmalionjában, ezt a szerepet később az Operettszínház </a:t>
            </a:r>
            <a:r>
              <a:rPr lang="hu-HU" dirty="0" err="1">
                <a:solidFill>
                  <a:schemeClr val="tx1"/>
                </a:solidFill>
              </a:rPr>
              <a:t>My</a:t>
            </a:r>
            <a:r>
              <a:rPr lang="hu-HU" dirty="0">
                <a:solidFill>
                  <a:schemeClr val="tx1"/>
                </a:solidFill>
              </a:rPr>
              <a:t> Fair Ladyében is megformálta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3938587" y="4449763"/>
            <a:ext cx="4124325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színházon kívül filmekben és televíziós műsorokban alakított maradandót (Feltámadott a tenger, Merénylet, Kőszívű ember fiai, Butaságom története, Egy magyar nábob, Beszterce ostroma, Abigél)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" name="Picture 6" descr="Magyar Nemzeti Digitális Archívum • Shakespeare, William: Lear király">
            <a:extLst>
              <a:ext uri="{FF2B5EF4-FFF2-40B4-BE49-F238E27FC236}">
                <a16:creationId xmlns:a16="http://schemas.microsoft.com/office/drawing/2014/main" id="{FBDD2928-1999-471A-A862-AAB17E16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94932"/>
            <a:ext cx="2505075" cy="168697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zínművészet: Garas Dezső Básti Lajos Szerencsi Éva - Abigél (kép)">
            <a:extLst>
              <a:ext uri="{FF2B5EF4-FFF2-40B4-BE49-F238E27FC236}">
                <a16:creationId xmlns:a16="http://schemas.microsoft.com/office/drawing/2014/main" id="{5B582F26-6291-4AFF-BB2F-72528A729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63" y="1858968"/>
            <a:ext cx="1561712" cy="216692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öltámadott a tenger">
            <a:extLst>
              <a:ext uri="{FF2B5EF4-FFF2-40B4-BE49-F238E27FC236}">
                <a16:creationId xmlns:a16="http://schemas.microsoft.com/office/drawing/2014/main" id="{13267F8F-0292-4C4D-84F7-B686F192E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03" y="4279901"/>
            <a:ext cx="1414167" cy="214993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9317EC-8306-4F93-B3A3-5B960F90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64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Básti, mint </a:t>
            </a:r>
            <a:r>
              <a:rPr lang="hu-HU" dirty="0" err="1">
                <a:solidFill>
                  <a:schemeClr val="bg1"/>
                </a:solidFill>
              </a:rPr>
              <a:t>Higgins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pofesszor</a:t>
            </a:r>
            <a:r>
              <a:rPr lang="hu-HU" dirty="0" smtClean="0">
                <a:solidFill>
                  <a:schemeClr val="bg1"/>
                </a:solidFill>
              </a:rPr>
              <a:t> - </a:t>
            </a:r>
            <a:r>
              <a:rPr lang="hu-HU" dirty="0" err="1">
                <a:solidFill>
                  <a:schemeClr val="bg1"/>
                </a:solidFill>
              </a:rPr>
              <a:t>My</a:t>
            </a:r>
            <a:r>
              <a:rPr lang="hu-HU" dirty="0">
                <a:solidFill>
                  <a:schemeClr val="bg1"/>
                </a:solidFill>
              </a:rPr>
              <a:t> fair lady</a:t>
            </a:r>
          </a:p>
        </p:txBody>
      </p:sp>
      <p:pic>
        <p:nvPicPr>
          <p:cNvPr id="4" name="yt1s.com - Básti Lajos  My Fair Lady  Miért nem beszélünk szépen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tretch>
            <a:fillRect/>
          </a:stretch>
        </p:blipFill>
        <p:spPr>
          <a:xfrm>
            <a:off x="2130817" y="1568766"/>
            <a:ext cx="7930365" cy="445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146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7046D0-ED00-4CC7-BD54-636E1FCB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hu-HU" dirty="0" smtClean="0"/>
              <a:t>Házasélete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380370-BE31-428D-90A9-87A206D0D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156"/>
            <a:ext cx="6029325" cy="4394200"/>
          </a:xfrm>
        </p:spPr>
        <p:txBody>
          <a:bodyPr>
            <a:noAutofit/>
          </a:bodyPr>
          <a:lstStyle/>
          <a:p>
            <a:r>
              <a:rPr lang="hu-HU" sz="3000" dirty="0"/>
              <a:t>1939-ben veszi feleségül az egyik legszebb magyar színésznőnek tartott Ferrari Violettát, aki 19 évesen pont 19 évvel volt fiatalabb </a:t>
            </a:r>
            <a:r>
              <a:rPr lang="hu-HU" sz="3000" dirty="0" smtClean="0"/>
              <a:t>Bástinál. Öt </a:t>
            </a:r>
            <a:r>
              <a:rPr lang="hu-HU" sz="3000" dirty="0"/>
              <a:t>év múlva </a:t>
            </a:r>
            <a:r>
              <a:rPr lang="hu-HU" sz="3000" dirty="0" smtClean="0"/>
              <a:t>sajnálatos módon elválnak</a:t>
            </a:r>
            <a:endParaRPr lang="hu-HU" sz="3000" dirty="0"/>
          </a:p>
          <a:p>
            <a:r>
              <a:rPr lang="hu-HU" sz="3000" dirty="0"/>
              <a:t>Básti Lajos második házasságát szintén egy színésznővel kötötte, </a:t>
            </a:r>
            <a:r>
              <a:rPr lang="hu-HU" sz="3000" dirty="0" err="1"/>
              <a:t>Zolnay</a:t>
            </a:r>
            <a:r>
              <a:rPr lang="hu-HU" sz="3000" dirty="0"/>
              <a:t> Zsuzsával, aki 21 évvel volt fiatalabb nála, és </a:t>
            </a:r>
            <a:r>
              <a:rPr lang="hu-HU" sz="3000" dirty="0" smtClean="0"/>
              <a:t>aki </a:t>
            </a:r>
            <a:r>
              <a:rPr lang="hu-HU" sz="3000" dirty="0"/>
              <a:t>főiskolán tanítványa volt</a:t>
            </a:r>
          </a:p>
        </p:txBody>
      </p:sp>
      <p:pic>
        <p:nvPicPr>
          <p:cNvPr id="4098" name="Picture 2" descr="A világhírű magyar színésznőt gyászolja a szakma! Meghalt Ferrari Violetta  - Hazai sztár | Femina">
            <a:extLst>
              <a:ext uri="{FF2B5EF4-FFF2-40B4-BE49-F238E27FC236}">
                <a16:creationId xmlns:a16="http://schemas.microsoft.com/office/drawing/2014/main" id="{B863DFEE-2DE8-4FAE-9F87-06BA053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847" y="833679"/>
            <a:ext cx="2008453" cy="26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zínművészet: Zolnay Zsuzsa (kép)">
            <a:extLst>
              <a:ext uri="{FF2B5EF4-FFF2-40B4-BE49-F238E27FC236}">
                <a16:creationId xmlns:a16="http://schemas.microsoft.com/office/drawing/2014/main" id="{8189794B-E673-4B2C-8C96-3ED0BD39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619256"/>
            <a:ext cx="1819275" cy="279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000875" y="3152775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Zolnay</a:t>
            </a:r>
            <a:r>
              <a:rPr lang="hu-HU" dirty="0" smtClean="0"/>
              <a:t> Zsuzsa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9249435" y="3559331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Ferrari </a:t>
            </a:r>
            <a:r>
              <a:rPr lang="hu-HU" dirty="0" err="1" smtClean="0"/>
              <a:t>Violette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8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FC9F10-506F-4335-86DA-3BCAC429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F4D388"/>
                </a:solidFill>
              </a:rPr>
              <a:t>A magyar nyelv művésze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8A1B15-2619-4F61-93D7-6C3D455C4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2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>
                <a:solidFill>
                  <a:srgbClr val="F4D388"/>
                </a:solidFill>
              </a:rPr>
              <a:t>Básti Lajost nem hiába tartották a huszadik század egyik legszebben beszélő magyar emberének, művésze volt a szép magyar </a:t>
            </a:r>
            <a:r>
              <a:rPr lang="hu-HU" dirty="0" smtClean="0">
                <a:solidFill>
                  <a:srgbClr val="F4D388"/>
                </a:solidFill>
              </a:rPr>
              <a:t>nyelvnek</a:t>
            </a:r>
            <a:endParaRPr lang="hu-HU" dirty="0">
              <a:solidFill>
                <a:srgbClr val="F4D388"/>
              </a:solidFill>
            </a:endParaRPr>
          </a:p>
          <a:p>
            <a:pPr marL="0" indent="0" algn="ctr">
              <a:buNone/>
            </a:pPr>
            <a:r>
              <a:rPr lang="hu-HU" dirty="0">
                <a:solidFill>
                  <a:srgbClr val="F4D388"/>
                </a:solidFill>
              </a:rPr>
              <a:t>A Színházművészeti főiskolán beszédtechnikát tanított, színészek nemzedékei tanulták tőle a tiszta szövegmondást</a:t>
            </a:r>
          </a:p>
        </p:txBody>
      </p:sp>
      <p:pic>
        <p:nvPicPr>
          <p:cNvPr id="6" name="yt1s.com - Toldi Első ének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0150" y="3667124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227FD4-0644-49EB-AE53-FBAFA17E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>
                <a:ln w="3175">
                  <a:solidFill>
                    <a:srgbClr val="C80000"/>
                  </a:solidFill>
                </a:ln>
              </a:rPr>
              <a:t>A m</a:t>
            </a:r>
            <a:r>
              <a:rPr lang="hu-HU" sz="4000" dirty="0" smtClean="0">
                <a:ln w="3175">
                  <a:solidFill>
                    <a:srgbClr val="C80000"/>
                  </a:solidFill>
                </a:ln>
              </a:rPr>
              <a:t>egtestesült kifinomultság</a:t>
            </a:r>
            <a:endParaRPr lang="hu-HU" sz="4000" dirty="0">
              <a:ln w="3175">
                <a:solidFill>
                  <a:srgbClr val="C80000"/>
                </a:solidFill>
              </a:ln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E5CCDB-5AAB-4B21-94AF-A82EC2A31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996"/>
            <a:ext cx="5745480" cy="4351338"/>
          </a:xfrm>
        </p:spPr>
        <p:txBody>
          <a:bodyPr/>
          <a:lstStyle/>
          <a:p>
            <a:r>
              <a:rPr lang="hu-HU" dirty="0"/>
              <a:t>A csodás orgánum és </a:t>
            </a:r>
            <a:r>
              <a:rPr lang="hu-HU" dirty="0" smtClean="0"/>
              <a:t>gyönyörű szép beszéd mellett </a:t>
            </a:r>
            <a:r>
              <a:rPr lang="hu-HU" dirty="0"/>
              <a:t>sugárzott belőle az előkelőség</a:t>
            </a:r>
          </a:p>
          <a:p>
            <a:r>
              <a:rPr lang="hu-HU" dirty="0"/>
              <a:t>Mindig adott magára, megjelenésére, elegáns volt és fegyelmezett </a:t>
            </a:r>
          </a:p>
          <a:p>
            <a:r>
              <a:rPr lang="hu-HU" dirty="0"/>
              <a:t>Fellépésével egyfajta nemességet, a magára adó ember önérzetét testesítette meg, méltósága belülről áradt</a:t>
            </a:r>
          </a:p>
        </p:txBody>
      </p:sp>
      <p:pic>
        <p:nvPicPr>
          <p:cNvPr id="5122" name="Picture 2" descr="15 ÉRDEKESSÉG BÁSTI LAJOSRÓL, AKI AZ ABIGÉLBEN MÁR NAGYBETEGEN JÁTSZOTT -  Újságmúzeum">
            <a:extLst>
              <a:ext uri="{FF2B5EF4-FFF2-40B4-BE49-F238E27FC236}">
                <a16:creationId xmlns:a16="http://schemas.microsoft.com/office/drawing/2014/main" id="{8F5DBA56-C352-4B44-9D64-F30E7521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97" y="900390"/>
            <a:ext cx="3403102" cy="2553213"/>
          </a:xfrm>
          <a:prstGeom prst="rect">
            <a:avLst/>
          </a:prstGeom>
          <a:noFill/>
          <a:ln w="28575">
            <a:solidFill>
              <a:srgbClr val="F4D38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zínművészet: Básti Lajos Ruttkai Éva - Butaságom története (kép)">
            <a:extLst>
              <a:ext uri="{FF2B5EF4-FFF2-40B4-BE49-F238E27FC236}">
                <a16:creationId xmlns:a16="http://schemas.microsoft.com/office/drawing/2014/main" id="{F06BA956-571B-4075-ABAC-6B7CAD13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97" y="3635192"/>
            <a:ext cx="3403102" cy="2445979"/>
          </a:xfrm>
          <a:prstGeom prst="rect">
            <a:avLst/>
          </a:prstGeom>
          <a:noFill/>
          <a:ln w="28575">
            <a:solidFill>
              <a:srgbClr val="F4D38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7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548</Words>
  <Application>Microsoft Office PowerPoint</Application>
  <PresentationFormat>Szélesvásznú</PresentationFormat>
  <Paragraphs>44</Paragraphs>
  <Slides>10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Office-téma</vt:lpstr>
      <vt:lpstr>BÁSTI LAJOS 100</vt:lpstr>
      <vt:lpstr>A kezdetek kezdetén</vt:lpstr>
      <vt:lpstr>PowerPoint-bemutató</vt:lpstr>
      <vt:lpstr>Mire gondolsz, Ádám? - A Nemzetis évek</vt:lpstr>
      <vt:lpstr>A pálya csúcsán</vt:lpstr>
      <vt:lpstr>Básti, mint Higgins pofesszor - My fair lady</vt:lpstr>
      <vt:lpstr>Házasélete</vt:lpstr>
      <vt:lpstr>A magyar nyelv művésze</vt:lpstr>
      <vt:lpstr>A megtestesült kifinomultság</vt:lpstr>
      <vt:lpstr>Végjáték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BÁSTI LAJOS 100</dc:title>
  <dc:creator>Szandi</dc:creator>
  <cp:lastModifiedBy>Grüll Tiborné Eszter Dr.</cp:lastModifiedBy>
  <cp:revision>32</cp:revision>
  <dcterms:created xsi:type="dcterms:W3CDTF">2021-05-02T10:09:34Z</dcterms:created>
  <dcterms:modified xsi:type="dcterms:W3CDTF">2021-05-02T20:19:12Z</dcterms:modified>
</cp:coreProperties>
</file>