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3" r:id="rId5"/>
    <p:sldId id="305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68BC-C0C1-4740-B1BC-01AF8EFFB980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2FD2-F864-2E4E-ACF0-2DBC196A7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4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4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  <p:sldLayoutId id="2147483675" r:id="rId4"/>
    <p:sldLayoutId id="2147483676" r:id="rId5"/>
    <p:sldLayoutId id="214748365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6DADD0E-EB2C-2D73-7A22-C908E0E1B8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247" r="18247"/>
          <a:stretch/>
        </p:blipFill>
        <p:spPr>
          <a:xfrm flipH="1">
            <a:off x="-1" y="0"/>
            <a:ext cx="7392537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9B40FD-8703-8858-9649-FEBB48F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27" y="2609030"/>
            <a:ext cx="8124873" cy="1639939"/>
          </a:xfrm>
        </p:spPr>
        <p:txBody>
          <a:bodyPr/>
          <a:lstStyle/>
          <a:p>
            <a:r>
              <a:rPr lang="hu-HU" dirty="0"/>
              <a:t>Az Ember Tragédiájának  híres színészei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gy történelmi felvonulás terve - OSZK">
            <a:extLst>
              <a:ext uri="{FF2B5EF4-FFF2-40B4-BE49-F238E27FC236}">
                <a16:creationId xmlns:a16="http://schemas.microsoft.com/office/drawing/2014/main" id="{86D033B7-C16D-943C-30F9-7CC60033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62" r="3273" b="2"/>
          <a:stretch>
            <a:fillRect/>
          </a:stretch>
        </p:blipFill>
        <p:spPr>
          <a:xfrm>
            <a:off x="20" y="10"/>
            <a:ext cx="7024475" cy="685799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1FC6-4E73-FFC8-4994-1F6E9177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Ádám szerepének jelentősége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50A03-0BF7-CB7C-3CD2-DA857A4F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/>
              <a:t>A ’tökéletes Ádám’ fizikai megjelenése , méltóságteljes tartása és beszédkultúrája alkalmassá tette arra, hogy Madách nehéz, filozófiai versekkel teli szövegét hitelesen tolmácsolja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AB67606-BA55-C888-681C-0A6712DB0F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17C2-DB72-9044-85F5-8145812F2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 wrap="square" anchor="ctr">
            <a:normAutofit/>
          </a:bodyPr>
          <a:lstStyle/>
          <a:p>
            <a:r>
              <a:rPr lang="hu-HU" dirty="0"/>
              <a:t>Jászai Mari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24E5D-1B1B-589D-5E61-13DB4FE927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>
            <a:normAutofit/>
          </a:bodyPr>
          <a:lstStyle/>
          <a:p>
            <a:endParaRPr lang="hu-HU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/>
              <a:t>Született</a:t>
            </a:r>
            <a:r>
              <a:rPr lang="en-HU" sz="2000" dirty="0"/>
              <a:t>:1850</a:t>
            </a:r>
            <a:r>
              <a:rPr lang="hu-HU" sz="2000" dirty="0"/>
              <a:t>.</a:t>
            </a:r>
            <a:r>
              <a:rPr lang="en-HU" sz="2000" dirty="0"/>
              <a:t> </a:t>
            </a:r>
            <a:r>
              <a:rPr lang="hu-HU" sz="2000" dirty="0"/>
              <a:t>f</a:t>
            </a:r>
            <a:r>
              <a:rPr lang="en-HU" sz="2000" dirty="0"/>
              <a:t>ebruár 24</a:t>
            </a:r>
            <a:r>
              <a:rPr lang="hu-HU" sz="2000" dirty="0"/>
              <a:t>.</a:t>
            </a:r>
            <a:r>
              <a:rPr lang="en-HU" sz="2000" dirty="0"/>
              <a:t> Ászár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000" dirty="0"/>
              <a:t>Eredeti Neve: Krippel Mária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000" dirty="0"/>
              <a:t>Elhunyt: 1926</a:t>
            </a:r>
            <a:r>
              <a:rPr lang="hu-HU" sz="2000" dirty="0"/>
              <a:t>.</a:t>
            </a:r>
            <a:r>
              <a:rPr lang="en-HU" sz="2000" dirty="0"/>
              <a:t> </a:t>
            </a:r>
            <a:r>
              <a:rPr lang="hu-HU" sz="2000" dirty="0"/>
              <a:t>o</a:t>
            </a:r>
            <a:r>
              <a:rPr lang="en-HU" sz="2000" dirty="0"/>
              <a:t>któber 5</a:t>
            </a:r>
            <a:r>
              <a:rPr lang="hu-HU" sz="2000" dirty="0"/>
              <a:t>.</a:t>
            </a:r>
            <a:r>
              <a:rPr lang="en-HU" sz="2000" dirty="0"/>
              <a:t> Budapest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7596BA-8451-416E-2408-0C09C7CCD6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r="-1" b="26646"/>
          <a:stretch>
            <a:fillRect/>
          </a:stretch>
        </p:blipFill>
        <p:spPr>
          <a:xfrm>
            <a:off x="6862918" y="10"/>
            <a:ext cx="5329082" cy="685799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93673-B52A-9C62-22E6-2E885DA161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184A0C-9BEC-C286-0D96-CDD0FA89D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 vert="horz" wrap="square" lIns="914400" tIns="45720" rIns="91440" bIns="45720" rtlCol="0" anchor="ctr">
            <a:normAutofit/>
          </a:bodyPr>
          <a:lstStyle/>
          <a:p>
            <a:r>
              <a:rPr lang="en-HU" dirty="0"/>
              <a:t>Pályafutása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D4DA4-1EB0-73C6-6982-38FBFBC0E79A}"/>
              </a:ext>
            </a:extLst>
          </p:cNvPr>
          <p:cNvSpPr txBox="1"/>
          <p:nvPr/>
        </p:nvSpPr>
        <p:spPr>
          <a:xfrm>
            <a:off x="850392" y="2770632"/>
            <a:ext cx="3383280" cy="353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endParaRPr lang="en-US" b="1" u="sng" spc="1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pc="100" dirty="0" err="1">
                <a:solidFill>
                  <a:schemeClr val="tx2"/>
                </a:solidFill>
              </a:rPr>
              <a:t>1866-tól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vándorszínházakban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játszott</a:t>
            </a:r>
            <a:endParaRPr lang="en-US" spc="1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pc="100" dirty="0">
                <a:solidFill>
                  <a:schemeClr val="tx2"/>
                </a:solidFill>
              </a:rPr>
              <a:t>1872-ben </a:t>
            </a:r>
            <a:r>
              <a:rPr lang="en-US" spc="100" dirty="0" err="1">
                <a:solidFill>
                  <a:schemeClr val="tx2"/>
                </a:solidFill>
              </a:rPr>
              <a:t>lett</a:t>
            </a:r>
            <a:r>
              <a:rPr lang="en-US" spc="100" dirty="0">
                <a:solidFill>
                  <a:schemeClr val="tx2"/>
                </a:solidFill>
              </a:rPr>
              <a:t> a </a:t>
            </a:r>
            <a:r>
              <a:rPr lang="hu-HU" spc="100" dirty="0">
                <a:solidFill>
                  <a:schemeClr val="tx2"/>
                </a:solidFill>
              </a:rPr>
              <a:t>N</a:t>
            </a:r>
            <a:r>
              <a:rPr lang="en-US" spc="100" dirty="0" err="1">
                <a:solidFill>
                  <a:schemeClr val="tx2"/>
                </a:solidFill>
              </a:rPr>
              <a:t>emzeti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hu-HU" spc="100" dirty="0">
                <a:solidFill>
                  <a:schemeClr val="tx2"/>
                </a:solidFill>
              </a:rPr>
              <a:t>S</a:t>
            </a:r>
            <a:r>
              <a:rPr lang="en-US" spc="100" dirty="0" err="1">
                <a:solidFill>
                  <a:schemeClr val="tx2"/>
                </a:solidFill>
              </a:rPr>
              <a:t>zínház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tagja</a:t>
            </a:r>
            <a:endParaRPr lang="en-US" spc="1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pc="100" dirty="0" err="1">
                <a:solidFill>
                  <a:schemeClr val="tx2"/>
                </a:solidFill>
              </a:rPr>
              <a:t>Négy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évtizeden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át</a:t>
            </a:r>
            <a:r>
              <a:rPr lang="en-US" spc="100" dirty="0">
                <a:solidFill>
                  <a:schemeClr val="tx2"/>
                </a:solidFill>
              </a:rPr>
              <a:t> ő volt a </a:t>
            </a:r>
            <a:r>
              <a:rPr lang="en-US" spc="100" dirty="0" err="1">
                <a:solidFill>
                  <a:schemeClr val="tx2"/>
                </a:solidFill>
              </a:rPr>
              <a:t>vezető</a:t>
            </a:r>
            <a:r>
              <a:rPr lang="en-US" spc="100" dirty="0">
                <a:solidFill>
                  <a:schemeClr val="tx2"/>
                </a:solidFill>
              </a:rPr>
              <a:t> </a:t>
            </a:r>
            <a:r>
              <a:rPr lang="en-US" spc="100" dirty="0" err="1">
                <a:solidFill>
                  <a:schemeClr val="tx2"/>
                </a:solidFill>
              </a:rPr>
              <a:t>művész</a:t>
            </a:r>
            <a:endParaRPr lang="en-HU" spc="1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hu-HU" spc="100" dirty="0">
                <a:solidFill>
                  <a:schemeClr val="tx2"/>
                </a:solidFill>
              </a:rPr>
              <a:t>M</a:t>
            </a:r>
            <a:r>
              <a:rPr lang="en-HU" spc="100" dirty="0">
                <a:solidFill>
                  <a:schemeClr val="tx2"/>
                </a:solidFill>
              </a:rPr>
              <a:t>adách </a:t>
            </a:r>
            <a:r>
              <a:rPr lang="hu-HU" spc="100" dirty="0">
                <a:solidFill>
                  <a:schemeClr val="tx2"/>
                </a:solidFill>
              </a:rPr>
              <a:t>Az </a:t>
            </a:r>
            <a:r>
              <a:rPr lang="en-HU" spc="100" dirty="0">
                <a:solidFill>
                  <a:schemeClr val="tx2"/>
                </a:solidFill>
              </a:rPr>
              <a:t>ember tragédiájában ő játszotta először Éva szerepét</a:t>
            </a:r>
          </a:p>
          <a:p>
            <a:pPr>
              <a:spcBef>
                <a:spcPts val="1000"/>
              </a:spcBef>
            </a:pPr>
            <a:endParaRPr lang="en-US" spc="1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endParaRPr lang="en-US" spc="1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FF1C0-5312-19F7-9AFB-A14EFBEB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00" r="1" b="42946"/>
          <a:stretch>
            <a:fillRect/>
          </a:stretch>
        </p:blipFill>
        <p:spPr>
          <a:xfrm>
            <a:off x="4315032" y="10"/>
            <a:ext cx="7876033" cy="685799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  <a:noFill/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8F74CD9-3492-C8C7-36E7-F1F47F52FD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9EF13D-AA0D-44CD-DB0F-81D3B7A5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Egyéb fontos szerepek</a:t>
            </a:r>
            <a:endParaRPr lang="en-US"/>
          </a:p>
        </p:txBody>
      </p:sp>
      <p:pic>
        <p:nvPicPr>
          <p:cNvPr id="3" name="Picture 2" descr="Photographie/Personnalités/S/Sándor Strelisky — Wikilivres">
            <a:extLst>
              <a:ext uri="{FF2B5EF4-FFF2-40B4-BE49-F238E27FC236}">
                <a16:creationId xmlns:a16="http://schemas.microsoft.com/office/drawing/2014/main" id="{6A9F6A60-2019-8A5D-7A78-42C7C969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52" r="-1" b="43588"/>
          <a:stretch>
            <a:fillRect/>
          </a:stretch>
        </p:blipFill>
        <p:spPr>
          <a:xfrm>
            <a:off x="822960" y="2843784"/>
            <a:ext cx="3739896" cy="3191256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C5C673-CF7D-021D-8262-F3BBD6A6D6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>
            <a:normAutofit/>
          </a:bodyPr>
          <a:lstStyle/>
          <a:p>
            <a:r>
              <a:rPr lang="en-HU" dirty="0"/>
              <a:t>Gertrúdis-Katona József :Bánk Bán (1872)</a:t>
            </a:r>
          </a:p>
          <a:p>
            <a:r>
              <a:rPr lang="en-HU" dirty="0"/>
              <a:t>Antigoné- Szophoklész: Antigoné (1876)</a:t>
            </a:r>
          </a:p>
          <a:p>
            <a:endParaRPr lang="en-HU" dirty="0"/>
          </a:p>
          <a:p>
            <a:r>
              <a:rPr lang="en-HU" dirty="0"/>
              <a:t>Tiszteletére alapították a Jászai Mari</a:t>
            </a:r>
            <a:r>
              <a:rPr lang="hu-HU" dirty="0"/>
              <a:t>-d</a:t>
            </a:r>
            <a:r>
              <a:rPr lang="en-HU" dirty="0"/>
              <a:t>íjat</a:t>
            </a:r>
            <a:r>
              <a:rPr lang="hu-HU" dirty="0"/>
              <a:t>,</a:t>
            </a:r>
            <a:r>
              <a:rPr lang="en-HU" dirty="0"/>
              <a:t> amelyet ma is kiemelkedő színészi teljesítmén</a:t>
            </a:r>
            <a:r>
              <a:rPr lang="hu-HU" dirty="0"/>
              <a:t>y</a:t>
            </a:r>
            <a:r>
              <a:rPr lang="en-HU" dirty="0"/>
              <a:t>ek elismeréseként adományoznak Magyarországon</a:t>
            </a:r>
          </a:p>
          <a:p>
            <a:endParaRPr lang="en-HU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E288C80-A1DC-DBEC-3119-0DC658A2E0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5E584-E9D5-D9AE-675E-04B2896C8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Rajczy Lajos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52C5C2-9272-7E2B-BAF7-2322E9B419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b="0" dirty="0"/>
              <a:t>Született</a:t>
            </a:r>
            <a:r>
              <a:rPr lang="en-HU" dirty="0"/>
              <a:t> :</a:t>
            </a:r>
            <a:r>
              <a:rPr lang="en-HU" b="0" dirty="0"/>
              <a:t> 1914</a:t>
            </a:r>
            <a:r>
              <a:rPr lang="hu-HU" b="0" dirty="0"/>
              <a:t>.</a:t>
            </a:r>
            <a:r>
              <a:rPr lang="en-HU" b="0" dirty="0"/>
              <a:t> </a:t>
            </a:r>
            <a:r>
              <a:rPr lang="hu-HU" b="0" dirty="0"/>
              <a:t>j</a:t>
            </a:r>
            <a:r>
              <a:rPr lang="en-HU" b="0" dirty="0"/>
              <a:t>úlius 1</a:t>
            </a:r>
            <a:r>
              <a:rPr lang="hu-HU" b="0" dirty="0"/>
              <a:t>.</a:t>
            </a:r>
            <a:r>
              <a:rPr lang="en-HU" b="0" dirty="0"/>
              <a:t> Budapesten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b="0" dirty="0"/>
              <a:t>Eredeti neve : Ratkovics Lajos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b="0" dirty="0"/>
              <a:t>Részt vett az 1956-os forradalomban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b="0" dirty="0"/>
              <a:t>A honvágy és a szakmai mellőzöttség miatt 1957-ben önkezével vetett véget életének</a:t>
            </a:r>
            <a:endParaRPr lang="en-HU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FBBC3BC-7339-5817-03E5-EC252E5AEB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r="-2" b="701"/>
          <a:stretch>
            <a:fillRect/>
          </a:stretch>
        </p:blipFill>
        <p:spPr>
          <a:xfrm>
            <a:off x="6862918" y="10"/>
            <a:ext cx="5329082" cy="685799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8E33-942D-3D11-FCA8-2D54102B3C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gosi – az egyetlen magyar vámpír - OSZK">
            <a:extLst>
              <a:ext uri="{FF2B5EF4-FFF2-40B4-BE49-F238E27FC236}">
                <a16:creationId xmlns:a16="http://schemas.microsoft.com/office/drawing/2014/main" id="{88CA570A-E8FC-C722-4EFB-E9D492B7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4325"/>
          <a:stretch>
            <a:fillRect/>
          </a:stretch>
        </p:blipFill>
        <p:spPr>
          <a:xfrm>
            <a:off x="20" y="10"/>
            <a:ext cx="7024475" cy="685799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5A121-24F8-A629-2A69-324FD8F0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2" y="243664"/>
            <a:ext cx="8124873" cy="1639939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Pályafutás</a:t>
            </a:r>
            <a:r>
              <a:rPr lang="hu-HU" dirty="0"/>
              <a:t>A</a:t>
            </a:r>
            <a:br>
              <a:rPr lang="hu-HU" dirty="0"/>
            </a:br>
            <a:r>
              <a:rPr lang="en-HU" dirty="0"/>
              <a:t>-Egyéb szerepek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F509-3881-C302-44C3-046AD786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6968" y="2906861"/>
            <a:ext cx="3913632" cy="43375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HU" sz="1500" dirty="0"/>
              <a:t>A </a:t>
            </a:r>
            <a:r>
              <a:rPr lang="hu-HU" sz="1500" dirty="0"/>
              <a:t>N</a:t>
            </a:r>
            <a:r>
              <a:rPr lang="en-HU" sz="1500" dirty="0"/>
              <a:t>emzeti </a:t>
            </a:r>
            <a:r>
              <a:rPr lang="hu-HU" sz="1500" dirty="0"/>
              <a:t>S</a:t>
            </a:r>
            <a:r>
              <a:rPr lang="en-HU" sz="1500" dirty="0"/>
              <a:t>zínház tagjaként  dolgozott egészen haláláig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500" dirty="0"/>
              <a:t>1953-ban Jászai Mari</a:t>
            </a:r>
            <a:r>
              <a:rPr lang="hu-HU" sz="1500" dirty="0"/>
              <a:t>-</a:t>
            </a:r>
            <a:r>
              <a:rPr lang="en-HU" sz="1500" dirty="0"/>
              <a:t>díjjal tüntették 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Az </a:t>
            </a:r>
            <a:r>
              <a:rPr lang="hu-HU" sz="1500" dirty="0" err="1"/>
              <a:t>em</a:t>
            </a:r>
            <a:r>
              <a:rPr lang="en-HU" sz="1500" dirty="0"/>
              <a:t>ber </a:t>
            </a:r>
            <a:r>
              <a:rPr lang="hu-HU" sz="1500" dirty="0"/>
              <a:t>t</a:t>
            </a:r>
            <a:r>
              <a:rPr lang="en-HU" sz="1500" dirty="0"/>
              <a:t>ragédiájában játszotta Lucifer szerepét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500" dirty="0"/>
              <a:t>Egyéb szerepei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500" dirty="0"/>
              <a:t>Katona József-Bánk </a:t>
            </a:r>
            <a:r>
              <a:rPr lang="hu-HU" sz="1500" dirty="0"/>
              <a:t>b</a:t>
            </a:r>
            <a:r>
              <a:rPr lang="en-HU" sz="1500" dirty="0"/>
              <a:t>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500" dirty="0"/>
              <a:t>Shakespeare-Othello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743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8B506-191E-1832-13DD-A83B44C70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Lucifer szerepének jelentősége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7C28A-A45F-7BB2-D694-7808E32E9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HU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HU" sz="1500" dirty="0"/>
              <a:t>Rajczy híres volt arról</a:t>
            </a:r>
            <a:r>
              <a:rPr lang="hu-HU" sz="1500" dirty="0"/>
              <a:t>,</a:t>
            </a:r>
            <a:r>
              <a:rPr lang="en-HU" sz="1500" dirty="0"/>
              <a:t> hogy a negatív vagy cinikus figurákba is mélységet tudott vinni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HU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HU" sz="1500" dirty="0"/>
              <a:t>Lucifer nem egyszerűen </a:t>
            </a:r>
            <a:r>
              <a:rPr lang="hu-HU" sz="1500" dirty="0"/>
              <a:t>a </a:t>
            </a:r>
            <a:r>
              <a:rPr lang="en-HU" sz="1500" dirty="0"/>
              <a:t>“gonosz“ volt számára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500" dirty="0"/>
              <a:t>A</a:t>
            </a:r>
            <a:r>
              <a:rPr lang="en-HU" sz="1500" dirty="0"/>
              <a:t> mindent megkérdőjelező értelem, a lázadó szellem</a:t>
            </a:r>
            <a:r>
              <a:rPr lang="hu-HU" sz="1500" dirty="0"/>
              <a:t>,</a:t>
            </a:r>
            <a:r>
              <a:rPr lang="en-HU" sz="1500" dirty="0"/>
              <a:t> ami rezonált a színész saját, olykor vívódó személységével</a:t>
            </a:r>
            <a:endParaRPr lang="en-US" sz="1500" dirty="0"/>
          </a:p>
        </p:txBody>
      </p:sp>
      <p:pic>
        <p:nvPicPr>
          <p:cNvPr id="2" name="Picture 1" descr="A királynőnek is dolgozott - OSZK">
            <a:extLst>
              <a:ext uri="{FF2B5EF4-FFF2-40B4-BE49-F238E27FC236}">
                <a16:creationId xmlns:a16="http://schemas.microsoft.com/office/drawing/2014/main" id="{F3DC142D-728A-F42C-B61A-71E701B5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7" r="2" b="21092"/>
          <a:stretch>
            <a:fillRect/>
          </a:stretch>
        </p:blipFill>
        <p:spPr>
          <a:xfrm>
            <a:off x="4315032" y="10"/>
            <a:ext cx="7876033" cy="685799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D166F-774B-18A7-EF80-332246375F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71342" y="6356350"/>
            <a:ext cx="1539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B888-044C-471C-631D-A840EF19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 wrap="square" anchor="ctr">
            <a:normAutofit/>
          </a:bodyPr>
          <a:lstStyle/>
          <a:p>
            <a:r>
              <a:rPr lang="en-HU" dirty="0"/>
              <a:t>Básti Lajos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69BA4-BB93-7DC3-3D1F-4DA4CF5FC2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>
            <a:normAutofit/>
          </a:bodyPr>
          <a:lstStyle/>
          <a:p>
            <a:endParaRPr lang="en-HU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b="0" dirty="0"/>
              <a:t>Született : Keszthely 1911</a:t>
            </a:r>
            <a:r>
              <a:rPr lang="hu-HU" sz="2000" b="0" dirty="0"/>
              <a:t>.</a:t>
            </a:r>
            <a:r>
              <a:rPr lang="en-HU" sz="2000" b="0" dirty="0"/>
              <a:t> </a:t>
            </a:r>
            <a:r>
              <a:rPr lang="hu-HU" sz="2000" b="0" dirty="0"/>
              <a:t>n</a:t>
            </a:r>
            <a:r>
              <a:rPr lang="en-HU" sz="2000" b="0" dirty="0"/>
              <a:t>ovember 17</a:t>
            </a:r>
            <a:r>
              <a:rPr lang="hu-HU" sz="2000" b="0" dirty="0"/>
              <a:t>.</a:t>
            </a:r>
            <a:r>
              <a:rPr lang="en-HU" sz="20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b="0" dirty="0"/>
              <a:t>Kiemelkedő beszédtechnikája miatt az egyik </a:t>
            </a:r>
            <a:r>
              <a:rPr lang="hu-HU" sz="2000" b="0" dirty="0"/>
              <a:t>„</a:t>
            </a:r>
            <a:r>
              <a:rPr lang="en-HU" sz="2000" b="0" dirty="0"/>
              <a:t>legszebben beszélő</a:t>
            </a:r>
            <a:r>
              <a:rPr lang="hu-HU" sz="2000" b="0" dirty="0"/>
              <a:t>”</a:t>
            </a:r>
            <a:r>
              <a:rPr lang="en-HU" sz="2000" b="0" dirty="0"/>
              <a:t> magyar szinésznek tartották</a:t>
            </a:r>
            <a:r>
              <a:rPr lang="hu-HU" sz="2000" b="0" dirty="0"/>
              <a:t>.</a:t>
            </a:r>
            <a:endParaRPr lang="en-HU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F2CA19-4139-37C9-D7D9-4969CAABCA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r="-2" b="6474"/>
          <a:stretch>
            <a:fillRect/>
          </a:stretch>
        </p:blipFill>
        <p:spPr>
          <a:xfrm>
            <a:off x="6862918" y="10"/>
            <a:ext cx="5329082" cy="685799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A5A5-6AFB-AB74-5763-67CD0C206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3DFAA-00E0-372B-4804-F28FAB5E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83" b="-1"/>
          <a:stretch>
            <a:fillRect/>
          </a:stretch>
        </p:blipFill>
        <p:spPr>
          <a:xfrm>
            <a:off x="20" y="10"/>
            <a:ext cx="10266960" cy="685799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6E262C-D929-15C4-BBD2-6BBFB706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</p:spPr>
        <p:txBody>
          <a:bodyPr wrap="square" anchor="b">
            <a:normAutofit/>
          </a:bodyPr>
          <a:lstStyle/>
          <a:p>
            <a:r>
              <a:rPr lang="en-HU" dirty="0"/>
              <a:t>Pályafutása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86459-0C4D-D72D-7E80-642179490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100" dirty="0"/>
              <a:t>1960-ban játszotta Ádám szerepét Madách Imre-Az ember tragédiája című művében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100" dirty="0"/>
              <a:t>Karrierjét a Belvárosi Színházban kezdte, majd a </a:t>
            </a:r>
            <a:r>
              <a:rPr lang="hu-HU" sz="1100" dirty="0"/>
              <a:t>V</a:t>
            </a:r>
            <a:r>
              <a:rPr lang="en-HU" sz="1100" dirty="0"/>
              <a:t>ígszínházhoz szerződött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U" sz="1100" dirty="0"/>
              <a:t>1945-től haláláig a Nemzeti </a:t>
            </a:r>
            <a:r>
              <a:rPr lang="hu-HU" sz="1100" dirty="0"/>
              <a:t>S</a:t>
            </a:r>
            <a:r>
              <a:rPr lang="en-HU" sz="1100" dirty="0"/>
              <a:t>zínház vezető művésze volt</a:t>
            </a:r>
            <a:endParaRPr lang="en-US" sz="11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852689E-AE00-35CC-F96B-C768FB8E23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09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580736_win32_kb_v3" id="{D7A3E551-3D61-4CA5-934F-4DAFCF7401BD}" vid="{D7B46FAE-2643-4A5F-85EB-71F421ADCF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012FD6-30D8-4E7C-9A54-1D40EC16B1C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A49627-BF3F-409F-AD52-1B30DD7AB3C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1AE3212-FDDD-4F52-95D5-3CE5C732A6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305</Words>
  <Application>Microsoft Office PowerPoint</Application>
  <PresentationFormat>Szélesvásznú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Tw Cen MT</vt:lpstr>
      <vt:lpstr>Custom</vt:lpstr>
      <vt:lpstr>Az Ember Tragédiájának  híres színészei</vt:lpstr>
      <vt:lpstr>Jászai Mari</vt:lpstr>
      <vt:lpstr>Pályafutása</vt:lpstr>
      <vt:lpstr>Egyéb fontos szerepek</vt:lpstr>
      <vt:lpstr>Rajczy Lajos</vt:lpstr>
      <vt:lpstr>PályafutásA -Egyéb szerepek</vt:lpstr>
      <vt:lpstr>Lucifer szerepének jelentősége</vt:lpstr>
      <vt:lpstr>Básti Lajos</vt:lpstr>
      <vt:lpstr>Pályafutása</vt:lpstr>
      <vt:lpstr>Ádám szerepének jelentősége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Bodza Köteles</dc:creator>
  <cp:lastModifiedBy>Erika Katonáné Kutai</cp:lastModifiedBy>
  <cp:revision>15</cp:revision>
  <dcterms:created xsi:type="dcterms:W3CDTF">2026-04-17T10:02:54Z</dcterms:created>
  <dcterms:modified xsi:type="dcterms:W3CDTF">2026-04-18T17:34:01Z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2022-05-03T19:17:58Z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25d63fd1-0370-4d03-a1c2-b2f22483dbaf</vt:lpwstr>
  </property>
  <property fmtid="{D5CDD505-2E9C-101B-9397-08002B2CF9AE}" pid="9" name="MSIP_Label_f42aa342-8706-4288-bd11-ebb85995028c_ContentBits">
    <vt:lpwstr>0</vt:lpwstr>
  </property>
  <property fmtid="{D5CDD505-2E9C-101B-9397-08002B2CF9AE}" pid="10" name="MediaServiceImageTags">
    <vt:lpwstr/>
  </property>
</Properties>
</file>