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0" r:id="rId7"/>
  </p:sldIdLst>
  <p:sldSz cx="12192000" cy="6858000"/>
  <p:notesSz cx="6858000" cy="9144000"/>
  <p:embeddedFontLst>
    <p:embeddedFont>
      <p:font typeface="Play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c993680b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c993680b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Pesti_Magyar_Sz%C3%ADnh%C3%A1z" TargetMode="External"/><Relationship Id="rId3" Type="http://schemas.openxmlformats.org/officeDocument/2006/relationships/hyperlink" Target="https://www.bessenyei.hu/galeria-szinhaz.htm#szinkor" TargetMode="External"/><Relationship Id="rId7" Type="http://schemas.openxmlformats.org/officeDocument/2006/relationships/hyperlink" Target="https://hu.wikipedia.org/wiki/Nemzeti_Sz%C3%ADnh%C3%A1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P%C3%A9csi_Nemzeti_Sz%C3%ADnh%C3%A1z" TargetMode="External"/><Relationship Id="rId5" Type="http://schemas.openxmlformats.org/officeDocument/2006/relationships/hyperlink" Target="https://hu.wikipedia.org/wiki/Szegedi_Nemzeti_Sz%C3%ADnh%C3%A1z" TargetMode="External"/><Relationship Id="rId4" Type="http://schemas.openxmlformats.org/officeDocument/2006/relationships/hyperlink" Target="https://hu.wikipedia.org/wiki/Szeged" TargetMode="External"/><Relationship Id="rId9" Type="http://schemas.openxmlformats.org/officeDocument/2006/relationships/hyperlink" Target="https://hu.wikipedia.org/wiki/Mad%C3%A1ch_Sz%C3%ADnh%C3%A1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3" descr="Ő volt az a gyönyörű színésznő, akiért Bessenyei mindent feladott -  kiskegyed.hu"/>
          <p:cNvPicPr preferRelativeResize="0"/>
          <p:nvPr/>
        </p:nvPicPr>
        <p:blipFill rotWithShape="1">
          <a:blip r:embed="rId3">
            <a:alphaModFix/>
          </a:blip>
          <a:srcRect l="5658" r="5160" b="1"/>
          <a:stretch/>
        </p:blipFill>
        <p:spPr>
          <a:xfrm>
            <a:off x="0" y="0"/>
            <a:ext cx="966964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9000">
                <a:srgbClr val="FFFFFF">
                  <a:alpha val="37647"/>
                </a:srgbClr>
              </a:gs>
              <a:gs pos="35000">
                <a:srgbClr val="FFFFFF">
                  <a:alpha val="76862"/>
                </a:srgbClr>
              </a:gs>
              <a:gs pos="48000">
                <a:schemeClr val="lt1"/>
              </a:gs>
              <a:gs pos="100000">
                <a:schemeClr val="lt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lay"/>
              <a:buNone/>
            </a:pPr>
            <a:r>
              <a:rPr lang="hu-HU" sz="5200"/>
              <a:t>Bessenyei Ferenc</a:t>
            </a:r>
            <a:br>
              <a:rPr lang="hu-HU" sz="5200"/>
            </a:br>
            <a:r>
              <a:rPr lang="hu-HU" sz="5200"/>
              <a:t>1919-2004</a:t>
            </a:r>
            <a:endParaRPr sz="5200"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u-HU" sz="2800">
                <a:latin typeface="Times New Roman"/>
                <a:ea typeface="Times New Roman"/>
                <a:cs typeface="Times New Roman"/>
                <a:sym typeface="Times New Roman"/>
              </a:rPr>
              <a:t>A Nemzet Színésze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0F4861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56082">
                  <a:alpha val="0"/>
                </a:srgbClr>
              </a:gs>
              <a:gs pos="100000">
                <a:srgbClr val="156082">
                  <a:alpha val="0"/>
                </a:srgbClr>
              </a:gs>
            </a:gsLst>
            <a:lin ang="1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0">
                <a:srgbClr val="156082">
                  <a:alpha val="28627"/>
                </a:srgbClr>
              </a:gs>
              <a:gs pos="2000">
                <a:srgbClr val="156082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/>
          <p:nvPr/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156082">
                  <a:alpha val="10980"/>
                </a:srgbClr>
              </a:gs>
              <a:gs pos="100000">
                <a:srgbClr val="156082">
                  <a:alpha val="10980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0">
                <a:srgbClr val="156082">
                  <a:alpha val="0"/>
                </a:srgbClr>
              </a:gs>
              <a:gs pos="39000">
                <a:srgbClr val="156082">
                  <a:alpha val="0"/>
                </a:srgbClr>
              </a:gs>
              <a:gs pos="100000">
                <a:srgbClr val="43AFE2">
                  <a:alpha val="14901"/>
                </a:srgbClr>
              </a:gs>
            </a:gsLst>
            <a:lin ang="17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Play"/>
              <a:buNone/>
            </a:pPr>
            <a:r>
              <a:rPr lang="hu-HU" sz="4000">
                <a:solidFill>
                  <a:srgbClr val="FFFFFF"/>
                </a:solidFill>
              </a:rPr>
              <a:t>Pályája: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6503158" y="649480"/>
            <a:ext cx="4862447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Születése: 1919.Február 10., Hódmezővásárhely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Szülei: Boros </a:t>
            </a: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Lídia, 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Bessenyei Ferenc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hu-HU" dirty="0"/>
              <a:t> 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 Élete első szerepe:  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hódmezővásárhelyi nyári színkörben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, Ábrahám Pál operettjében, a „Viktóriában” 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1940: 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szegedi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Városi Színházban kezdte pályáját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1942: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Miskolci Nemzeti </a:t>
            </a:r>
            <a:r>
              <a:rPr lang="hu-HU" u="sng" dirty="0" smtClean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Színház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1944: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a budapesti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Nemzeti </a:t>
            </a:r>
            <a:r>
              <a:rPr lang="hu-HU" u="sng" dirty="0" smtClean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Színház,</a:t>
            </a: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majd </a:t>
            </a: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 Miskolc.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Szegedi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, majd 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Pécsi Nemzeti Színházban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is játszott egy-egy évadot.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1950- 1963, 1967-1973,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majd </a:t>
            </a: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1980-2000: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Nemzeti Színház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művésze.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2000: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a korábbi Nemzeti társulatában maradt, így 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Magyar Színház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tagja lett. </a:t>
            </a:r>
            <a:r>
              <a:rPr lang="hu-HU" dirty="0" smtClean="0">
                <a:latin typeface="Times New Roman"/>
                <a:ea typeface="Times New Roman"/>
                <a:cs typeface="Times New Roman"/>
                <a:sym typeface="Times New Roman"/>
              </a:rPr>
              <a:t>1963-1967, 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majd 1973–1980 között a </a:t>
            </a:r>
            <a:r>
              <a:rPr lang="hu-HU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Madách Színházban</a:t>
            </a:r>
            <a:r>
              <a:rPr lang="hu-HU" dirty="0">
                <a:latin typeface="Times New Roman"/>
                <a:ea typeface="Times New Roman"/>
                <a:cs typeface="Times New Roman"/>
                <a:sym typeface="Times New Roman"/>
              </a:rPr>
              <a:t> játszott.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Bessenyei Ferenc Bánk bán alakításai 1951 és 1978 között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Nemzeti Színház, 1951. - Tőkés Annával</a:t>
            </a:r>
            <a:br>
              <a:rPr lang="hu-HU" dirty="0"/>
            </a:br>
            <a:r>
              <a:rPr lang="hu-HU" dirty="0"/>
              <a:t>Nemzeti Színház, 1970. - Moór Mariannal</a:t>
            </a:r>
            <a:br>
              <a:rPr lang="hu-HU" dirty="0"/>
            </a:br>
            <a:r>
              <a:rPr lang="hu-HU" dirty="0"/>
              <a:t>Nemzeti Színház, 1970.</a:t>
            </a:r>
            <a:br>
              <a:rPr lang="hu-HU" dirty="0"/>
            </a:br>
            <a:r>
              <a:rPr lang="hu-HU" dirty="0"/>
              <a:t>Szegedi Szabadtéri Színpad, 1978.</a:t>
            </a:r>
            <a:br>
              <a:rPr lang="hu-HU" dirty="0"/>
            </a:br>
            <a:r>
              <a:rPr lang="hu-HU" dirty="0"/>
              <a:t>- Kovács Jánossal</a:t>
            </a:r>
            <a:br>
              <a:rPr lang="hu-HU" dirty="0"/>
            </a:br>
            <a:r>
              <a:rPr lang="hu-HU" dirty="0"/>
              <a:t>Nemzeti Színház, 1970. - Kállai Ferenccel</a:t>
            </a:r>
            <a:br>
              <a:rPr lang="hu-HU" dirty="0"/>
            </a:br>
            <a:r>
              <a:rPr lang="hu-HU" dirty="0"/>
              <a:t>Nemzeti Színház, 1951. - Szörényi Évával</a:t>
            </a:r>
          </a:p>
          <a:p>
            <a:pPr marL="114300" indent="0">
              <a:buNone/>
            </a:pPr>
            <a:r>
              <a:rPr lang="hu-HU" b="1" dirty="0"/>
              <a:t> </a:t>
            </a:r>
            <a:r>
              <a:rPr lang="hu-HU" dirty="0"/>
              <a:t> </a:t>
            </a:r>
            <a:r>
              <a:rPr lang="hu-HU" dirty="0" smtClean="0"/>
              <a:t> Gyulai </a:t>
            </a:r>
            <a:r>
              <a:rPr lang="hu-HU" dirty="0"/>
              <a:t>Várszínház, 1967.</a:t>
            </a:r>
          </a:p>
          <a:p>
            <a:r>
              <a:rPr lang="hu-HU" i="1" dirty="0"/>
              <a:t>Három </a:t>
            </a:r>
            <a:r>
              <a:rPr lang="hu-HU" i="1" dirty="0" smtClean="0"/>
              <a:t>helyszín, </a:t>
            </a:r>
            <a:r>
              <a:rPr lang="hu-HU" i="1" dirty="0"/>
              <a:t>ami </a:t>
            </a:r>
            <a:r>
              <a:rPr lang="hu-HU" i="1" dirty="0" smtClean="0"/>
              <a:t>kiemelkedik:</a:t>
            </a:r>
          </a:p>
          <a:p>
            <a:r>
              <a:rPr lang="hu-HU" dirty="0" smtClean="0"/>
              <a:t>Miskolc</a:t>
            </a:r>
            <a:r>
              <a:rPr lang="hu-HU" dirty="0"/>
              <a:t>, 1947;</a:t>
            </a:r>
            <a:br>
              <a:rPr lang="hu-HU" dirty="0"/>
            </a:br>
            <a:r>
              <a:rPr lang="hu-HU" dirty="0"/>
              <a:t>Kolozsvár, 1971</a:t>
            </a:r>
            <a:br>
              <a:rPr lang="hu-HU" dirty="0"/>
            </a:br>
            <a:r>
              <a:rPr lang="hu-HU" dirty="0"/>
              <a:t>Thália Színház, 1977</a:t>
            </a:r>
          </a:p>
        </p:txBody>
      </p:sp>
      <p:pic>
        <p:nvPicPr>
          <p:cNvPr id="1028" name="Picture 4" descr="Bessenyei Ferenc honlapja–Pályá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51" y="1453107"/>
            <a:ext cx="3704378" cy="484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93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F4861"/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/>
          <p:nvPr/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20000">
                <a:srgbClr val="156082">
                  <a:alpha val="0"/>
                </a:srgbClr>
              </a:gs>
              <a:gs pos="100000">
                <a:srgbClr val="0A3041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156082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0A3041">
                  <a:alpha val="51764"/>
                </a:srgbClr>
              </a:gs>
              <a:gs pos="100000">
                <a:srgbClr val="0A3041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hu-HU" sz="4000" dirty="0" smtClean="0">
                <a:solidFill>
                  <a:srgbClr val="FFFFFF"/>
                </a:solidFill>
              </a:rPr>
              <a:t>Bessenyei </a:t>
            </a:r>
            <a:r>
              <a:rPr lang="hu-HU" sz="4000" dirty="0">
                <a:solidFill>
                  <a:srgbClr val="FFFFFF"/>
                </a:solidFill>
              </a:rPr>
              <a:t>F</a:t>
            </a:r>
            <a:r>
              <a:rPr lang="hu-HU" sz="4000" dirty="0" smtClean="0">
                <a:solidFill>
                  <a:srgbClr val="FFFFFF"/>
                </a:solidFill>
              </a:rPr>
              <a:t>erenc Bánk bánja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629265" y="1590833"/>
            <a:ext cx="11078274" cy="5715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hu-HU" dirty="0" smtClean="0"/>
              <a:t>„Hányszor</a:t>
            </a:r>
            <a:r>
              <a:rPr lang="hu-HU" dirty="0"/>
              <a:t>, hányféleképpen kellett eljátszani Bánkot ahhoz, hogy egy mondatában megérezzem magányának, kiszolgáltatottságának hangjait!</a:t>
            </a:r>
            <a:br>
              <a:rPr lang="hu-HU" dirty="0"/>
            </a:br>
            <a:r>
              <a:rPr lang="hu-HU" dirty="0"/>
              <a:t>Bánkot csak a tények, az események befolyásolják, amikor megöli Gertrudist. Vállalja a felelősséget, nincs is kire-mire </a:t>
            </a:r>
            <a:r>
              <a:rPr lang="hu-HU" dirty="0" smtClean="0"/>
              <a:t>hárítania. …Tettei </a:t>
            </a:r>
            <a:r>
              <a:rPr lang="hu-HU" dirty="0"/>
              <a:t>súlyát az ember mindig egyedül viseli. Katona hőse is.”</a:t>
            </a:r>
          </a:p>
          <a:p>
            <a:r>
              <a:rPr lang="hu-HU" i="1" dirty="0" smtClean="0"/>
              <a:t>                   Mind </a:t>
            </a:r>
            <a:r>
              <a:rPr lang="hu-HU" i="1" dirty="0"/>
              <a:t>naggyá legyetek – A művészi felelősségről</a:t>
            </a:r>
            <a:br>
              <a:rPr lang="hu-HU" i="1" dirty="0"/>
            </a:br>
            <a:r>
              <a:rPr lang="hu-HU" i="1" dirty="0" smtClean="0"/>
              <a:t>                   Nemes </a:t>
            </a:r>
            <a:r>
              <a:rPr lang="hu-HU" i="1" dirty="0"/>
              <a:t>G. Zsuzsanna interjúja Bessenyei </a:t>
            </a:r>
            <a:r>
              <a:rPr lang="hu-HU" i="1" dirty="0" smtClean="0"/>
              <a:t>  Ferenccel</a:t>
            </a:r>
            <a:r>
              <a:rPr lang="hu-HU" i="1" dirty="0"/>
              <a:t/>
            </a:r>
            <a:br>
              <a:rPr lang="hu-HU" i="1" dirty="0"/>
            </a:br>
            <a:r>
              <a:rPr lang="hu-HU" i="1" dirty="0" smtClean="0"/>
              <a:t>                   Lobogó</a:t>
            </a:r>
            <a:r>
              <a:rPr lang="hu-HU" i="1" dirty="0"/>
              <a:t>, 1972. január 5.</a:t>
            </a:r>
            <a:endParaRPr lang="hu-HU" dirty="0"/>
          </a:p>
          <a:p>
            <a:r>
              <a:rPr lang="hu-HU" dirty="0"/>
              <a:t/>
            </a:r>
            <a:br>
              <a:rPr lang="hu-HU" dirty="0"/>
            </a:b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1136397" y="502020"/>
            <a:ext cx="5323715" cy="91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lay"/>
              <a:buNone/>
            </a:pPr>
            <a:r>
              <a:rPr lang="hu-HU" sz="4000" dirty="0"/>
              <a:t>Bánk bán</a:t>
            </a:r>
            <a:endParaRPr sz="4000"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265471" y="1573162"/>
            <a:ext cx="7089058" cy="4367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>
              <a:spcBef>
                <a:spcPts val="0"/>
              </a:spcBef>
              <a:buSzPts val="2000"/>
            </a:pPr>
            <a:r>
              <a:rPr lang="hu-HU" sz="2000" dirty="0"/>
              <a:t>Bessenyei Ferenc először Miskolcon öltötte magára Bánk bán jelmezét. Katona József hőse pályájának emblematikus szerepe </a:t>
            </a:r>
            <a:r>
              <a:rPr lang="hu-HU" sz="2000" dirty="0" smtClean="0"/>
              <a:t>lett.</a:t>
            </a:r>
            <a:r>
              <a:rPr lang="hu-HU" sz="2000" dirty="0"/>
              <a:t> </a:t>
            </a:r>
            <a:endParaRPr lang="hu-HU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1971</a:t>
            </a: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júniusában </a:t>
            </a: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Erdélyben (</a:t>
            </a: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Kolozsváron</a:t>
            </a: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hu-HU"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Bisztrai</a:t>
            </a: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 Mária igazgató meghívására </a:t>
            </a: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háromszor</a:t>
            </a: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adja elő a </a:t>
            </a: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bán szerepét.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Széles gesztusok helyett sokkal inkább visszafogott, fájdalmában inkább elhalkuló, mint kiabáló hőst formált </a:t>
            </a:r>
            <a:r>
              <a:rPr lang="hu-H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meg.</a:t>
            </a:r>
            <a:r>
              <a:rPr lang="hu-HU" sz="2000" dirty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lang="hu-HU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hu-HU" sz="2000" dirty="0" smtClean="0"/>
              <a:t>Sok </a:t>
            </a:r>
            <a:r>
              <a:rPr lang="hu-HU" sz="2000" dirty="0"/>
              <a:t>helyen érthetőbbé tette Katona </a:t>
            </a:r>
            <a:r>
              <a:rPr lang="hu-HU" sz="2000" dirty="0" smtClean="0"/>
              <a:t>szándékait: egy-egy </a:t>
            </a:r>
            <a:r>
              <a:rPr lang="hu-HU" sz="2000" dirty="0"/>
              <a:t>jelenetben megvilágította Bánk egész </a:t>
            </a:r>
            <a:r>
              <a:rPr lang="hu-HU" sz="2000" dirty="0" smtClean="0"/>
              <a:t>jellemét.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hu-HU" sz="2000" dirty="0" smtClean="0"/>
              <a:t>Fojtott</a:t>
            </a:r>
            <a:r>
              <a:rPr lang="hu-HU" sz="2000" dirty="0"/>
              <a:t>, sustorgó indulatai azonban néha túlzottak voltak,</a:t>
            </a:r>
          </a:p>
          <a:p>
            <a:pPr marL="0" lvl="0" indent="0">
              <a:buNone/>
            </a:pPr>
            <a:r>
              <a:rPr lang="hu-HU" sz="2000" dirty="0"/>
              <a:t>ilyenkor hangja is hamisan csengett.</a:t>
            </a:r>
          </a:p>
          <a:p>
            <a:pPr marL="228600" lvl="0" indent="-101600">
              <a:buSzPts val="2000"/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16"/>
          <p:cNvSpPr/>
          <p:nvPr/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3725"/>
                </a:srgbClr>
              </a:gs>
              <a:gs pos="8000">
                <a:srgbClr val="000000">
                  <a:alpha val="93725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/>
          <p:nvPr/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0A3041">
                  <a:alpha val="0"/>
                </a:srgbClr>
              </a:gs>
              <a:gs pos="31000">
                <a:srgbClr val="0A3041">
                  <a:alpha val="0"/>
                </a:srgbClr>
              </a:gs>
              <a:gs pos="100000">
                <a:srgbClr val="0A3041">
                  <a:alpha val="25882"/>
                </a:srgbClr>
              </a:gs>
            </a:gsLst>
            <a:lin ang="1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/>
          <p:nvPr/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72000">
                <a:srgbClr val="000000">
                  <a:alpha val="20784"/>
                </a:srgbClr>
              </a:gs>
              <a:gs pos="100000">
                <a:srgbClr val="000000">
                  <a:alpha val="20784"/>
                </a:srgbClr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"/>
          <p:cNvSpPr/>
          <p:nvPr/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156082">
                  <a:alpha val="0"/>
                </a:srgbClr>
              </a:gs>
              <a:gs pos="93000">
                <a:srgbClr val="000000">
                  <a:alpha val="28627"/>
                </a:srgbClr>
              </a:gs>
              <a:gs pos="100000">
                <a:srgbClr val="000000">
                  <a:alpha val="28627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16" descr="1971-ben Kolozsváron Bánk bán szerepében (Csomafáy Ferenc felvétele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2348" y="502020"/>
            <a:ext cx="4119717" cy="5672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None/>
            </a:pPr>
            <a:r>
              <a:rPr lang="hu-HU" dirty="0" smtClean="0"/>
              <a:t>„…</a:t>
            </a:r>
            <a:r>
              <a:rPr lang="hu-HU" dirty="0"/>
              <a:t> Figyelünk Rád, Feri, mert Bánk bán-ügyben és színészetünkben titkok tudója vagy, vallanod kell, e vallomásokat cinikusan fogadó korban, mert nem tehetsz mást. (…) A Bánk-előadásokban mindig megmérettetik a színház és a színész – Te megtetted a </a:t>
            </a:r>
            <a:r>
              <a:rPr lang="hu-HU" dirty="0" err="1"/>
              <a:t>magadét</a:t>
            </a:r>
            <a:r>
              <a:rPr lang="hu-HU" dirty="0"/>
              <a:t>. Mostani vállalásod gyönyörű, bőkezű ráadás. </a:t>
            </a:r>
            <a:r>
              <a:rPr lang="hu-HU" dirty="0" smtClean="0"/>
              <a:t>(…)”</a:t>
            </a:r>
          </a:p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i="1" dirty="0" smtClean="0"/>
              <a:t>                 Kazimír </a:t>
            </a:r>
            <a:r>
              <a:rPr lang="hu-HU" i="1" dirty="0"/>
              <a:t>Károly nyílt levele Bessenyei Ferenchez</a:t>
            </a:r>
            <a:br>
              <a:rPr lang="hu-HU" i="1" dirty="0"/>
            </a:br>
            <a:r>
              <a:rPr lang="hu-HU" i="1" dirty="0" smtClean="0"/>
              <a:t>                 a </a:t>
            </a:r>
            <a:r>
              <a:rPr lang="hu-HU" i="1" dirty="0"/>
              <a:t>Bánk bán Thália Színházi bemutatója kapcsán</a:t>
            </a:r>
            <a:br>
              <a:rPr lang="hu-HU" i="1" dirty="0"/>
            </a:br>
            <a:r>
              <a:rPr lang="hu-HU" i="1" dirty="0" smtClean="0"/>
              <a:t>                 Új </a:t>
            </a:r>
            <a:r>
              <a:rPr lang="hu-HU" i="1" dirty="0"/>
              <a:t>Tükör, 1977. november 27.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71</Words>
  <Application>Microsoft Office PowerPoint</Application>
  <PresentationFormat>Szélesvásznú</PresentationFormat>
  <Paragraphs>31</Paragraphs>
  <Slides>6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Play</vt:lpstr>
      <vt:lpstr>Office-téma</vt:lpstr>
      <vt:lpstr>Bessenyei Ferenc 1919-2004</vt:lpstr>
      <vt:lpstr>Pályája:</vt:lpstr>
      <vt:lpstr>Bessenyei Ferenc Bánk bán alakításai 1951 és 1978 között</vt:lpstr>
      <vt:lpstr>Bessenyei Ferenc Bánk bánja</vt:lpstr>
      <vt:lpstr>Bánk bán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Bessenyei Ferenc 1919-2004</dc:title>
  <dc:creator>Felhasználó</dc:creator>
  <cp:lastModifiedBy>Windows-felhasználó</cp:lastModifiedBy>
  <cp:revision>6</cp:revision>
  <dcterms:modified xsi:type="dcterms:W3CDTF">2024-04-07T06:41:14Z</dcterms:modified>
</cp:coreProperties>
</file>