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07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80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18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75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4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81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52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25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43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77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31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D865-7B88-4B94-B596-024CC2F2B9D8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A127-83BC-4111-A385-F2F833B11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791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11249" y="2199697"/>
            <a:ext cx="8169499" cy="2003134"/>
          </a:xfrm>
        </p:spPr>
        <p:txBody>
          <a:bodyPr/>
          <a:lstStyle/>
          <a:p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Vojtina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Ars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Poetikája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3997" y="4287660"/>
            <a:ext cx="9144000" cy="1655762"/>
          </a:xfrm>
        </p:spPr>
        <p:txBody>
          <a:bodyPr/>
          <a:lstStyle/>
          <a:p>
            <a:r>
              <a:rPr lang="hu-HU" dirty="0" smtClean="0"/>
              <a:t>Arany János</a:t>
            </a:r>
            <a:endParaRPr lang="hu-HU" dirty="0"/>
          </a:p>
        </p:txBody>
      </p:sp>
      <p:sp>
        <p:nvSpPr>
          <p:cNvPr id="4" name="Hatágú csillag 3"/>
          <p:cNvSpPr/>
          <p:nvPr/>
        </p:nvSpPr>
        <p:spPr>
          <a:xfrm>
            <a:off x="551645" y="335320"/>
            <a:ext cx="11088709" cy="6349285"/>
          </a:xfrm>
          <a:prstGeom prst="star6">
            <a:avLst/>
          </a:prstGeom>
          <a:noFill/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lyamatábra: Előírt feldolgozás 4"/>
          <p:cNvSpPr/>
          <p:nvPr/>
        </p:nvSpPr>
        <p:spPr>
          <a:xfrm>
            <a:off x="0" y="0"/>
            <a:ext cx="12192000" cy="6858001"/>
          </a:xfrm>
          <a:prstGeom prst="flowChartPredefinedProcess">
            <a:avLst/>
          </a:prstGeom>
          <a:noFill/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obbanás 1 5"/>
          <p:cNvSpPr/>
          <p:nvPr/>
        </p:nvSpPr>
        <p:spPr>
          <a:xfrm>
            <a:off x="1285741" y="0"/>
            <a:ext cx="10116355" cy="7250806"/>
          </a:xfrm>
          <a:prstGeom prst="irregularSeal1">
            <a:avLst/>
          </a:prstGeom>
          <a:noFill/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obbanás 2 7"/>
          <p:cNvSpPr/>
          <p:nvPr/>
        </p:nvSpPr>
        <p:spPr>
          <a:xfrm rot="2509649">
            <a:off x="1049628" y="731111"/>
            <a:ext cx="10588580" cy="6040192"/>
          </a:xfrm>
          <a:prstGeom prst="irregularSeal2">
            <a:avLst/>
          </a:prstGeom>
          <a:noFill/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obbanás 1 8"/>
          <p:cNvSpPr/>
          <p:nvPr/>
        </p:nvSpPr>
        <p:spPr>
          <a:xfrm rot="19982417">
            <a:off x="223231" y="821263"/>
            <a:ext cx="11745533" cy="5859887"/>
          </a:xfrm>
          <a:prstGeom prst="irregularSeal1">
            <a:avLst/>
          </a:prstGeom>
          <a:noFill/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56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 w="57150">
            <a:solidFill>
              <a:srgbClr val="DFB33A"/>
            </a:solidFill>
            <a:prstDash val="lgDashDotDot"/>
          </a:ln>
        </p:spPr>
        <p:txBody>
          <a:bodyPr/>
          <a:lstStyle/>
          <a:p>
            <a:r>
              <a:rPr lang="hu-HU" u="sng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Vojtina Mátyás – Miért pont ő?</a:t>
            </a:r>
            <a:endParaRPr lang="hu-HU" u="sng" dirty="0">
              <a:solidFill>
                <a:srgbClr val="DFB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32138" y="1825625"/>
            <a:ext cx="5181600" cy="4351338"/>
          </a:xfrm>
          <a:noFill/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Pestre került tót diák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Versfaragó, ki költőnek képzelte magát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Bernát Gáspár inasa volt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Kocsmákban adta elő verseit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Arany több művéhez is felhasználta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>
              <a:solidFill>
                <a:srgbClr val="DFB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0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Arany máskor is szívesen helyezkedett groteszk szerepekbe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szövegben már maga beszél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Önirónia – magát sem tartja nagy költőnek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Gunyorosan tiltakozik a hasonlóan rossz költők ellen</a:t>
            </a:r>
            <a:endParaRPr lang="hu-HU" sz="3000" b="1" dirty="0">
              <a:solidFill>
                <a:srgbClr val="DFB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 rot="-60000" flipH="1">
            <a:off x="5813738" y="1825625"/>
            <a:ext cx="52322" cy="4507606"/>
          </a:xfrm>
          <a:prstGeom prst="line">
            <a:avLst/>
          </a:prstGeom>
          <a:ln w="57150">
            <a:solidFill>
              <a:srgbClr val="DFB33A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6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 w="57150">
            <a:solidFill>
              <a:srgbClr val="DFB33A"/>
            </a:solidFill>
            <a:prstDash val="lgDashDotDot"/>
          </a:ln>
        </p:spPr>
        <p:txBody>
          <a:bodyPr/>
          <a:lstStyle/>
          <a:p>
            <a:r>
              <a:rPr lang="hu-HU" u="sng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eszményítő realizmus lehet az aurea mediocritas</a:t>
            </a:r>
            <a:r>
              <a:rPr lang="hu-HU" u="sng" dirty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6533" y="2031687"/>
            <a:ext cx="40557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b="1" dirty="0" smtClean="0">
                <a:solidFill>
                  <a:srgbClr val="DFB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írónak egyfajta homályos tükrön át kell bemutatnia az őt körülvevő világot, mintha egy táj képét a víz tükrözné vissza. Az igazságot kell mutatni, de a hibákat nem szabad felfedni.</a:t>
            </a:r>
            <a:endParaRPr lang="hu-HU" sz="3000" b="1" dirty="0">
              <a:solidFill>
                <a:srgbClr val="DFB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63" y="2341404"/>
            <a:ext cx="6134637" cy="37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4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u="sng" dirty="0" smtClean="0"/>
              <a:t>TERMÉSZETJELLEMZÉS</a:t>
            </a:r>
            <a:endParaRPr lang="hu-HU" u="sng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2939603" cy="3684588"/>
          </a:xfrm>
        </p:spPr>
        <p:txBody>
          <a:bodyPr>
            <a:normAutofit/>
          </a:bodyPr>
          <a:lstStyle/>
          <a:p>
            <a:r>
              <a:rPr lang="hu-HU" sz="3000" b="1" dirty="0" smtClean="0"/>
              <a:t>Az ég kék, boltozatos</a:t>
            </a:r>
          </a:p>
          <a:p>
            <a:r>
              <a:rPr lang="hu-HU" sz="3000" b="1" dirty="0" smtClean="0"/>
              <a:t>A szivárvány délibáb</a:t>
            </a:r>
            <a:endParaRPr lang="hu-HU" sz="3000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u="sng" dirty="0" smtClean="0"/>
              <a:t>TÖRTÉNELEMSZEMLÉLET</a:t>
            </a:r>
            <a:endParaRPr lang="hu-HU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8415785" y="2548004"/>
            <a:ext cx="3273135" cy="3684588"/>
          </a:xfrm>
        </p:spPr>
        <p:txBody>
          <a:bodyPr>
            <a:normAutofit/>
          </a:bodyPr>
          <a:lstStyle/>
          <a:p>
            <a:r>
              <a:rPr lang="hu-HU" sz="3000" b="1" dirty="0" smtClean="0"/>
              <a:t>Tiborc nem létezett</a:t>
            </a:r>
          </a:p>
          <a:p>
            <a:r>
              <a:rPr lang="hu-HU" sz="3000" b="1" dirty="0" smtClean="0"/>
              <a:t>A Mátyás-mondák mind hamisak</a:t>
            </a:r>
            <a:endParaRPr lang="hu-HU" sz="3000" b="1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  <a:prstDash val="lgDashDotDot"/>
          </a:ln>
        </p:spPr>
        <p:txBody>
          <a:bodyPr/>
          <a:lstStyle/>
          <a:p>
            <a:pPr algn="ctr"/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Kiábrándultság</a:t>
            </a:r>
            <a:endParaRPr lang="hu-H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68" y="2850870"/>
            <a:ext cx="4636394" cy="307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89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19470" y="6043442"/>
            <a:ext cx="5250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Monotype Corsiva" panose="03010101010201010101" pitchFamily="66" charset="0"/>
              </a:rPr>
              <a:t>„Költő hazudj, de rajt’ ne fogjanak”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73745" y="1125803"/>
            <a:ext cx="824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latin typeface="Lucida Handwriting" panose="03010101010101010101" pitchFamily="66" charset="0"/>
              </a:rPr>
              <a:t>„Mátyás király nem mondta s tette azt;</a:t>
            </a:r>
          </a:p>
          <a:p>
            <a:r>
              <a:rPr lang="hu-HU" sz="3000" b="1" dirty="0" smtClean="0">
                <a:latin typeface="Lucida Handwriting" panose="03010101010101010101" pitchFamily="66" charset="0"/>
              </a:rPr>
              <a:t>Szegény Tiborc nem volt élő paraszt;”</a:t>
            </a:r>
            <a:endParaRPr lang="hu-HU" sz="3000" b="1" dirty="0">
              <a:latin typeface="Lucida Handwriting" panose="030101010101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51645" y="214968"/>
            <a:ext cx="673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latin typeface="Bradley Hand ITC" panose="03070402050302030203" pitchFamily="66" charset="0"/>
              </a:rPr>
              <a:t>„Azonban </a:t>
            </a:r>
            <a:r>
              <a:rPr lang="hu-HU" sz="3000" b="1" dirty="0">
                <a:latin typeface="Bradley Hand ITC" panose="03070402050302030203" pitchFamily="66" charset="0"/>
              </a:rPr>
              <a:t>azt se véld, hogy a való</a:t>
            </a:r>
            <a:r>
              <a:rPr lang="hu-HU" sz="3000" b="1" dirty="0" smtClean="0">
                <a:latin typeface="Bradley Hand ITC" panose="03070402050302030203" pitchFamily="66" charset="0"/>
              </a:rPr>
              <a:t/>
            </a:r>
            <a:br>
              <a:rPr lang="hu-HU" sz="3000" b="1" dirty="0" smtClean="0">
                <a:latin typeface="Bradley Hand ITC" panose="03070402050302030203" pitchFamily="66" charset="0"/>
              </a:rPr>
            </a:br>
            <a:r>
              <a:rPr lang="hu-HU" sz="3000" b="1" dirty="0">
                <a:latin typeface="Bradley Hand ITC" panose="03070402050302030203" pitchFamily="66" charset="0"/>
              </a:rPr>
              <a:t>Kirúgva jobb egészen láb </a:t>
            </a:r>
            <a:r>
              <a:rPr lang="hu-HU" sz="3000" b="1" dirty="0" smtClean="0">
                <a:latin typeface="Bradley Hand ITC" panose="03070402050302030203" pitchFamily="66" charset="0"/>
              </a:rPr>
              <a:t>alól”</a:t>
            </a:r>
            <a:endParaRPr lang="hu-HU" sz="3000" b="1" dirty="0">
              <a:latin typeface="Bradley Hand ITC" panose="03070402050302030203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36791" y="2708849"/>
            <a:ext cx="7704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latin typeface="Forte" panose="03060902040502070203" pitchFamily="66" charset="0"/>
              </a:rPr>
              <a:t>„Idea</a:t>
            </a:r>
            <a:r>
              <a:rPr lang="hu-HU" sz="3000" b="1" dirty="0">
                <a:latin typeface="Forte" panose="03060902040502070203" pitchFamily="66" charset="0"/>
              </a:rPr>
              <a:t>: </a:t>
            </a:r>
            <a:r>
              <a:rPr lang="hu-HU" sz="3000" b="1" i="1" dirty="0">
                <a:latin typeface="Forte" panose="03060902040502070203" pitchFamily="66" charset="0"/>
              </a:rPr>
              <a:t>eszme.</a:t>
            </a:r>
            <a:r>
              <a:rPr lang="hu-HU" sz="3000" b="1" dirty="0">
                <a:latin typeface="Forte" panose="03060902040502070203" pitchFamily="66" charset="0"/>
              </a:rPr>
              <a:t> Nem szó, nem modor.</a:t>
            </a:r>
            <a:r>
              <a:rPr lang="hu-HU" sz="3000" b="1" dirty="0" smtClean="0">
                <a:latin typeface="Forte" panose="03060902040502070203" pitchFamily="66" charset="0"/>
              </a:rPr>
              <a:t/>
            </a:r>
            <a:br>
              <a:rPr lang="hu-HU" sz="3000" b="1" dirty="0" smtClean="0">
                <a:latin typeface="Forte" panose="03060902040502070203" pitchFamily="66" charset="0"/>
              </a:rPr>
            </a:br>
            <a:r>
              <a:rPr lang="hu-HU" sz="3000" b="1" i="1" dirty="0">
                <a:latin typeface="Forte" panose="03060902040502070203" pitchFamily="66" charset="0"/>
              </a:rPr>
              <a:t>Azt</a:t>
            </a:r>
            <a:r>
              <a:rPr lang="hu-HU" sz="3000" b="1" dirty="0">
                <a:latin typeface="Forte" panose="03060902040502070203" pitchFamily="66" charset="0"/>
              </a:rPr>
              <a:t> hát fejezzen ki vers, kép, </a:t>
            </a:r>
            <a:r>
              <a:rPr lang="hu-HU" sz="3000" b="1" dirty="0" smtClean="0">
                <a:latin typeface="Forte" panose="03060902040502070203" pitchFamily="66" charset="0"/>
              </a:rPr>
              <a:t>szobor”</a:t>
            </a:r>
            <a:endParaRPr lang="hu-HU" sz="3000" b="1" dirty="0">
              <a:latin typeface="Forte" panose="03060902040502070203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883069" y="3935948"/>
            <a:ext cx="9004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latin typeface="Segoe Script" panose="030B0504020000000003" pitchFamily="66" charset="0"/>
              </a:rPr>
              <a:t>„Felszíne </a:t>
            </a:r>
            <a:r>
              <a:rPr lang="hu-HU" sz="3000" b="1" dirty="0">
                <a:latin typeface="Segoe Script" panose="030B0504020000000003" pitchFamily="66" charset="0"/>
              </a:rPr>
              <a:t>tűkör, és abban, </a:t>
            </a:r>
            <a:r>
              <a:rPr lang="hu-HU" sz="3000" b="1" dirty="0" smtClean="0">
                <a:latin typeface="Segoe Script" panose="030B0504020000000003" pitchFamily="66" charset="0"/>
              </a:rPr>
              <a:t>miképp</a:t>
            </a:r>
            <a:r>
              <a:rPr lang="hu-HU" sz="3000" b="1" dirty="0" smtClean="0">
                <a:latin typeface="Segoe Script" panose="030B0504020000000003" pitchFamily="66" charset="0"/>
              </a:rPr>
              <a:t/>
            </a:r>
            <a:br>
              <a:rPr lang="hu-HU" sz="3000" b="1" dirty="0" smtClean="0">
                <a:latin typeface="Segoe Script" panose="030B0504020000000003" pitchFamily="66" charset="0"/>
              </a:rPr>
            </a:br>
            <a:r>
              <a:rPr lang="hu-HU" sz="3000" b="1" dirty="0">
                <a:latin typeface="Segoe Script" panose="030B0504020000000003" pitchFamily="66" charset="0"/>
              </a:rPr>
              <a:t>Tündéri álom, az előbbi kép</a:t>
            </a:r>
            <a:r>
              <a:rPr lang="hu-HU" sz="3000" b="1" dirty="0" smtClean="0">
                <a:latin typeface="Segoe Script" panose="030B0504020000000003" pitchFamily="66" charset="0"/>
              </a:rPr>
              <a:t/>
            </a:r>
            <a:br>
              <a:rPr lang="hu-HU" sz="3000" b="1" dirty="0" smtClean="0">
                <a:latin typeface="Segoe Script" panose="030B0504020000000003" pitchFamily="66" charset="0"/>
              </a:rPr>
            </a:br>
            <a:r>
              <a:rPr lang="hu-HU" sz="3000" b="1" dirty="0">
                <a:latin typeface="Segoe Script" panose="030B0504020000000003" pitchFamily="66" charset="0"/>
              </a:rPr>
              <a:t>Tisztára mosdva, felfordítva ring,</a:t>
            </a:r>
            <a:r>
              <a:rPr lang="hu-HU" sz="3000" b="1" dirty="0" smtClean="0">
                <a:latin typeface="Segoe Script" panose="030B0504020000000003" pitchFamily="66" charset="0"/>
              </a:rPr>
              <a:t/>
            </a:r>
            <a:br>
              <a:rPr lang="hu-HU" sz="3000" b="1" dirty="0" smtClean="0">
                <a:latin typeface="Segoe Script" panose="030B0504020000000003" pitchFamily="66" charset="0"/>
              </a:rPr>
            </a:br>
            <a:r>
              <a:rPr lang="hu-HU" sz="3000" b="1" dirty="0">
                <a:latin typeface="Segoe Script" panose="030B0504020000000003" pitchFamily="66" charset="0"/>
              </a:rPr>
              <a:t>Mint lenge kárpit, a merő fal ing</a:t>
            </a:r>
            <a:r>
              <a:rPr lang="hu-HU" sz="3000" b="1" dirty="0" smtClean="0">
                <a:latin typeface="Segoe Script" panose="030B0504020000000003" pitchFamily="66" charset="0"/>
              </a:rPr>
              <a:t>...”</a:t>
            </a:r>
            <a:endParaRPr lang="hu-HU" sz="30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27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rancs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167</Words>
  <Application>Microsoft Office PowerPoint</Application>
  <PresentationFormat>Szélesvásznú</PresentationFormat>
  <Paragraphs>27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4" baseType="lpstr">
      <vt:lpstr>Arial</vt:lpstr>
      <vt:lpstr>Bradley Hand ITC</vt:lpstr>
      <vt:lpstr>Century Schoolbook</vt:lpstr>
      <vt:lpstr>Forte</vt:lpstr>
      <vt:lpstr>Lucida Handwriting</vt:lpstr>
      <vt:lpstr>Monotype Corsiva</vt:lpstr>
      <vt:lpstr>Segoe Script</vt:lpstr>
      <vt:lpstr>Wingdings</vt:lpstr>
      <vt:lpstr>Office Theme</vt:lpstr>
      <vt:lpstr>Vojtina Ars Poetikája</vt:lpstr>
      <vt:lpstr>Vojtina Mátyás – Miért pont ő?</vt:lpstr>
      <vt:lpstr>Az eszményítő realizmus lehet az aurea mediocritas?</vt:lpstr>
      <vt:lpstr>Kiábrándultság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Ars Poetika</dc:title>
  <dc:creator>Riszt Edina</dc:creator>
  <cp:lastModifiedBy>Windows-felhasználó</cp:lastModifiedBy>
  <cp:revision>13</cp:revision>
  <dcterms:created xsi:type="dcterms:W3CDTF">2018-03-07T15:29:31Z</dcterms:created>
  <dcterms:modified xsi:type="dcterms:W3CDTF">2018-03-10T18:07:04Z</dcterms:modified>
</cp:coreProperties>
</file>