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82E"/>
    <a:srgbClr val="4A2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Tragédia a színpadon?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096582" y="4491987"/>
            <a:ext cx="6831673" cy="1086237"/>
          </a:xfrm>
        </p:spPr>
        <p:txBody>
          <a:bodyPr/>
          <a:lstStyle/>
          <a:p>
            <a:pPr algn="r"/>
            <a:r>
              <a:rPr lang="hu-HU" i="1" dirty="0" smtClean="0">
                <a:solidFill>
                  <a:schemeClr val="bg1"/>
                </a:solidFill>
              </a:rPr>
              <a:t>Paulay Ede rendezése, Az ember tragédiájának első színpadra vitele</a:t>
            </a:r>
            <a:endParaRPr lang="hu-HU" i="1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7" y="284223"/>
            <a:ext cx="2531693" cy="408108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19637359">
            <a:off x="3112370" y="1893194"/>
            <a:ext cx="5966742" cy="2862322"/>
          </a:xfrm>
          <a:prstGeom prst="rect">
            <a:avLst/>
          </a:prstGeom>
          <a:solidFill>
            <a:srgbClr val="4A2318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latin typeface="+mj-lt"/>
              </a:rPr>
              <a:t>A bemutató kivételes sikert ért el: 1894-ig, Paulay halálig, kilencvenhétszer </a:t>
            </a:r>
            <a:r>
              <a:rPr lang="hu-HU" sz="3600" dirty="0" smtClean="0">
                <a:solidFill>
                  <a:schemeClr val="bg1"/>
                </a:solidFill>
                <a:latin typeface="+mj-lt"/>
              </a:rPr>
              <a:t>tűzték </a:t>
            </a:r>
            <a:r>
              <a:rPr lang="hu-HU" sz="3600" dirty="0">
                <a:solidFill>
                  <a:schemeClr val="bg1"/>
                </a:solidFill>
                <a:latin typeface="+mj-lt"/>
              </a:rPr>
              <a:t>műsorra Madách művének színpadi változatát</a:t>
            </a:r>
          </a:p>
        </p:txBody>
      </p:sp>
    </p:spTree>
    <p:extLst>
      <p:ext uri="{BB962C8B-B14F-4D97-AF65-F5344CB8AC3E}">
        <p14:creationId xmlns:p14="http://schemas.microsoft.com/office/powerpoint/2010/main" val="18744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Paulay Ede</a:t>
            </a:r>
            <a:endParaRPr lang="hu-H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18746" y="2171700"/>
            <a:ext cx="4447786" cy="3581401"/>
          </a:xfrm>
        </p:spPr>
        <p:txBody>
          <a:bodyPr anchor="ctr">
            <a:normAutofit fontScale="85000" lnSpcReduction="10000"/>
          </a:bodyPr>
          <a:lstStyle/>
          <a:p>
            <a:r>
              <a:rPr lang="hu-HU" dirty="0"/>
              <a:t>Tokaj, 1836. március 12. – </a:t>
            </a:r>
            <a:r>
              <a:rPr lang="hu-HU" dirty="0" smtClean="0"/>
              <a:t>Budapest, </a:t>
            </a:r>
            <a:r>
              <a:rPr lang="hu-HU" dirty="0"/>
              <a:t>1894. március </a:t>
            </a:r>
            <a:r>
              <a:rPr lang="hu-HU" dirty="0" smtClean="0"/>
              <a:t>12</a:t>
            </a:r>
          </a:p>
          <a:p>
            <a:r>
              <a:rPr lang="hu-HU" dirty="0"/>
              <a:t>1851-ben </a:t>
            </a:r>
            <a:r>
              <a:rPr lang="hu-HU" dirty="0" smtClean="0"/>
              <a:t>állt színésznek</a:t>
            </a:r>
          </a:p>
          <a:p>
            <a:r>
              <a:rPr lang="hu-HU" dirty="0" smtClean="0"/>
              <a:t>1859-ben vette feleségül Gvozdanovits Juliát</a:t>
            </a:r>
          </a:p>
          <a:p>
            <a:r>
              <a:rPr lang="hu-HU" dirty="0"/>
              <a:t>1864-ben a Drámabíráló Bizottság tagja </a:t>
            </a:r>
            <a:r>
              <a:rPr lang="hu-HU" dirty="0" smtClean="0"/>
              <a:t>lett</a:t>
            </a:r>
          </a:p>
          <a:p>
            <a:r>
              <a:rPr lang="hu-HU" dirty="0" smtClean="0"/>
              <a:t>1868-ban a </a:t>
            </a:r>
            <a:r>
              <a:rPr lang="hu-HU" dirty="0"/>
              <a:t>Nemzeti Színház </a:t>
            </a:r>
            <a:r>
              <a:rPr lang="hu-HU" dirty="0" smtClean="0"/>
              <a:t>rendezője lett</a:t>
            </a:r>
          </a:p>
          <a:p>
            <a:r>
              <a:rPr lang="hu-HU" dirty="0"/>
              <a:t>Élete fő művének tartják Madách Imre Az ember tragédiája színpadi átdolgozását és első előadását (1883)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489764" y="2171700"/>
            <a:ext cx="4447786" cy="3581401"/>
          </a:xfrm>
          <a:noFill/>
          <a:ln>
            <a:solidFill>
              <a:srgbClr val="4A231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r>
              <a:rPr lang="hu-HU" dirty="0" smtClean="0"/>
              <a:t>Színész</a:t>
            </a:r>
          </a:p>
          <a:p>
            <a:r>
              <a:rPr lang="hu-HU" dirty="0" smtClean="0"/>
              <a:t>Rendező</a:t>
            </a:r>
          </a:p>
          <a:p>
            <a:r>
              <a:rPr lang="hu-HU" dirty="0" smtClean="0"/>
              <a:t>Dramaturg</a:t>
            </a:r>
          </a:p>
          <a:p>
            <a:r>
              <a:rPr lang="hu-HU" dirty="0" smtClean="0"/>
              <a:t>Színészpedagógus</a:t>
            </a:r>
          </a:p>
          <a:p>
            <a:r>
              <a:rPr lang="hu-HU" dirty="0" smtClean="0"/>
              <a:t>Igazgató</a:t>
            </a:r>
          </a:p>
          <a:p>
            <a:r>
              <a:rPr lang="hu-HU" dirty="0" smtClean="0"/>
              <a:t>Fordító</a:t>
            </a:r>
          </a:p>
          <a:p>
            <a:r>
              <a:rPr lang="hu-HU" dirty="0" smtClean="0"/>
              <a:t>a </a:t>
            </a:r>
            <a:r>
              <a:rPr lang="hu-HU" dirty="0"/>
              <a:t>budapesti Nemzeti Színház </a:t>
            </a:r>
            <a:r>
              <a:rPr lang="hu-HU" dirty="0" smtClean="0"/>
              <a:t>főigazgatója</a:t>
            </a:r>
          </a:p>
          <a:p>
            <a:r>
              <a:rPr lang="hu-HU" dirty="0" smtClean="0"/>
              <a:t>a </a:t>
            </a:r>
            <a:r>
              <a:rPr lang="hu-HU" dirty="0"/>
              <a:t>Kisfaludy Társaság tagja</a:t>
            </a:r>
          </a:p>
        </p:txBody>
      </p:sp>
      <p:sp>
        <p:nvSpPr>
          <p:cNvPr id="9" name="Téglalap 8"/>
          <p:cNvSpPr/>
          <p:nvPr/>
        </p:nvSpPr>
        <p:spPr>
          <a:xfrm>
            <a:off x="6818747" y="4829577"/>
            <a:ext cx="4447786" cy="923524"/>
          </a:xfrm>
          <a:prstGeom prst="rect">
            <a:avLst/>
          </a:prstGeom>
          <a:noFill/>
          <a:ln>
            <a:solidFill>
              <a:srgbClr val="4A23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4993">
            <a:off x="3269855" y="1119861"/>
            <a:ext cx="6814340" cy="45428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47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ln w="57150">
            <a:solidFill>
              <a:srgbClr val="4A2318"/>
            </a:solidFill>
            <a:prstDash val="lgDashDot"/>
          </a:ln>
        </p:spPr>
        <p:txBody>
          <a:bodyPr anchor="ctr"/>
          <a:lstStyle/>
          <a:p>
            <a:r>
              <a:rPr lang="hu-HU" dirty="0"/>
              <a:t>Jászai Mari Nagy Imre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Gyenes László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23900" y="3023769"/>
            <a:ext cx="3855720" cy="301105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Az </a:t>
            </a:r>
            <a:r>
              <a:rPr lang="hu-HU" dirty="0"/>
              <a:t>együttes legkiválóbb tagjaira bízta a </a:t>
            </a:r>
            <a:r>
              <a:rPr lang="hu-HU" dirty="0" smtClean="0"/>
              <a:t>szerepeket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színrevitel problémáiról a bemutató előtt elemző tanulmányt jelentetett meg a Fővárosi Lapokban, hogy a jövendő közönséget bevezesse a nagy mű </a:t>
            </a:r>
            <a:r>
              <a:rPr lang="hu-HU" dirty="0" smtClean="0"/>
              <a:t>titkaiba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Az </a:t>
            </a:r>
            <a:r>
              <a:rPr lang="hu-HU" dirty="0"/>
              <a:t>ember tragédiája a legtöbbször színpadra állított magyar drámák közé tartozik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6710">
            <a:off x="5872909" y="2066353"/>
            <a:ext cx="5970410" cy="2661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7901">
            <a:off x="5902706" y="1868023"/>
            <a:ext cx="5878148" cy="3246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8256">
            <a:off x="6217027" y="1581255"/>
            <a:ext cx="5310574" cy="3662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158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48494" y="845170"/>
            <a:ext cx="9601200" cy="1485900"/>
          </a:xfrm>
        </p:spPr>
        <p:txBody>
          <a:bodyPr/>
          <a:lstStyle/>
          <a:p>
            <a:r>
              <a:rPr lang="hu-HU" dirty="0" smtClean="0"/>
              <a:t>Nagy Imre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48494" y="2331071"/>
            <a:ext cx="4447786" cy="3581401"/>
          </a:xfrm>
        </p:spPr>
        <p:txBody>
          <a:bodyPr anchor="ctr">
            <a:normAutofit/>
          </a:bodyPr>
          <a:lstStyle/>
          <a:p>
            <a:r>
              <a:rPr lang="hu-HU" sz="1700" b="1" u="sng" dirty="0"/>
              <a:t>Főbb </a:t>
            </a:r>
            <a:r>
              <a:rPr lang="hu-HU" sz="1700" b="1" u="sng" dirty="0" smtClean="0"/>
              <a:t>szerepei:</a:t>
            </a:r>
            <a:endParaRPr lang="hu-HU" sz="1700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700" dirty="0"/>
              <a:t>Jókai Mór: Az aranyember - Tímár Mihály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700" dirty="0"/>
              <a:t>Katona József: Bánk bán - Bánk bán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700" dirty="0"/>
              <a:t>Goethe: Faust - Faust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700" dirty="0"/>
              <a:t>Goethe: Egmont - Ferdinánd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700" dirty="0" smtClean="0"/>
              <a:t>Madách </a:t>
            </a:r>
            <a:r>
              <a:rPr lang="hu-HU" sz="1700" dirty="0"/>
              <a:t>Imre Az ember tragédiája - Ádám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700" dirty="0"/>
              <a:t>William Shakespeare: Hamlet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700" dirty="0"/>
              <a:t>Vörösmarty Mihály: Csongor és Tünde - Csongor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594350" y="2331072"/>
            <a:ext cx="4447786" cy="3581401"/>
          </a:xfrm>
          <a:noFill/>
          <a:ln>
            <a:solidFill>
              <a:srgbClr val="4A231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hu-HU" sz="1700" dirty="0"/>
              <a:t>Pest, 1849. november 1. – Budapest, 1893. szeptember 5</a:t>
            </a:r>
            <a:r>
              <a:rPr lang="hu-HU" sz="1700" dirty="0" smtClean="0"/>
              <a:t>.</a:t>
            </a:r>
          </a:p>
          <a:p>
            <a:r>
              <a:rPr lang="hu-HU" sz="1700" dirty="0" smtClean="0"/>
              <a:t>Szabadkán </a:t>
            </a:r>
            <a:r>
              <a:rPr lang="hu-HU" sz="1700" dirty="0"/>
              <a:t>lépett fel először </a:t>
            </a:r>
            <a:r>
              <a:rPr lang="hu-HU" sz="1700" dirty="0" smtClean="0"/>
              <a:t>1864-65-ben</a:t>
            </a:r>
          </a:p>
          <a:p>
            <a:r>
              <a:rPr lang="hu-HU" sz="1700" dirty="0" smtClean="0"/>
              <a:t>1865–66-ban </a:t>
            </a:r>
            <a:r>
              <a:rPr lang="hu-HU" sz="1700" dirty="0"/>
              <a:t>Debrecenben </a:t>
            </a:r>
            <a:r>
              <a:rPr lang="hu-HU" sz="1700" dirty="0" smtClean="0"/>
              <a:t>játszott</a:t>
            </a:r>
          </a:p>
          <a:p>
            <a:r>
              <a:rPr lang="hu-HU" sz="1700" dirty="0"/>
              <a:t>1870. április 1-jétől a Nemzeti Színház tagja volt egészen </a:t>
            </a:r>
            <a:r>
              <a:rPr lang="hu-HU" sz="1700" dirty="0" smtClean="0"/>
              <a:t>haláláig</a:t>
            </a:r>
          </a:p>
          <a:p>
            <a:r>
              <a:rPr lang="hu-HU" sz="1700" dirty="0" smtClean="0"/>
              <a:t>1873</a:t>
            </a:r>
            <a:r>
              <a:rPr lang="hu-HU" sz="1700" dirty="0"/>
              <a:t>. március 11-én kötött </a:t>
            </a:r>
            <a:r>
              <a:rPr lang="hu-HU" sz="1700" dirty="0" smtClean="0"/>
              <a:t>házasságot </a:t>
            </a:r>
            <a:r>
              <a:rPr lang="hu-HU" sz="1700" dirty="0"/>
              <a:t>Benza Ida </a:t>
            </a:r>
            <a:r>
              <a:rPr lang="hu-HU" sz="1700" dirty="0" smtClean="0"/>
              <a:t>énekesnővel</a:t>
            </a:r>
          </a:p>
          <a:p>
            <a:r>
              <a:rPr lang="pt-BR" sz="1700" dirty="0" smtClean="0"/>
              <a:t>1890-től </a:t>
            </a:r>
            <a:r>
              <a:rPr lang="pt-BR" sz="1700" dirty="0"/>
              <a:t>a Színiakadémia tanára volt</a:t>
            </a:r>
            <a:endParaRPr lang="hu-HU" sz="17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38" y="103531"/>
            <a:ext cx="2238375" cy="3438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Egyenes összekötő 6"/>
          <p:cNvCxnSpPr/>
          <p:nvPr/>
        </p:nvCxnSpPr>
        <p:spPr>
          <a:xfrm>
            <a:off x="3248494" y="1646509"/>
            <a:ext cx="8034130" cy="0"/>
          </a:xfrm>
          <a:prstGeom prst="line">
            <a:avLst/>
          </a:prstGeom>
          <a:ln>
            <a:solidFill>
              <a:srgbClr val="4A231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94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26158" y="800099"/>
            <a:ext cx="9601200" cy="1485900"/>
          </a:xfrm>
        </p:spPr>
        <p:txBody>
          <a:bodyPr/>
          <a:lstStyle/>
          <a:p>
            <a:r>
              <a:rPr lang="hu-HU" dirty="0" smtClean="0"/>
              <a:t>Jászai Mari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115527" y="2285998"/>
            <a:ext cx="4447786" cy="3581401"/>
          </a:xfrm>
        </p:spPr>
        <p:txBody>
          <a:bodyPr anchor="ctr">
            <a:normAutofit/>
          </a:bodyPr>
          <a:lstStyle/>
          <a:p>
            <a:r>
              <a:rPr lang="hu-HU" sz="1700" b="1" u="sng" dirty="0" smtClean="0"/>
              <a:t>Főbb szerepei: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700" dirty="0" smtClean="0"/>
              <a:t>Madách</a:t>
            </a:r>
            <a:r>
              <a:rPr lang="hu-HU" sz="1700" dirty="0"/>
              <a:t>: Az ember </a:t>
            </a:r>
            <a:r>
              <a:rPr lang="hu-HU" sz="1700" dirty="0" smtClean="0"/>
              <a:t>tragédiája – Éva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700" dirty="0" smtClean="0"/>
              <a:t>Racine: Phaedra – Phaedra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700" dirty="0" smtClean="0"/>
              <a:t>Ibsen</a:t>
            </a:r>
            <a:r>
              <a:rPr lang="hu-HU" sz="1700" dirty="0"/>
              <a:t>: John Gabriel </a:t>
            </a:r>
            <a:r>
              <a:rPr lang="hu-HU" sz="1700" dirty="0" smtClean="0"/>
              <a:t>Borkman</a:t>
            </a:r>
            <a:r>
              <a:rPr lang="hu-HU" sz="1700" dirty="0"/>
              <a:t> </a:t>
            </a:r>
            <a:r>
              <a:rPr lang="hu-HU" sz="1700" dirty="0" smtClean="0"/>
              <a:t>– Ella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700" dirty="0" smtClean="0"/>
              <a:t>Ibsen</a:t>
            </a:r>
            <a:r>
              <a:rPr lang="hu-HU" sz="1700" dirty="0"/>
              <a:t>: </a:t>
            </a:r>
            <a:r>
              <a:rPr lang="hu-HU" sz="1700" dirty="0" smtClean="0"/>
              <a:t>Kísértetek - Alvigné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700" dirty="0" smtClean="0"/>
              <a:t>Verga</a:t>
            </a:r>
            <a:r>
              <a:rPr lang="hu-HU" sz="1700" dirty="0"/>
              <a:t>: A </a:t>
            </a:r>
            <a:r>
              <a:rPr lang="hu-HU" sz="1700" dirty="0" smtClean="0"/>
              <a:t>farkas - Léna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700" dirty="0" smtClean="0"/>
              <a:t>Szigligeti </a:t>
            </a:r>
            <a:r>
              <a:rPr lang="hu-HU" sz="1700" dirty="0"/>
              <a:t>E.: </a:t>
            </a:r>
            <a:r>
              <a:rPr lang="hu-HU" sz="1700" dirty="0" smtClean="0"/>
              <a:t>Trónkereső – Predszlava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700" dirty="0" smtClean="0"/>
              <a:t>Shakespeare: Hamlet – Gertrud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700" dirty="0" smtClean="0"/>
              <a:t>Shakespeare: Lear - Goneril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452682" y="2285999"/>
            <a:ext cx="4447786" cy="3581401"/>
          </a:xfrm>
          <a:noFill/>
          <a:ln>
            <a:solidFill>
              <a:srgbClr val="4A231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hu-HU" sz="1700" dirty="0" smtClean="0"/>
              <a:t>Ászár</a:t>
            </a:r>
            <a:r>
              <a:rPr lang="hu-HU" sz="1700" dirty="0"/>
              <a:t>, 1850. február 24. – Budapest, Krisztinaváros, 1926. október 5</a:t>
            </a:r>
            <a:r>
              <a:rPr lang="hu-HU" sz="1700" dirty="0" smtClean="0"/>
              <a:t>.</a:t>
            </a:r>
          </a:p>
          <a:p>
            <a:r>
              <a:rPr lang="hu-HU" sz="1700" dirty="0"/>
              <a:t>születéskori neve: </a:t>
            </a:r>
            <a:r>
              <a:rPr lang="hu-HU" sz="1700" i="1" dirty="0"/>
              <a:t>Krippel Mária</a:t>
            </a:r>
            <a:r>
              <a:rPr lang="hu-HU" sz="1700" dirty="0"/>
              <a:t>, a születési anyakönyv szerint </a:t>
            </a:r>
            <a:r>
              <a:rPr lang="hu-HU" sz="1700" i="1" dirty="0"/>
              <a:t>Kripl Maria </a:t>
            </a:r>
            <a:r>
              <a:rPr lang="hu-HU" sz="1700" i="1" dirty="0" smtClean="0"/>
              <a:t>Anna</a:t>
            </a:r>
          </a:p>
          <a:p>
            <a:r>
              <a:rPr lang="hu-HU" sz="1700" dirty="0"/>
              <a:t>magyar színésznő, a Nemzeti Színház </a:t>
            </a:r>
            <a:r>
              <a:rPr lang="hu-HU" sz="1700" dirty="0" smtClean="0"/>
              <a:t>nagyasszonya</a:t>
            </a:r>
          </a:p>
          <a:p>
            <a:r>
              <a:rPr lang="hu-HU" sz="1700" dirty="0" smtClean="0"/>
              <a:t>az </a:t>
            </a:r>
            <a:r>
              <a:rPr lang="hu-HU" sz="1700" dirty="0"/>
              <a:t>egyik legnagyobb magyar </a:t>
            </a:r>
            <a:r>
              <a:rPr lang="hu-HU" sz="1700" dirty="0" smtClean="0"/>
              <a:t>tragika</a:t>
            </a:r>
          </a:p>
          <a:p>
            <a:r>
              <a:rPr lang="hu-HU" sz="1700" dirty="0" smtClean="0"/>
              <a:t>1914-ben két filmben is szerepelt</a:t>
            </a:r>
          </a:p>
          <a:p>
            <a:r>
              <a:rPr lang="hu-HU" sz="1700" dirty="0" smtClean="0"/>
              <a:t>Színházat és díjait is neveztek el róla</a:t>
            </a:r>
            <a:endParaRPr lang="hu-HU" sz="17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06" y="137023"/>
            <a:ext cx="2360952" cy="2812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158" y="1622922"/>
            <a:ext cx="8053514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7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06840" y="755024"/>
            <a:ext cx="9601200" cy="1485900"/>
          </a:xfrm>
        </p:spPr>
        <p:txBody>
          <a:bodyPr/>
          <a:lstStyle/>
          <a:p>
            <a:r>
              <a:rPr lang="hu-HU" dirty="0" smtClean="0"/>
              <a:t>Gyenes László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840" y="2285999"/>
            <a:ext cx="4447786" cy="3581401"/>
          </a:xfrm>
        </p:spPr>
        <p:txBody>
          <a:bodyPr anchor="ctr">
            <a:normAutofit fontScale="85000" lnSpcReduction="10000"/>
          </a:bodyPr>
          <a:lstStyle/>
          <a:p>
            <a:r>
              <a:rPr lang="hu-HU" b="1" u="sng" dirty="0" smtClean="0"/>
              <a:t>Főbb szerepei: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Shakespeare: A velencei kalmár - Shylock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Madách </a:t>
            </a:r>
            <a:r>
              <a:rPr lang="hu-HU" dirty="0"/>
              <a:t>Imre: Az ember </a:t>
            </a:r>
            <a:r>
              <a:rPr lang="hu-HU" dirty="0" smtClean="0"/>
              <a:t>tragédiája - Lucifer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Goethe</a:t>
            </a:r>
            <a:r>
              <a:rPr lang="hu-HU" dirty="0"/>
              <a:t>: </a:t>
            </a:r>
            <a:r>
              <a:rPr lang="hu-HU" dirty="0" smtClean="0"/>
              <a:t>Faust </a:t>
            </a:r>
            <a:r>
              <a:rPr lang="hu-HU" dirty="0"/>
              <a:t>- </a:t>
            </a:r>
            <a:r>
              <a:rPr lang="hu-HU" dirty="0" smtClean="0"/>
              <a:t>Mephisto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Szigeti </a:t>
            </a:r>
            <a:r>
              <a:rPr lang="hu-HU" dirty="0"/>
              <a:t>József: Rang és </a:t>
            </a:r>
            <a:r>
              <a:rPr lang="hu-HU" dirty="0" smtClean="0"/>
              <a:t>mód - Bannai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Gárdonyi </a:t>
            </a:r>
            <a:r>
              <a:rPr lang="hu-HU" dirty="0"/>
              <a:t>Géza: A </a:t>
            </a:r>
            <a:r>
              <a:rPr lang="hu-HU" dirty="0" smtClean="0"/>
              <a:t>bor - </a:t>
            </a:r>
            <a:r>
              <a:rPr lang="hu-HU" dirty="0"/>
              <a:t>Baracs </a:t>
            </a:r>
            <a:r>
              <a:rPr lang="hu-HU" dirty="0" smtClean="0"/>
              <a:t>gazda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Gárdonyi </a:t>
            </a:r>
            <a:r>
              <a:rPr lang="hu-HU" dirty="0"/>
              <a:t>Géza: Karácsonyi </a:t>
            </a:r>
            <a:r>
              <a:rPr lang="hu-HU" dirty="0" smtClean="0"/>
              <a:t>álom - </a:t>
            </a:r>
            <a:r>
              <a:rPr lang="hu-HU" dirty="0"/>
              <a:t>Számadó juhász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Katona </a:t>
            </a:r>
            <a:r>
              <a:rPr lang="hu-HU" dirty="0"/>
              <a:t>József: Bánk </a:t>
            </a:r>
            <a:r>
              <a:rPr lang="hu-HU" dirty="0" smtClean="0"/>
              <a:t>bán - </a:t>
            </a:r>
            <a:r>
              <a:rPr lang="hu-HU" dirty="0"/>
              <a:t>Biberách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654626" y="2331074"/>
            <a:ext cx="4447786" cy="3581401"/>
          </a:xfrm>
          <a:noFill/>
          <a:ln>
            <a:solidFill>
              <a:srgbClr val="4A231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r>
              <a:rPr lang="hu-HU" dirty="0" smtClean="0"/>
              <a:t>Monostor</a:t>
            </a:r>
            <a:r>
              <a:rPr lang="hu-HU" dirty="0"/>
              <a:t>, 1857. március 7. – Budapest, 1924. november 7</a:t>
            </a:r>
            <a:r>
              <a:rPr lang="hu-HU" dirty="0" smtClean="0"/>
              <a:t>.</a:t>
            </a:r>
          </a:p>
          <a:p>
            <a:r>
              <a:rPr lang="hu-HU" dirty="0"/>
              <a:t>magyar drámai </a:t>
            </a:r>
            <a:r>
              <a:rPr lang="hu-HU" dirty="0" smtClean="0"/>
              <a:t>színész</a:t>
            </a:r>
          </a:p>
          <a:p>
            <a:r>
              <a:rPr lang="hu-HU" dirty="0"/>
              <a:t>1875-ben a Színiakadémia növendéke </a:t>
            </a:r>
            <a:r>
              <a:rPr lang="hu-HU" dirty="0" smtClean="0"/>
              <a:t>lett</a:t>
            </a:r>
          </a:p>
          <a:p>
            <a:r>
              <a:rPr lang="hu-HU" dirty="0"/>
              <a:t>1882-ben szerződött a Nemzeti Színházhoz, amelynek 1909-ben örökös tagja </a:t>
            </a:r>
            <a:r>
              <a:rPr lang="hu-HU" dirty="0" smtClean="0"/>
              <a:t>lett</a:t>
            </a:r>
          </a:p>
          <a:p>
            <a:r>
              <a:rPr lang="hu-HU" dirty="0" smtClean="0"/>
              <a:t>egyike </a:t>
            </a:r>
            <a:r>
              <a:rPr lang="hu-HU" dirty="0"/>
              <a:t>volt a "hunnisták"-</a:t>
            </a:r>
            <a:r>
              <a:rPr lang="hu-HU" dirty="0" smtClean="0"/>
              <a:t>nak</a:t>
            </a:r>
          </a:p>
          <a:p>
            <a:r>
              <a:rPr lang="hu-HU" dirty="0" smtClean="0"/>
              <a:t>pályáját az </a:t>
            </a:r>
            <a:r>
              <a:rPr lang="hu-HU" dirty="0"/>
              <a:t>öntudatos művészi munka, a szinte páratlan lelkiismeretesség és a gyökeres magyarság megnyilvánulásai jellemezték</a:t>
            </a:r>
            <a:endParaRPr lang="hu-HU" dirty="0" smtClean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98" y="103031"/>
            <a:ext cx="2430742" cy="3186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840" y="1543049"/>
            <a:ext cx="8053514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8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Nemzeti Színház</a:t>
            </a:r>
            <a:endParaRPr lang="hu-H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46597" y="1693571"/>
            <a:ext cx="5402687" cy="4243589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először az </a:t>
            </a:r>
            <a:r>
              <a:rPr lang="hu-HU" dirty="0"/>
              <a:t>Astoria Szállóval szemben (1837–1908) nyitotta meg kapuit, de akkor még Pesti Magyar </a:t>
            </a:r>
            <a:r>
              <a:rPr lang="hu-HU" dirty="0" smtClean="0"/>
              <a:t>Színháznak hívták (1840-ig)</a:t>
            </a:r>
          </a:p>
          <a:p>
            <a:r>
              <a:rPr lang="hu-HU" dirty="0"/>
              <a:t>1</a:t>
            </a:r>
            <a:r>
              <a:rPr lang="hu-HU" dirty="0" smtClean="0"/>
              <a:t>840-ben országos </a:t>
            </a:r>
            <a:r>
              <a:rPr lang="hu-HU" dirty="0"/>
              <a:t>intézmény </a:t>
            </a:r>
            <a:r>
              <a:rPr lang="hu-HU" dirty="0" smtClean="0"/>
              <a:t>lett </a:t>
            </a:r>
            <a:r>
              <a:rPr lang="hu-HU" dirty="0"/>
              <a:t>és Nemzeti Színház néven működött </a:t>
            </a:r>
            <a:r>
              <a:rPr lang="hu-HU" dirty="0" smtClean="0"/>
              <a:t>tovább</a:t>
            </a:r>
          </a:p>
          <a:p>
            <a:r>
              <a:rPr lang="hu-HU" dirty="0"/>
              <a:t>1883. szeptember 21-én mutatták be először Madách Imre Az ember tragédiája című művét a Nemzeti Színházban</a:t>
            </a:r>
            <a:endParaRPr lang="hu-HU" dirty="0" smtClean="0"/>
          </a:p>
          <a:p>
            <a:r>
              <a:rPr lang="hu-HU" dirty="0"/>
              <a:t>A Nemzeti Színház 2002. március 15-én nyitotta meg kapuit Budapest IX. kerületében a Bajor Gizi park 1. szám </a:t>
            </a:r>
            <a:r>
              <a:rPr lang="hu-HU" dirty="0" smtClean="0"/>
              <a:t>alatt Madách </a:t>
            </a:r>
            <a:r>
              <a:rPr lang="hu-HU" dirty="0"/>
              <a:t>Imre: Az ember tragédiája című drámai költemény </a:t>
            </a:r>
            <a:r>
              <a:rPr lang="hu-HU" dirty="0" smtClean="0"/>
              <a:t>díszelőadásával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15" y="1693571"/>
            <a:ext cx="5546501" cy="3642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zalagnyíl balra 4"/>
          <p:cNvSpPr/>
          <p:nvPr/>
        </p:nvSpPr>
        <p:spPr>
          <a:xfrm rot="18557941">
            <a:off x="6253602" y="-7595"/>
            <a:ext cx="1041368" cy="2239449"/>
          </a:xfrm>
          <a:prstGeom prst="curvedLeftArrow">
            <a:avLst>
              <a:gd name="adj1" fmla="val 25913"/>
              <a:gd name="adj2" fmla="val 43832"/>
              <a:gd name="adj3" fmla="val 44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0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8794" y="321972"/>
            <a:ext cx="6387921" cy="2677656"/>
          </a:xfrm>
          <a:prstGeom prst="rect">
            <a:avLst/>
          </a:prstGeom>
          <a:solidFill>
            <a:srgbClr val="F3C82E"/>
          </a:solidFill>
          <a:ln w="76200" cap="rnd" cmpd="thickThin">
            <a:solidFill>
              <a:srgbClr val="4A2318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4A2318"/>
                </a:solidFill>
                <a:latin typeface="Segoe Print" panose="02000600000000000000" pitchFamily="2" charset="0"/>
              </a:rPr>
              <a:t>„A magyar irodalom egyik legszebb terméke, büszkesége oly alakban kerül most a közönség elé, a milyenről szerzője aligha álmodott valaha. Az „Ember tragédiájá”-t, ez egyáltalán nem a színpad számára írott drámai költeményt szinre hozza a nemzeti színház, Paulay Ede igazgató és dramaturg átdolgozásában.” </a:t>
            </a:r>
            <a:r>
              <a:rPr lang="hu-HU" sz="2000" dirty="0">
                <a:solidFill>
                  <a:srgbClr val="4A2318"/>
                </a:solidFill>
              </a:rPr>
              <a:t>Így kezdte cikkét a bemutató után két nappal, 1883. szeptember 23-án a Vasárnapi </a:t>
            </a:r>
            <a:r>
              <a:rPr lang="hu-HU" sz="2000" dirty="0" smtClean="0">
                <a:solidFill>
                  <a:srgbClr val="4A2318"/>
                </a:solidFill>
              </a:rPr>
              <a:t>újság </a:t>
            </a:r>
            <a:r>
              <a:rPr lang="hu-HU" sz="2000" dirty="0">
                <a:solidFill>
                  <a:srgbClr val="4A2318"/>
                </a:solidFill>
              </a:rPr>
              <a:t>névtelen szerzője.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7662928" y="2137318"/>
            <a:ext cx="4082603" cy="3477875"/>
          </a:xfrm>
          <a:prstGeom prst="rect">
            <a:avLst/>
          </a:prstGeom>
          <a:solidFill>
            <a:srgbClr val="F3C82E"/>
          </a:solidFill>
          <a:ln w="76200" cmpd="thickThin">
            <a:solidFill>
              <a:srgbClr val="4A2318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4A2318"/>
                </a:solidFill>
                <a:latin typeface="Segoe Print" panose="02000600000000000000" pitchFamily="2" charset="0"/>
              </a:rPr>
              <a:t>Ugyan a 15 szín különböző, változatos és néhol futurisztikus helyszínei nagyban megnehezítették és a mai napig megnehezítik a színházi előadást, Paulay Ede a kor színházi felszereltségéhez mérten bravúrosan oldotta meg a Tragédia színpadra vitelét úgy, hogy előtte még egy követendő példa sem volt. </a:t>
            </a:r>
            <a:r>
              <a:rPr lang="hu-HU" sz="2000" dirty="0" smtClean="0">
                <a:solidFill>
                  <a:srgbClr val="4A2318"/>
                </a:solidFill>
              </a:rPr>
              <a:t>– ezek a Dara Feri csapat gondolatai.</a:t>
            </a:r>
            <a:endParaRPr lang="hu-HU" dirty="0">
              <a:solidFill>
                <a:srgbClr val="4A2318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987" y="3132786"/>
            <a:ext cx="6443728" cy="3624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pplause - Crow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09408" y="6772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2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TM10001105[[fn=Körülvágás]]</Template>
  <TotalTime>148</TotalTime>
  <Words>594</Words>
  <Application>Microsoft Office PowerPoint</Application>
  <PresentationFormat>Szélesvásznú</PresentationFormat>
  <Paragraphs>75</Paragraphs>
  <Slides>8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Franklin Gothic Book</vt:lpstr>
      <vt:lpstr>Segoe Print</vt:lpstr>
      <vt:lpstr>Crop</vt:lpstr>
      <vt:lpstr>Tragédia a színpadon?</vt:lpstr>
      <vt:lpstr>Paulay Ede</vt:lpstr>
      <vt:lpstr>Jászai Mari Nagy Imre Gyenes László</vt:lpstr>
      <vt:lpstr>Nagy Imre</vt:lpstr>
      <vt:lpstr>Jászai Mari</vt:lpstr>
      <vt:lpstr>Gyenes László</vt:lpstr>
      <vt:lpstr>Nemzeti Színház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Tragédia a színpadon</dc:title>
  <dc:creator>Riszt Edina</dc:creator>
  <cp:lastModifiedBy>Riszt Edina</cp:lastModifiedBy>
  <cp:revision>20</cp:revision>
  <dcterms:created xsi:type="dcterms:W3CDTF">2018-04-18T17:16:35Z</dcterms:created>
  <dcterms:modified xsi:type="dcterms:W3CDTF">2018-04-19T18:26:58Z</dcterms:modified>
</cp:coreProperties>
</file>