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3" r:id="rId7"/>
    <p:sldId id="262" r:id="rId8"/>
    <p:sldId id="264" r:id="rId9"/>
    <p:sldId id="261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latin typeface="Footlight MT Light" panose="0204060206030A020304" pitchFamily="18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1380-18B6-439B-BF9A-DF39886B1520}" type="datetimeFigureOut">
              <a:rPr lang="hu-HU" smtClean="0"/>
              <a:t>2019. 03. 27.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C704-062F-4615-AF8F-D85518EDC5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498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1380-18B6-439B-BF9A-DF39886B1520}" type="datetimeFigureOut">
              <a:rPr lang="hu-HU" smtClean="0"/>
              <a:t>2019. 03. 27.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C704-062F-4615-AF8F-D85518EDC5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1487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1380-18B6-439B-BF9A-DF39886B1520}" type="datetimeFigureOut">
              <a:rPr lang="hu-HU" smtClean="0"/>
              <a:t>2019. 03. 27.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C704-062F-4615-AF8F-D85518EDC5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631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1380-18B6-439B-BF9A-DF39886B1520}" type="datetimeFigureOut">
              <a:rPr lang="hu-HU" smtClean="0"/>
              <a:t>2019. 03. 27.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C704-062F-4615-AF8F-D85518EDC5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496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1380-18B6-439B-BF9A-DF39886B1520}" type="datetimeFigureOut">
              <a:rPr lang="hu-HU" smtClean="0"/>
              <a:t>2019. 03. 27.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C704-062F-4615-AF8F-D85518EDC5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3964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1380-18B6-439B-BF9A-DF39886B1520}" type="datetimeFigureOut">
              <a:rPr lang="hu-HU" smtClean="0"/>
              <a:t>2019. 03. 27.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C704-062F-4615-AF8F-D85518EDC5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3225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1380-18B6-439B-BF9A-DF39886B1520}" type="datetimeFigureOut">
              <a:rPr lang="hu-HU" smtClean="0"/>
              <a:t>2019. 03. 27.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C704-062F-4615-AF8F-D85518EDC5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070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1380-18B6-439B-BF9A-DF39886B1520}" type="datetimeFigureOut">
              <a:rPr lang="hu-HU" smtClean="0"/>
              <a:t>2019. 03. 27.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C704-062F-4615-AF8F-D85518EDC5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7843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1380-18B6-439B-BF9A-DF39886B1520}" type="datetimeFigureOut">
              <a:rPr lang="hu-HU" smtClean="0"/>
              <a:t>2019. 03. 27.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C704-062F-4615-AF8F-D85518EDC5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0069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1380-18B6-439B-BF9A-DF39886B1520}" type="datetimeFigureOut">
              <a:rPr lang="hu-HU" smtClean="0"/>
              <a:t>2019. 03. 27.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C704-062F-4615-AF8F-D85518EDC5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841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1380-18B6-439B-BF9A-DF39886B1520}" type="datetimeFigureOut">
              <a:rPr lang="hu-HU" smtClean="0"/>
              <a:t>2019. 03. 27.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C704-062F-4615-AF8F-D85518EDC5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040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B1380-18B6-439B-BF9A-DF39886B1520}" type="datetimeFigureOut">
              <a:rPr lang="hu-HU" smtClean="0"/>
              <a:t>2019. 03. 27.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C704-062F-4615-AF8F-D85518EDC533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5799"/>
            <a:ext cx="12193057" cy="6846401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4102724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ootlight MT Light" panose="0204060206030A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1" y="13017"/>
            <a:ext cx="12191999" cy="6844983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hu-HU" dirty="0"/>
              <a:t>Színházi élet </a:t>
            </a:r>
            <a:br>
              <a:rPr lang="hu-HU" dirty="0"/>
            </a:br>
            <a:r>
              <a:rPr lang="hu-HU" dirty="0"/>
              <a:t>-</a:t>
            </a:r>
            <a:br>
              <a:rPr lang="hu-HU" dirty="0"/>
            </a:br>
            <a:r>
              <a:rPr lang="hu-HU" dirty="0"/>
              <a:t>Németh Antal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Készítette a Broadway csapat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505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EEF4A7C6-34AA-4D30-A81F-262B2EA4C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415655"/>
            <a:ext cx="2879083" cy="402668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976" y="1432316"/>
            <a:ext cx="2880360" cy="3994381"/>
          </a:xfrm>
          <a:prstGeom prst="rect">
            <a:avLst/>
          </a:prstGeom>
        </p:spPr>
      </p:pic>
      <p:pic>
        <p:nvPicPr>
          <p:cNvPr id="2" name="Tartalom helye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43941" y="1472049"/>
            <a:ext cx="2880360" cy="39139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771021" y="546652"/>
            <a:ext cx="7951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Németh Antal arcai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80258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45836" y="10763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600" dirty="0" smtClean="0">
                <a:solidFill>
                  <a:schemeClr val="accent2">
                    <a:lumMod val="75000"/>
                  </a:schemeClr>
                </a:solidFill>
              </a:rPr>
              <a:t>Máig aktuális feltevések</a:t>
            </a:r>
          </a:p>
          <a:p>
            <a:pPr marL="0" indent="0" algn="ctr">
              <a:buNone/>
            </a:pPr>
            <a:endParaRPr lang="hu-HU" sz="3600" dirty="0" smtClean="0"/>
          </a:p>
          <a:p>
            <a:r>
              <a:rPr lang="hu-HU" sz="2800" dirty="0" smtClean="0"/>
              <a:t>„Hiszek </a:t>
            </a:r>
            <a:r>
              <a:rPr lang="hu-HU" sz="2800" dirty="0"/>
              <a:t>egy különleges és </a:t>
            </a:r>
            <a:r>
              <a:rPr lang="hu-HU" sz="2800" dirty="0" smtClean="0"/>
              <a:t>egyedül való </a:t>
            </a:r>
            <a:r>
              <a:rPr lang="hu-HU" sz="2800" dirty="0"/>
              <a:t>magyar színházi </a:t>
            </a:r>
            <a:r>
              <a:rPr lang="hu-HU" sz="2800" dirty="0" smtClean="0"/>
              <a:t>kultúrában.”</a:t>
            </a:r>
            <a:endParaRPr lang="hu-HU" dirty="0"/>
          </a:p>
          <a:p>
            <a:pPr marL="0" indent="0">
              <a:buNone/>
            </a:pPr>
            <a:r>
              <a:rPr lang="hu-HU" sz="2800" dirty="0"/>
              <a:t>A mai </a:t>
            </a:r>
            <a:r>
              <a:rPr lang="hu-HU" sz="2800" dirty="0" smtClean="0"/>
              <a:t>magyar </a:t>
            </a:r>
            <a:r>
              <a:rPr lang="hu-HU" sz="2800" dirty="0"/>
              <a:t>színházak továbbra is élnek és nagyszerűek. Az emberek sokasága látogat el a csodálatosabbnál csodásabb </a:t>
            </a:r>
            <a:r>
              <a:rPr lang="hu-HU" sz="2800" dirty="0" smtClean="0"/>
              <a:t>előadásokra</a:t>
            </a:r>
            <a:r>
              <a:rPr lang="hu-HU" sz="2800" dirty="0"/>
              <a:t>. </a:t>
            </a:r>
          </a:p>
          <a:p>
            <a:pPr marL="0" indent="0">
              <a:buNone/>
            </a:pPr>
            <a:r>
              <a:rPr lang="hu-HU" sz="2800" dirty="0"/>
              <a:t>A színészek</a:t>
            </a:r>
            <a:r>
              <a:rPr lang="hu-HU" sz="2800" dirty="0" smtClean="0"/>
              <a:t>, műszaki személyzet, </a:t>
            </a:r>
            <a:r>
              <a:rPr lang="hu-HU" sz="2800" dirty="0"/>
              <a:t>rendezők a mai napig keményen dolgoznak</a:t>
            </a:r>
            <a:r>
              <a:rPr lang="hu-HU" sz="2800" dirty="0" smtClean="0"/>
              <a:t>, hogy </a:t>
            </a:r>
            <a:r>
              <a:rPr lang="hu-HU" sz="2800" dirty="0"/>
              <a:t>nagyszerű előadásokat adhassanak elő, vagy is akkoriban is és ma is nagyon fontos a színházban dolgozóknak a </a:t>
            </a:r>
            <a:r>
              <a:rPr lang="hu-HU" sz="2800" dirty="0" smtClean="0"/>
              <a:t>magyar </a:t>
            </a:r>
            <a:r>
              <a:rPr lang="hu-HU" sz="2800" dirty="0"/>
              <a:t>színház. </a:t>
            </a:r>
          </a:p>
        </p:txBody>
      </p:sp>
    </p:spTree>
    <p:extLst>
      <p:ext uri="{BB962C8B-B14F-4D97-AF65-F5344CB8AC3E}">
        <p14:creationId xmlns:p14="http://schemas.microsoft.com/office/powerpoint/2010/main" val="18529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1045EE4A-5DBD-4558-A02E-B87E8AD690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9" r="1" b="11590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  <a:ln w="190500">
            <a:solidFill>
              <a:srgbClr val="FFFFFF"/>
            </a:solidFill>
            <a:miter lim="800000"/>
          </a:ln>
          <a:effectLst>
            <a:outerShdw blurRad="76200" dist="19050" dir="5400000" algn="t" rotWithShape="0">
              <a:prstClr val="black">
                <a:alpha val="5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79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87400" y="10763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u-HU" sz="2800" dirty="0" smtClean="0"/>
              <a:t>„Hiszek </a:t>
            </a:r>
            <a:r>
              <a:rPr lang="hu-HU" sz="2800" dirty="0"/>
              <a:t>a magyar színházi kultúra egységében</a:t>
            </a:r>
            <a:r>
              <a:rPr lang="hu-HU" sz="2800" dirty="0" smtClean="0"/>
              <a:t>.”</a:t>
            </a:r>
            <a:endParaRPr lang="hu-HU" dirty="0"/>
          </a:p>
          <a:p>
            <a:pPr marL="0" indent="0">
              <a:buNone/>
            </a:pPr>
            <a:r>
              <a:rPr lang="hu-HU" sz="2800" dirty="0"/>
              <a:t>A színházban nem számít ki milyen származású, rangú, nemzetiségű, mindenki egyenlő és csak a színészi játéka számít. Mennyire teszi oda magát a színész, mennyire akarja. </a:t>
            </a:r>
            <a:br>
              <a:rPr lang="hu-HU" sz="2800" dirty="0"/>
            </a:br>
            <a:r>
              <a:rPr lang="hu-HU" sz="2800" dirty="0"/>
              <a:t>Szerintünk ez külsős szemmel is látható, hogy ma is minden színész teljes erőből oda teszi magát és keményen dolgozik.</a:t>
            </a:r>
          </a:p>
        </p:txBody>
      </p:sp>
    </p:spTree>
    <p:extLst>
      <p:ext uri="{BB962C8B-B14F-4D97-AF65-F5344CB8AC3E}">
        <p14:creationId xmlns:p14="http://schemas.microsoft.com/office/powerpoint/2010/main" val="267494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87400" y="10763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 smtClean="0"/>
              <a:t>„Hiszek </a:t>
            </a:r>
            <a:r>
              <a:rPr lang="hu-HU" sz="2800" dirty="0"/>
              <a:t>a színházi életforma szüntelen megújulásának szükségességében</a:t>
            </a:r>
            <a:r>
              <a:rPr lang="hu-HU" sz="2800" dirty="0" smtClean="0"/>
              <a:t>.”</a:t>
            </a:r>
          </a:p>
          <a:p>
            <a:pPr marL="0" indent="0">
              <a:buNone/>
            </a:pPr>
            <a:endParaRPr lang="hu-HU" sz="2800" dirty="0"/>
          </a:p>
          <a:p>
            <a:pPr marL="0" indent="0">
              <a:buNone/>
            </a:pPr>
            <a:r>
              <a:rPr lang="hu-HU" sz="2800" dirty="0" smtClean="0"/>
              <a:t>Fontos a hagyomány éltetése, amely át van itatva a magyar színjátszás történelmével és eredményeivel, de szükséges egy új stílus forma is, amely harmóniával van a régi és az új nemzet lelkével is. </a:t>
            </a:r>
            <a:br>
              <a:rPr lang="hu-HU" sz="2800" dirty="0" smtClean="0"/>
            </a:br>
            <a:r>
              <a:rPr lang="hu-HU" sz="2800" dirty="0" smtClean="0"/>
              <a:t>A tradíció a múlt szerves </a:t>
            </a:r>
            <a:r>
              <a:rPr lang="hu-HU" sz="2800" dirty="0" err="1" smtClean="0"/>
              <a:t>továbbépítése</a:t>
            </a:r>
            <a:r>
              <a:rPr lang="hu-HU" sz="2800" dirty="0" smtClean="0"/>
              <a:t> a jövő felé.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85506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F481EA59-2DD7-499D-B4AC-D7FD18FB77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A8643AB6-73CF-4895-9F86-7FEF2173195B}"/>
              </a:ext>
            </a:extLst>
          </p:cNvPr>
          <p:cNvSpPr txBox="1"/>
          <p:nvPr/>
        </p:nvSpPr>
        <p:spPr>
          <a:xfrm>
            <a:off x="649357" y="3299791"/>
            <a:ext cx="10893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/>
              <a:t>Katona József : Bánk bán</a:t>
            </a:r>
          </a:p>
        </p:txBody>
      </p:sp>
    </p:spTree>
    <p:extLst>
      <p:ext uri="{BB962C8B-B14F-4D97-AF65-F5344CB8AC3E}">
        <p14:creationId xmlns:p14="http://schemas.microsoft.com/office/powerpoint/2010/main" val="237139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87400" y="10763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 smtClean="0"/>
              <a:t>„Hiszek a magyar színházi kultúra belső nagy küldetésében.”</a:t>
            </a:r>
          </a:p>
          <a:p>
            <a:pPr marL="0" indent="0">
              <a:buNone/>
            </a:pPr>
            <a:endParaRPr lang="hu-HU" sz="2800" dirty="0"/>
          </a:p>
          <a:p>
            <a:pPr marL="0" indent="0">
              <a:buNone/>
            </a:pPr>
            <a:r>
              <a:rPr lang="hu-HU" sz="2800" dirty="0" smtClean="0"/>
              <a:t>A múltban fontos volt a magyar nyelv terjesztése, a magyar nemzeti gondolatok megerősítése. Az idők változásával azonban új követelmények jelentek meg, a magyar irodalom, a magyar színészet, és a magyar színpadművészet terén. </a:t>
            </a:r>
            <a:br>
              <a:rPr lang="hu-HU" sz="2800" dirty="0" smtClean="0"/>
            </a:br>
            <a:r>
              <a:rPr lang="hu-HU" sz="2800" dirty="0" smtClean="0"/>
              <a:t>A belső missziónak ki kell terjednie a színészet színvonalának felemelkedésére is. </a:t>
            </a:r>
            <a:br>
              <a:rPr lang="hu-HU" sz="2800" dirty="0" smtClean="0"/>
            </a:br>
            <a:r>
              <a:rPr lang="hu-HU" sz="2800" dirty="0" smtClean="0"/>
              <a:t>Ezt a mesterséget szüntelen munkával lehet csak példamutatóvá tenni. 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17133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5607" y="122168"/>
            <a:ext cx="10993783" cy="6735832"/>
          </a:xfrm>
        </p:spPr>
        <p:txBody>
          <a:bodyPr/>
          <a:lstStyle/>
          <a:p>
            <a:pPr marL="0" indent="0" algn="ctr">
              <a:buNone/>
            </a:pPr>
            <a:r>
              <a:rPr lang="hu-HU" sz="3600" dirty="0" smtClean="0">
                <a:solidFill>
                  <a:schemeClr val="accent2">
                    <a:lumMod val="75000"/>
                  </a:schemeClr>
                </a:solidFill>
              </a:rPr>
              <a:t>Ma már nem állja meg a helyét</a:t>
            </a:r>
          </a:p>
          <a:p>
            <a:pPr marL="0" indent="0">
              <a:buNone/>
            </a:pPr>
            <a:endParaRPr lang="hu-HU" sz="2800" dirty="0"/>
          </a:p>
          <a:p>
            <a:pPr marL="0" indent="0">
              <a:buNone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„Hiszek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a színháznak a változó forma mögött álló változatlan örök és időtlen lényegében, vagyis abban, hogy a színház öntörvényű emberi megnyilatkozás és sohasem akarhat mást, mint saját lényegét megvalósítani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800" dirty="0" smtClean="0"/>
              <a:t>Nincs szükség versenyre a rádió, a film és a színház között, mert remekül megférnek egymással. Abban viszont van igazság még most is, hogy a színháznak, a színészi játéknak, a jelmeznek és díszletnek tökéletesnek kell lenni ahhoz, hogy a színházak látogatottsága egyenletes és magas néző számú legyen. 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1585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310</Words>
  <Application>Microsoft Office PowerPoint</Application>
  <PresentationFormat>Szélesvásznú</PresentationFormat>
  <Paragraphs>21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Arial</vt:lpstr>
      <vt:lpstr>Calibri</vt:lpstr>
      <vt:lpstr>Footlight MT Light</vt:lpstr>
      <vt:lpstr>Office-téma</vt:lpstr>
      <vt:lpstr>Színházi élet  - Németh Antal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Színházi élet  - Németh Antal</dc:title>
  <dc:creator>heniii08.d@outlook.hu</dc:creator>
  <cp:lastModifiedBy>Suli</cp:lastModifiedBy>
  <cp:revision>8</cp:revision>
  <dcterms:created xsi:type="dcterms:W3CDTF">2019-03-24T17:29:41Z</dcterms:created>
  <dcterms:modified xsi:type="dcterms:W3CDTF">2019-03-27T13:20:26Z</dcterms:modified>
</cp:coreProperties>
</file>