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7" r:id="rId10"/>
    <p:sldId id="264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52" autoAdjust="0"/>
    <p:restoredTop sz="94404" autoAdjust="0"/>
  </p:normalViewPr>
  <p:slideViewPr>
    <p:cSldViewPr snapToGrid="0" snapToObjects="1">
      <p:cViewPr varScale="1">
        <p:scale>
          <a:sx n="70" d="100"/>
          <a:sy n="70" d="100"/>
        </p:scale>
        <p:origin x="7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6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58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5671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3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66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80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60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8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5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8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5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3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53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i="1">
                <a:latin typeface="Algerian" panose="04020705040A02060702" pitchFamily="82" charset="0"/>
              </a:rPr>
              <a:t>Madách Imre: Az ember tragédiája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>
                <a:latin typeface="+mj-lt"/>
              </a:rPr>
              <a:t>A </a:t>
            </a:r>
            <a:r>
              <a:rPr b="1" dirty="0" err="1">
                <a:latin typeface="+mj-lt"/>
              </a:rPr>
              <a:t>mű</a:t>
            </a:r>
            <a:r>
              <a:rPr b="1" dirty="0">
                <a:latin typeface="+mj-lt"/>
              </a:rPr>
              <a:t> </a:t>
            </a:r>
            <a:r>
              <a:rPr b="1" dirty="0" err="1">
                <a:latin typeface="+mj-lt"/>
              </a:rPr>
              <a:t>bemutatása</a:t>
            </a:r>
            <a:r>
              <a:rPr b="1" dirty="0">
                <a:latin typeface="+mj-lt"/>
              </a:rPr>
              <a:t> </a:t>
            </a:r>
            <a:r>
              <a:rPr b="1" dirty="0" err="1">
                <a:latin typeface="+mj-lt"/>
              </a:rPr>
              <a:t>és</a:t>
            </a:r>
            <a:r>
              <a:rPr b="1" dirty="0">
                <a:latin typeface="+mj-lt"/>
              </a:rPr>
              <a:t> a </a:t>
            </a:r>
            <a:r>
              <a:rPr b="1" dirty="0" err="1">
                <a:latin typeface="+mj-lt"/>
              </a:rPr>
              <a:t>Nemzeti</a:t>
            </a:r>
            <a:r>
              <a:rPr b="1" dirty="0">
                <a:latin typeface="+mj-lt"/>
              </a:rPr>
              <a:t> </a:t>
            </a:r>
            <a:r>
              <a:rPr b="1" dirty="0" err="1">
                <a:latin typeface="+mj-lt"/>
              </a:rPr>
              <a:t>Színház</a:t>
            </a:r>
            <a:r>
              <a:rPr b="1" dirty="0">
                <a:latin typeface="+mj-lt"/>
              </a:rPr>
              <a:t> </a:t>
            </a:r>
            <a:r>
              <a:rPr b="1" dirty="0" err="1">
                <a:latin typeface="+mj-lt"/>
              </a:rPr>
              <a:t>legendás</a:t>
            </a:r>
            <a:r>
              <a:rPr b="1" dirty="0">
                <a:latin typeface="+mj-lt"/>
              </a:rPr>
              <a:t> </a:t>
            </a:r>
            <a:r>
              <a:rPr b="1" dirty="0" err="1">
                <a:latin typeface="+mj-lt"/>
              </a:rPr>
              <a:t>rendezései</a:t>
            </a:r>
            <a:endParaRPr lang="hu-HU" b="1" dirty="0">
              <a:latin typeface="+mj-lt"/>
            </a:endParaRPr>
          </a:p>
          <a:p>
            <a:endParaRPr b="1" dirty="0">
              <a:latin typeface="Algerian" panose="04020705040A02060702" pitchFamily="82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3AC703A-AE98-C325-19DD-FCA419C66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47" y="3226852"/>
            <a:ext cx="6043107" cy="3021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dirty="0" err="1">
                <a:latin typeface="Algerian" panose="04020705040A02060702" pitchFamily="82" charset="0"/>
              </a:rPr>
              <a:t>Korszerű</a:t>
            </a:r>
            <a:r>
              <a:rPr b="1" i="1" dirty="0">
                <a:latin typeface="Algerian" panose="04020705040A02060702" pitchFamily="82" charset="0"/>
              </a:rPr>
              <a:t> </a:t>
            </a:r>
            <a:r>
              <a:rPr b="1" i="1" dirty="0" err="1">
                <a:latin typeface="Algerian" panose="04020705040A02060702" pitchFamily="82" charset="0"/>
              </a:rPr>
              <a:t>rendezések</a:t>
            </a:r>
            <a:endParaRPr b="1" i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54" y="1853248"/>
            <a:ext cx="6798736" cy="3444997"/>
          </a:xfrm>
        </p:spPr>
        <p:txBody>
          <a:bodyPr/>
          <a:lstStyle/>
          <a:p>
            <a:r>
              <a:rPr b="1" dirty="0"/>
              <a:t>Modern </a:t>
            </a:r>
            <a:r>
              <a:rPr b="1" dirty="0" err="1"/>
              <a:t>technika</a:t>
            </a:r>
            <a:r>
              <a:rPr b="1" dirty="0"/>
              <a:t> </a:t>
            </a:r>
            <a:r>
              <a:rPr b="1" dirty="0" err="1"/>
              <a:t>és</a:t>
            </a:r>
            <a:r>
              <a:rPr b="1" dirty="0"/>
              <a:t> </a:t>
            </a:r>
            <a:r>
              <a:rPr b="1" dirty="0" err="1"/>
              <a:t>látványvilág</a:t>
            </a:r>
            <a:endParaRPr lang="hu-HU" b="1" dirty="0"/>
          </a:p>
          <a:p>
            <a:r>
              <a:rPr lang="hu-HU" b="1" dirty="0"/>
              <a:t>Először használtak világítást</a:t>
            </a:r>
            <a:endParaRPr b="1" dirty="0"/>
          </a:p>
          <a:p>
            <a:r>
              <a:rPr b="1" dirty="0" err="1"/>
              <a:t>Vetítések</a:t>
            </a:r>
            <a:r>
              <a:rPr b="1" dirty="0"/>
              <a:t>, </a:t>
            </a:r>
            <a:r>
              <a:rPr b="1" dirty="0" err="1"/>
              <a:t>multimédia</a:t>
            </a:r>
            <a:endParaRPr b="1" dirty="0"/>
          </a:p>
          <a:p>
            <a:r>
              <a:rPr b="1" dirty="0" err="1"/>
              <a:t>Kortárs</a:t>
            </a:r>
            <a:r>
              <a:rPr b="1" dirty="0"/>
              <a:t> </a:t>
            </a:r>
            <a:r>
              <a:rPr b="1" dirty="0" err="1"/>
              <a:t>értelmezések</a:t>
            </a:r>
            <a:endParaRPr lang="hu-HU" b="1" dirty="0"/>
          </a:p>
          <a:p>
            <a:endParaRPr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FCE35D7-9555-0AB6-278A-4F68FEE5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532" y="3575746"/>
            <a:ext cx="4365114" cy="2658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00144D-FE9E-3F15-30A5-4799886EF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>
                <a:latin typeface="Algerian" panose="04020705040A02060702" pitchFamily="82" charset="0"/>
              </a:rPr>
              <a:t>Érdekességek az előadásokról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2DFB1C-E404-1709-ED2F-39306B5AE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73" y="2427829"/>
            <a:ext cx="6711654" cy="4195481"/>
          </a:xfrm>
        </p:spPr>
        <p:txBody>
          <a:bodyPr/>
          <a:lstStyle/>
          <a:p>
            <a:r>
              <a:rPr lang="hu-HU" b="1" dirty="0"/>
              <a:t>A Tragédia 15 színből áll, ezért rendkívül nehéz színpadra állítani.</a:t>
            </a:r>
          </a:p>
          <a:p>
            <a:r>
              <a:rPr lang="hu-HU" b="1" dirty="0"/>
              <a:t>Az előadások gyakran 4–5 </a:t>
            </a:r>
            <a:r>
              <a:rPr lang="hu-HU" b="1" dirty="0" err="1"/>
              <a:t>órásak</a:t>
            </a:r>
            <a:r>
              <a:rPr lang="hu-HU" b="1" dirty="0"/>
              <a:t> voltak.</a:t>
            </a:r>
          </a:p>
          <a:p>
            <a:r>
              <a:rPr lang="hu-HU" b="1" dirty="0"/>
              <a:t>A díszletek és jelmezek mindig korszakos jelentőségűek voltak.</a:t>
            </a:r>
          </a:p>
          <a:p>
            <a:endParaRPr lang="hu-HU" dirty="0"/>
          </a:p>
        </p:txBody>
      </p:sp>
      <p:pic>
        <p:nvPicPr>
          <p:cNvPr id="5" name="Ábra 4" descr="Egy Liliomot">
            <a:extLst>
              <a:ext uri="{FF2B5EF4-FFF2-40B4-BE49-F238E27FC236}">
                <a16:creationId xmlns:a16="http://schemas.microsoft.com/office/drawing/2014/main" id="{566A168E-527A-0E94-B3F2-401377B5E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4019" y="3680545"/>
            <a:ext cx="2648415" cy="264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4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497508"/>
            <a:ext cx="7055380" cy="1400530"/>
          </a:xfrm>
        </p:spPr>
        <p:txBody>
          <a:bodyPr/>
          <a:lstStyle/>
          <a:p>
            <a:r>
              <a:rPr lang="hu-HU" b="1" i="1" dirty="0">
                <a:latin typeface="Algerian" panose="04020705040A02060702" pitchFamily="82" charset="0"/>
              </a:rPr>
              <a:t>              </a:t>
            </a:r>
            <a:r>
              <a:rPr b="1" i="1" dirty="0" err="1">
                <a:latin typeface="Algerian" panose="04020705040A02060702" pitchFamily="82" charset="0"/>
              </a:rPr>
              <a:t>Összegzés</a:t>
            </a:r>
            <a:endParaRPr b="1" i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920" y="1506515"/>
            <a:ext cx="6711654" cy="4195481"/>
          </a:xfrm>
        </p:spPr>
        <p:txBody>
          <a:bodyPr/>
          <a:lstStyle/>
          <a:p>
            <a:r>
              <a:rPr b="1" dirty="0"/>
              <a:t>A Tragédia </a:t>
            </a:r>
            <a:r>
              <a:rPr b="1" dirty="0" err="1"/>
              <a:t>folyamatosan</a:t>
            </a:r>
            <a:r>
              <a:rPr b="1" dirty="0"/>
              <a:t> </a:t>
            </a:r>
            <a:r>
              <a:rPr b="1" dirty="0" err="1"/>
              <a:t>újraértelmezhető</a:t>
            </a:r>
            <a:endParaRPr b="1" dirty="0"/>
          </a:p>
          <a:p>
            <a:r>
              <a:rPr b="1" dirty="0"/>
              <a:t>A </a:t>
            </a:r>
            <a:r>
              <a:rPr b="1" dirty="0" err="1"/>
              <a:t>Nemzeti</a:t>
            </a:r>
            <a:r>
              <a:rPr b="1" dirty="0"/>
              <a:t> </a:t>
            </a:r>
            <a:r>
              <a:rPr b="1" dirty="0" err="1"/>
              <a:t>Színház</a:t>
            </a:r>
            <a:r>
              <a:rPr b="1" dirty="0"/>
              <a:t> </a:t>
            </a:r>
            <a:r>
              <a:rPr b="1" dirty="0" err="1"/>
              <a:t>rendezései</a:t>
            </a:r>
            <a:r>
              <a:rPr b="1" dirty="0"/>
              <a:t> </a:t>
            </a:r>
            <a:r>
              <a:rPr b="1" dirty="0" err="1"/>
              <a:t>tükrözik</a:t>
            </a:r>
            <a:r>
              <a:rPr b="1" dirty="0"/>
              <a:t> a kor </a:t>
            </a:r>
            <a:r>
              <a:rPr lang="hu-HU" b="1" dirty="0"/>
              <a:t>szellemiségét</a:t>
            </a:r>
          </a:p>
          <a:p>
            <a:r>
              <a:rPr lang="hu-HU" b="1" dirty="0"/>
              <a:t>A három rendező különböző korszakok színházi gondolkodását képviseli.</a:t>
            </a:r>
          </a:p>
          <a:p>
            <a:r>
              <a:rPr lang="hu-HU" b="1" dirty="0"/>
              <a:t>Mindhárom előadás hozzájárult a mű legendájához.</a:t>
            </a:r>
          </a:p>
          <a:p>
            <a:r>
              <a:rPr lang="hu-HU" b="1" dirty="0"/>
              <a:t>Az ember tragédiája ma is a magyar színház egyik legfontosabb darabja.</a:t>
            </a:r>
          </a:p>
          <a:p>
            <a:endParaRPr b="1" dirty="0"/>
          </a:p>
        </p:txBody>
      </p:sp>
      <p:pic>
        <p:nvPicPr>
          <p:cNvPr id="6" name="Ábra 5" descr="Virágas elrendezés dísz">
            <a:extLst>
              <a:ext uri="{FF2B5EF4-FFF2-40B4-BE49-F238E27FC236}">
                <a16:creationId xmlns:a16="http://schemas.microsoft.com/office/drawing/2014/main" id="{FBAA4988-6367-E385-89C3-606F727D4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5932" y="4204011"/>
            <a:ext cx="3969834" cy="3256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dirty="0">
                <a:latin typeface="Algerian" panose="04020705040A02060702" pitchFamily="82" charset="0"/>
              </a:rPr>
              <a:t>A </a:t>
            </a:r>
            <a:r>
              <a:rPr b="1" i="1" dirty="0" err="1">
                <a:latin typeface="Algerian" panose="04020705040A02060702" pitchFamily="82" charset="0"/>
              </a:rPr>
              <a:t>mű</a:t>
            </a:r>
            <a:r>
              <a:rPr b="1" i="1" dirty="0">
                <a:latin typeface="Algerian" panose="04020705040A02060702" pitchFamily="82" charset="0"/>
              </a:rPr>
              <a:t> </a:t>
            </a:r>
            <a:r>
              <a:rPr b="1" i="1" dirty="0" err="1">
                <a:latin typeface="Algerian" panose="04020705040A02060702" pitchFamily="82" charset="0"/>
              </a:rPr>
              <a:t>alapjai</a:t>
            </a:r>
            <a:endParaRPr b="1" i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" y="2912882"/>
            <a:ext cx="8229600" cy="3194993"/>
          </a:xfrm>
        </p:spPr>
        <p:txBody>
          <a:bodyPr/>
          <a:lstStyle/>
          <a:p>
            <a:r>
              <a:rPr b="1" dirty="0" err="1">
                <a:latin typeface="+mj-lt"/>
              </a:rPr>
              <a:t>Író</a:t>
            </a:r>
            <a:r>
              <a:rPr b="1" dirty="0">
                <a:latin typeface="+mj-lt"/>
              </a:rPr>
              <a:t>: Madách Imre</a:t>
            </a:r>
          </a:p>
          <a:p>
            <a:r>
              <a:rPr b="1" dirty="0" err="1">
                <a:latin typeface="+mj-lt"/>
              </a:rPr>
              <a:t>Megjelenés</a:t>
            </a:r>
            <a:r>
              <a:rPr b="1" dirty="0">
                <a:latin typeface="+mj-lt"/>
              </a:rPr>
              <a:t>: 1861</a:t>
            </a:r>
          </a:p>
          <a:p>
            <a:r>
              <a:rPr b="1" dirty="0" err="1">
                <a:latin typeface="+mj-lt"/>
              </a:rPr>
              <a:t>Műfaj</a:t>
            </a:r>
            <a:r>
              <a:rPr b="1" dirty="0">
                <a:latin typeface="+mj-lt"/>
              </a:rPr>
              <a:t>: </a:t>
            </a:r>
            <a:r>
              <a:rPr b="1" dirty="0" err="1">
                <a:latin typeface="+mj-lt"/>
              </a:rPr>
              <a:t>drámai</a:t>
            </a:r>
            <a:r>
              <a:rPr b="1" dirty="0">
                <a:latin typeface="+mj-lt"/>
              </a:rPr>
              <a:t> </a:t>
            </a:r>
            <a:r>
              <a:rPr b="1" dirty="0" err="1">
                <a:latin typeface="+mj-lt"/>
              </a:rPr>
              <a:t>költemény</a:t>
            </a:r>
            <a:endParaRPr b="1" dirty="0">
              <a:latin typeface="+mj-lt"/>
            </a:endParaRPr>
          </a:p>
          <a:p>
            <a:r>
              <a:rPr b="1" dirty="0" err="1">
                <a:latin typeface="+mj-lt"/>
              </a:rPr>
              <a:t>Fő</a:t>
            </a:r>
            <a:r>
              <a:rPr b="1" dirty="0">
                <a:latin typeface="+mj-lt"/>
              </a:rPr>
              <a:t> </a:t>
            </a:r>
            <a:r>
              <a:rPr b="1" dirty="0" err="1">
                <a:latin typeface="+mj-lt"/>
              </a:rPr>
              <a:t>témák</a:t>
            </a:r>
            <a:r>
              <a:rPr b="1" dirty="0">
                <a:latin typeface="+mj-lt"/>
              </a:rPr>
              <a:t>: </a:t>
            </a:r>
            <a:r>
              <a:rPr b="1" dirty="0" err="1">
                <a:latin typeface="+mj-lt"/>
              </a:rPr>
              <a:t>emberi</a:t>
            </a:r>
            <a:r>
              <a:rPr b="1" dirty="0">
                <a:latin typeface="+mj-lt"/>
              </a:rPr>
              <a:t> </a:t>
            </a:r>
            <a:r>
              <a:rPr b="1" dirty="0" err="1">
                <a:latin typeface="+mj-lt"/>
              </a:rPr>
              <a:t>lét</a:t>
            </a:r>
            <a:r>
              <a:rPr b="1" dirty="0">
                <a:latin typeface="+mj-lt"/>
              </a:rPr>
              <a:t>, </a:t>
            </a:r>
            <a:r>
              <a:rPr b="1" dirty="0" err="1">
                <a:latin typeface="+mj-lt"/>
              </a:rPr>
              <a:t>történelem</a:t>
            </a:r>
            <a:r>
              <a:rPr b="1" dirty="0">
                <a:latin typeface="+mj-lt"/>
              </a:rPr>
              <a:t>, hit </a:t>
            </a:r>
            <a:r>
              <a:rPr b="1" dirty="0" err="1">
                <a:latin typeface="+mj-lt"/>
              </a:rPr>
              <a:t>és</a:t>
            </a:r>
            <a:r>
              <a:rPr b="1" dirty="0">
                <a:latin typeface="+mj-lt"/>
              </a:rPr>
              <a:t> </a:t>
            </a:r>
            <a:r>
              <a:rPr b="1" dirty="0" err="1">
                <a:latin typeface="+mj-lt"/>
              </a:rPr>
              <a:t>kétely</a:t>
            </a:r>
            <a:endParaRPr b="1" dirty="0">
              <a:latin typeface="+mj-lt"/>
            </a:endParaRPr>
          </a:p>
        </p:txBody>
      </p:sp>
      <p:pic>
        <p:nvPicPr>
          <p:cNvPr id="5" name="Ábra 4" descr="Nyitott könyv">
            <a:extLst>
              <a:ext uri="{FF2B5EF4-FFF2-40B4-BE49-F238E27FC236}">
                <a16:creationId xmlns:a16="http://schemas.microsoft.com/office/drawing/2014/main" id="{6B63EBED-C89F-D84B-D222-EB0B3A6A4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965" y="1421529"/>
            <a:ext cx="2866819" cy="2982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dirty="0" err="1">
                <a:latin typeface="Algerian" panose="04020705040A02060702" pitchFamily="82" charset="0"/>
              </a:rPr>
              <a:t>Cselekmény</a:t>
            </a:r>
            <a:r>
              <a:rPr b="1" i="1" dirty="0">
                <a:latin typeface="Algerian" panose="04020705040A02060702" pitchFamily="82" charset="0"/>
              </a:rPr>
              <a:t> </a:t>
            </a:r>
            <a:r>
              <a:rPr b="1" i="1" dirty="0" err="1">
                <a:latin typeface="Algerian" panose="04020705040A02060702" pitchFamily="82" charset="0"/>
              </a:rPr>
              <a:t>röviden</a:t>
            </a:r>
            <a:endParaRPr b="1" i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/>
              <a:t>Ádám </a:t>
            </a:r>
            <a:r>
              <a:rPr b="1" dirty="0" err="1"/>
              <a:t>és</a:t>
            </a:r>
            <a:r>
              <a:rPr b="1" dirty="0"/>
              <a:t> Éva </a:t>
            </a:r>
            <a:r>
              <a:rPr b="1" dirty="0" err="1"/>
              <a:t>története</a:t>
            </a:r>
            <a:r>
              <a:rPr b="1" dirty="0"/>
              <a:t> Lucifer </a:t>
            </a:r>
            <a:r>
              <a:rPr b="1" dirty="0" err="1"/>
              <a:t>vezetésével</a:t>
            </a:r>
            <a:endParaRPr b="1" dirty="0"/>
          </a:p>
          <a:p>
            <a:r>
              <a:rPr b="1" dirty="0" err="1"/>
              <a:t>Történelmi</a:t>
            </a:r>
            <a:r>
              <a:rPr b="1" dirty="0"/>
              <a:t> </a:t>
            </a:r>
            <a:r>
              <a:rPr b="1" dirty="0" err="1"/>
              <a:t>színek</a:t>
            </a:r>
            <a:r>
              <a:rPr b="1" dirty="0"/>
              <a:t> </a:t>
            </a:r>
            <a:r>
              <a:rPr b="1" dirty="0" err="1"/>
              <a:t>sorozata</a:t>
            </a:r>
            <a:endParaRPr b="1" dirty="0"/>
          </a:p>
          <a:p>
            <a:r>
              <a:rPr b="1" dirty="0"/>
              <a:t>Az </a:t>
            </a:r>
            <a:r>
              <a:rPr b="1" dirty="0" err="1"/>
              <a:t>emberiség</a:t>
            </a:r>
            <a:r>
              <a:rPr b="1" dirty="0"/>
              <a:t> </a:t>
            </a:r>
            <a:r>
              <a:rPr b="1" dirty="0" err="1"/>
              <a:t>útkeresése</a:t>
            </a:r>
            <a:endParaRPr lang="hu-HU" b="1" dirty="0"/>
          </a:p>
          <a:p>
            <a:endParaRPr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4462DA1-66F9-003C-677B-8EAB53F23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848" y="3544953"/>
            <a:ext cx="4590412" cy="2974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i="1" dirty="0">
                <a:latin typeface="Algerian" panose="04020705040A02060702" pitchFamily="82" charset="0"/>
              </a:rPr>
              <a:t>A </a:t>
            </a:r>
            <a:r>
              <a:rPr b="1" i="1" dirty="0" err="1">
                <a:latin typeface="Algerian" panose="04020705040A02060702" pitchFamily="82" charset="0"/>
              </a:rPr>
              <a:t>Nemzeti</a:t>
            </a:r>
            <a:r>
              <a:rPr b="1" i="1" dirty="0">
                <a:latin typeface="Algerian" panose="04020705040A02060702" pitchFamily="82" charset="0"/>
              </a:rPr>
              <a:t> </a:t>
            </a:r>
            <a:r>
              <a:rPr b="1" i="1" dirty="0" err="1">
                <a:latin typeface="Algerian" panose="04020705040A02060702" pitchFamily="82" charset="0"/>
              </a:rPr>
              <a:t>Színház</a:t>
            </a:r>
            <a:r>
              <a:rPr b="1" i="1" dirty="0">
                <a:latin typeface="Algerian" panose="04020705040A02060702" pitchFamily="82" charset="0"/>
              </a:rPr>
              <a:t> </a:t>
            </a:r>
            <a:r>
              <a:rPr b="1" i="1" dirty="0" err="1">
                <a:latin typeface="Algerian" panose="04020705040A02060702" pitchFamily="82" charset="0"/>
              </a:rPr>
              <a:t>szerepe</a:t>
            </a:r>
            <a:endParaRPr b="1" i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490135"/>
            <a:ext cx="3498830" cy="3444997"/>
          </a:xfrm>
        </p:spPr>
        <p:txBody>
          <a:bodyPr/>
          <a:lstStyle/>
          <a:p>
            <a:r>
              <a:rPr b="1" dirty="0"/>
              <a:t>A </a:t>
            </a:r>
            <a:r>
              <a:rPr b="1" dirty="0" err="1"/>
              <a:t>mű</a:t>
            </a:r>
            <a:r>
              <a:rPr b="1" dirty="0"/>
              <a:t> </a:t>
            </a:r>
            <a:r>
              <a:rPr b="1" dirty="0" err="1"/>
              <a:t>ősbemutatója</a:t>
            </a:r>
            <a:r>
              <a:rPr b="1" dirty="0"/>
              <a:t>: 1883</a:t>
            </a:r>
          </a:p>
          <a:p>
            <a:r>
              <a:rPr b="1" dirty="0"/>
              <a:t>A </a:t>
            </a:r>
            <a:r>
              <a:rPr b="1" dirty="0" err="1"/>
              <a:t>Nemzeti</a:t>
            </a:r>
            <a:r>
              <a:rPr b="1" dirty="0"/>
              <a:t> </a:t>
            </a:r>
            <a:r>
              <a:rPr b="1" dirty="0" err="1"/>
              <a:t>Színház</a:t>
            </a:r>
            <a:r>
              <a:rPr b="1" dirty="0"/>
              <a:t> </a:t>
            </a:r>
            <a:r>
              <a:rPr b="1" dirty="0" err="1"/>
              <a:t>kulcsszerepet</a:t>
            </a:r>
            <a:r>
              <a:rPr b="1" dirty="0"/>
              <a:t> </a:t>
            </a:r>
            <a:r>
              <a:rPr b="1" dirty="0" err="1"/>
              <a:t>játszott</a:t>
            </a:r>
            <a:r>
              <a:rPr b="1" dirty="0"/>
              <a:t> a </a:t>
            </a:r>
            <a:r>
              <a:rPr b="1" dirty="0" err="1"/>
              <a:t>darab</a:t>
            </a:r>
            <a:r>
              <a:rPr b="1" dirty="0"/>
              <a:t> </a:t>
            </a:r>
            <a:r>
              <a:rPr b="1" dirty="0" err="1"/>
              <a:t>színpadi</a:t>
            </a:r>
            <a:r>
              <a:rPr b="1" dirty="0"/>
              <a:t> </a:t>
            </a:r>
            <a:r>
              <a:rPr b="1" dirty="0" err="1"/>
              <a:t>hagyományának</a:t>
            </a:r>
            <a:r>
              <a:rPr b="1" dirty="0"/>
              <a:t> </a:t>
            </a:r>
            <a:r>
              <a:rPr b="1" dirty="0" err="1"/>
              <a:t>kialakításában</a:t>
            </a:r>
            <a:endParaRPr lang="hu-HU" b="1" dirty="0"/>
          </a:p>
          <a:p>
            <a:endParaRPr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8717DF4-395B-D83F-2937-9FEA315C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199" y="2490135"/>
            <a:ext cx="2854036" cy="370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i="1" dirty="0" err="1">
                <a:latin typeface="Algerian" panose="04020705040A02060702" pitchFamily="82" charset="0"/>
              </a:rPr>
              <a:t>Paulay</a:t>
            </a:r>
            <a:r>
              <a:rPr b="1" i="1" dirty="0">
                <a:latin typeface="Algerian" panose="04020705040A02060702" pitchFamily="82" charset="0"/>
              </a:rPr>
              <a:t> Ede </a:t>
            </a:r>
            <a:r>
              <a:rPr b="1" i="1" dirty="0" err="1">
                <a:latin typeface="Algerian" panose="04020705040A02060702" pitchFamily="82" charset="0"/>
              </a:rPr>
              <a:t>rendezése</a:t>
            </a:r>
            <a:r>
              <a:rPr b="1" i="1" dirty="0">
                <a:latin typeface="Algerian" panose="04020705040A02060702" pitchFamily="82" charset="0"/>
              </a:rPr>
              <a:t> (1883)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b="1" dirty="0"/>
              <a:t>Az </a:t>
            </a:r>
            <a:r>
              <a:rPr b="1" dirty="0" err="1"/>
              <a:t>első</a:t>
            </a:r>
            <a:r>
              <a:rPr b="1" dirty="0"/>
              <a:t> </a:t>
            </a:r>
            <a:r>
              <a:rPr b="1" dirty="0" err="1"/>
              <a:t>színpadi</a:t>
            </a:r>
            <a:r>
              <a:rPr b="1" dirty="0"/>
              <a:t> </a:t>
            </a:r>
            <a:r>
              <a:rPr b="1" dirty="0" err="1"/>
              <a:t>bemutató</a:t>
            </a:r>
            <a:r>
              <a:rPr lang="hu-HU" b="1" dirty="0"/>
              <a:t>: 1883. szeptember 21.      (A magyar dráma napja)</a:t>
            </a:r>
            <a:endParaRPr b="1" dirty="0"/>
          </a:p>
          <a:p>
            <a:r>
              <a:rPr b="1" dirty="0" err="1"/>
              <a:t>Látványos</a:t>
            </a:r>
            <a:r>
              <a:rPr b="1" dirty="0"/>
              <a:t>, </a:t>
            </a:r>
            <a:r>
              <a:rPr b="1" dirty="0" err="1"/>
              <a:t>historizáló</a:t>
            </a:r>
            <a:r>
              <a:rPr b="1" dirty="0"/>
              <a:t> </a:t>
            </a:r>
            <a:r>
              <a:rPr b="1" dirty="0" err="1"/>
              <a:t>színpadkép</a:t>
            </a:r>
            <a:endParaRPr b="1" dirty="0"/>
          </a:p>
          <a:p>
            <a:r>
              <a:rPr b="1" dirty="0" err="1"/>
              <a:t>Hagyományteremtő</a:t>
            </a:r>
            <a:r>
              <a:rPr b="1" dirty="0"/>
              <a:t> </a:t>
            </a:r>
            <a:r>
              <a:rPr b="1" dirty="0" err="1"/>
              <a:t>előadás</a:t>
            </a:r>
            <a:endParaRPr lang="hu-HU" b="1" dirty="0"/>
          </a:p>
          <a:p>
            <a:r>
              <a:rPr lang="hu-HU" b="1" dirty="0"/>
              <a:t>Szereplők: </a:t>
            </a:r>
          </a:p>
          <a:p>
            <a:r>
              <a:rPr lang="hu-HU" b="1" dirty="0">
                <a:solidFill>
                  <a:schemeClr val="bg1"/>
                </a:solidFill>
              </a:rPr>
              <a:t>Ádám – Nagy Imre</a:t>
            </a:r>
          </a:p>
          <a:p>
            <a:r>
              <a:rPr lang="hu-HU" b="1" dirty="0">
                <a:solidFill>
                  <a:schemeClr val="bg1"/>
                </a:solidFill>
              </a:rPr>
              <a:t>Éva – Jászai Mari</a:t>
            </a:r>
          </a:p>
          <a:p>
            <a:r>
              <a:rPr lang="hu-HU" b="1" dirty="0">
                <a:solidFill>
                  <a:schemeClr val="bg1"/>
                </a:solidFill>
              </a:rPr>
              <a:t>Lucifer – Gyenes László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5" name="Ábra 4" descr="Egy Liliomot">
            <a:extLst>
              <a:ext uri="{FF2B5EF4-FFF2-40B4-BE49-F238E27FC236}">
                <a16:creationId xmlns:a16="http://schemas.microsoft.com/office/drawing/2014/main" id="{601ECAA2-F761-60A6-0CA0-97893067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7054" y="3397994"/>
            <a:ext cx="2702429" cy="29031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32B600-777C-E3AA-EC32-DB2EB9C8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i="1" dirty="0">
                <a:latin typeface="Algerian" panose="04020705040A02060702" pitchFamily="82" charset="0"/>
              </a:rPr>
              <a:t>Jászai Mari Az ember tragédiája egyik előadásán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FF43D40A-E572-E9D4-3651-3E3842BBF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1270" y="2129640"/>
            <a:ext cx="2793178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2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6" y="752052"/>
            <a:ext cx="6798734" cy="1303867"/>
          </a:xfrm>
        </p:spPr>
        <p:txBody>
          <a:bodyPr>
            <a:normAutofit fontScale="90000"/>
          </a:bodyPr>
          <a:lstStyle/>
          <a:p>
            <a:r>
              <a:rPr b="1" i="1" dirty="0">
                <a:latin typeface="Algerian" panose="04020705040A02060702" pitchFamily="82" charset="0"/>
              </a:rPr>
              <a:t>Németh Antal </a:t>
            </a:r>
            <a:r>
              <a:rPr b="1" i="1" dirty="0" err="1">
                <a:latin typeface="Algerian" panose="04020705040A02060702" pitchFamily="82" charset="0"/>
              </a:rPr>
              <a:t>rendezése</a:t>
            </a:r>
            <a:endParaRPr b="1" i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b="1" dirty="0"/>
              <a:t>20. </a:t>
            </a:r>
            <a:r>
              <a:rPr b="1" dirty="0" err="1"/>
              <a:t>századi</a:t>
            </a:r>
            <a:r>
              <a:rPr b="1" dirty="0"/>
              <a:t> </a:t>
            </a:r>
            <a:r>
              <a:rPr b="1" dirty="0" err="1"/>
              <a:t>újraértelmezés</a:t>
            </a:r>
            <a:endParaRPr b="1" dirty="0"/>
          </a:p>
          <a:p>
            <a:r>
              <a:rPr b="1" dirty="0" err="1"/>
              <a:t>Szimbólumok</a:t>
            </a:r>
            <a:r>
              <a:rPr b="1" dirty="0"/>
              <a:t> </a:t>
            </a:r>
            <a:r>
              <a:rPr b="1" dirty="0" err="1"/>
              <a:t>erős</a:t>
            </a:r>
            <a:r>
              <a:rPr b="1" dirty="0"/>
              <a:t> </a:t>
            </a:r>
            <a:r>
              <a:rPr b="1" dirty="0" err="1"/>
              <a:t>használata</a:t>
            </a:r>
            <a:endParaRPr b="1" dirty="0"/>
          </a:p>
          <a:p>
            <a:r>
              <a:rPr b="1" dirty="0" err="1"/>
              <a:t>Politikai</a:t>
            </a:r>
            <a:r>
              <a:rPr b="1" dirty="0"/>
              <a:t> </a:t>
            </a:r>
            <a:r>
              <a:rPr b="1" dirty="0" err="1"/>
              <a:t>áthallások</a:t>
            </a:r>
            <a:endParaRPr lang="hu-HU" b="1" dirty="0"/>
          </a:p>
          <a:p>
            <a:r>
              <a:rPr lang="hu-HU" b="1" dirty="0"/>
              <a:t>A Nemzeti Színház fennállásának 100. évfordulója alkalmából került bemutatásra (1937. október 21.)</a:t>
            </a:r>
          </a:p>
          <a:p>
            <a:r>
              <a:rPr lang="hu-HU" b="1" dirty="0"/>
              <a:t>Szereposztás: </a:t>
            </a:r>
          </a:p>
          <a:p>
            <a:r>
              <a:rPr lang="hu-HU" b="1" dirty="0">
                <a:solidFill>
                  <a:schemeClr val="bg1"/>
                </a:solidFill>
              </a:rPr>
              <a:t>Ádám – </a:t>
            </a:r>
            <a:r>
              <a:rPr lang="hu-HU" b="1" dirty="0" err="1">
                <a:solidFill>
                  <a:schemeClr val="bg1"/>
                </a:solidFill>
              </a:rPr>
              <a:t>Lehotay</a:t>
            </a:r>
            <a:r>
              <a:rPr lang="hu-HU" b="1" dirty="0">
                <a:solidFill>
                  <a:schemeClr val="bg1"/>
                </a:solidFill>
              </a:rPr>
              <a:t> Árpád</a:t>
            </a:r>
          </a:p>
          <a:p>
            <a:r>
              <a:rPr lang="hu-HU" b="1" dirty="0">
                <a:solidFill>
                  <a:schemeClr val="bg1"/>
                </a:solidFill>
              </a:rPr>
              <a:t>Éva – Tőkés Anna</a:t>
            </a:r>
          </a:p>
          <a:p>
            <a:r>
              <a:rPr lang="hu-HU" b="1" dirty="0">
                <a:solidFill>
                  <a:schemeClr val="bg1"/>
                </a:solidFill>
              </a:rPr>
              <a:t>Lucifer – </a:t>
            </a:r>
            <a:r>
              <a:rPr lang="hu-HU" b="1" dirty="0" err="1">
                <a:solidFill>
                  <a:schemeClr val="bg1"/>
                </a:solidFill>
              </a:rPr>
              <a:t>Csortos</a:t>
            </a:r>
            <a:r>
              <a:rPr lang="hu-HU" b="1" dirty="0">
                <a:solidFill>
                  <a:schemeClr val="bg1"/>
                </a:solidFill>
              </a:rPr>
              <a:t> Gyula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9" name="Ábra 8" descr="Virágas elrendezés dísz">
            <a:extLst>
              <a:ext uri="{FF2B5EF4-FFF2-40B4-BE49-F238E27FC236}">
                <a16:creationId xmlns:a16="http://schemas.microsoft.com/office/drawing/2014/main" id="{B34EA218-CD54-459F-B676-954DB3AEB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5286" y="3429000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i="1" dirty="0">
                <a:latin typeface="Algerian" panose="04020705040A02060702" pitchFamily="82" charset="0"/>
              </a:rPr>
              <a:t>Gellért Endre</a:t>
            </a:r>
            <a:r>
              <a:rPr b="1" i="1" dirty="0">
                <a:latin typeface="Algerian" panose="04020705040A02060702" pitchFamily="82" charset="0"/>
              </a:rPr>
              <a:t> </a:t>
            </a:r>
            <a:r>
              <a:rPr b="1" i="1" dirty="0" err="1">
                <a:latin typeface="Algerian" panose="04020705040A02060702" pitchFamily="82" charset="0"/>
              </a:rPr>
              <a:t>rendezése</a:t>
            </a:r>
            <a:endParaRPr b="1" i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/>
              <a:t>Bemutató: 1955. január 7.</a:t>
            </a:r>
          </a:p>
          <a:p>
            <a:r>
              <a:rPr lang="hu-HU" b="1" dirty="0"/>
              <a:t>Társrendezők: Major Tamás és Marton Endre</a:t>
            </a:r>
          </a:p>
          <a:p>
            <a:r>
              <a:rPr lang="hu-HU" b="1" dirty="0"/>
              <a:t>A s</a:t>
            </a:r>
            <a:r>
              <a:rPr b="1" dirty="0" err="1"/>
              <a:t>zocialista</a:t>
            </a:r>
            <a:r>
              <a:rPr b="1" dirty="0"/>
              <a:t> </a:t>
            </a:r>
            <a:r>
              <a:rPr b="1" dirty="0" err="1"/>
              <a:t>korszak</a:t>
            </a:r>
            <a:r>
              <a:rPr lang="hu-HU" b="1" dirty="0" err="1"/>
              <a:t>ban</a:t>
            </a:r>
            <a:r>
              <a:rPr lang="hu-HU" b="1" dirty="0"/>
              <a:t> bátor előadásnak számított</a:t>
            </a:r>
            <a:r>
              <a:rPr b="1" dirty="0"/>
              <a:t> </a:t>
            </a:r>
            <a:r>
              <a:rPr lang="hu-HU" b="1" dirty="0"/>
              <a:t>.</a:t>
            </a:r>
          </a:p>
          <a:p>
            <a:r>
              <a:rPr lang="hu-HU" b="1" dirty="0"/>
              <a:t>Rákosi Mátyás: „Maguknak az a szerencséjük, hogy nem szeretek művészt börtönben látni.”</a:t>
            </a:r>
            <a:endParaRPr b="1" dirty="0"/>
          </a:p>
          <a:p>
            <a:r>
              <a:rPr b="1" dirty="0" err="1"/>
              <a:t>Társadalmi</a:t>
            </a:r>
            <a:r>
              <a:rPr b="1" dirty="0"/>
              <a:t> </a:t>
            </a:r>
            <a:r>
              <a:rPr b="1" dirty="0" err="1"/>
              <a:t>hangsúlyok</a:t>
            </a:r>
            <a:endParaRPr b="1" dirty="0"/>
          </a:p>
          <a:p>
            <a:r>
              <a:rPr b="1" dirty="0" err="1"/>
              <a:t>Új</a:t>
            </a:r>
            <a:r>
              <a:rPr b="1" dirty="0"/>
              <a:t> </a:t>
            </a:r>
            <a:r>
              <a:rPr b="1" dirty="0" err="1"/>
              <a:t>színészi</a:t>
            </a:r>
            <a:r>
              <a:rPr b="1" dirty="0"/>
              <a:t> </a:t>
            </a:r>
            <a:r>
              <a:rPr b="1" dirty="0" err="1"/>
              <a:t>játékstílus</a:t>
            </a:r>
            <a:endParaRPr lang="hu-HU" b="1" dirty="0"/>
          </a:p>
          <a:p>
            <a:r>
              <a:rPr lang="hu-HU" b="1" dirty="0"/>
              <a:t>Kettős szereposztás:</a:t>
            </a:r>
          </a:p>
          <a:p>
            <a:r>
              <a:rPr lang="hu-HU" b="1" dirty="0">
                <a:solidFill>
                  <a:schemeClr val="bg1"/>
                </a:solidFill>
              </a:rPr>
              <a:t>Ádám – Básti Lajos, Bessenyei Ferenc</a:t>
            </a:r>
          </a:p>
          <a:p>
            <a:r>
              <a:rPr lang="hu-HU" b="1" dirty="0">
                <a:solidFill>
                  <a:schemeClr val="bg1"/>
                </a:solidFill>
              </a:rPr>
              <a:t>Éva – Lukács Margit, Szörényi Éva</a:t>
            </a:r>
          </a:p>
          <a:p>
            <a:r>
              <a:rPr lang="hu-HU" b="1" dirty="0">
                <a:solidFill>
                  <a:schemeClr val="bg1"/>
                </a:solidFill>
              </a:rPr>
              <a:t>Lucifer – Major Tamás, Ungvári László</a:t>
            </a:r>
          </a:p>
          <a:p>
            <a:endParaRPr dirty="0"/>
          </a:p>
        </p:txBody>
      </p:sp>
      <p:pic>
        <p:nvPicPr>
          <p:cNvPr id="5" name="Ábra 4" descr="Origami madár">
            <a:extLst>
              <a:ext uri="{FF2B5EF4-FFF2-40B4-BE49-F238E27FC236}">
                <a16:creationId xmlns:a16="http://schemas.microsoft.com/office/drawing/2014/main" id="{11CCB757-B490-612A-799E-9A2284885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8865" y="3886202"/>
            <a:ext cx="2449286" cy="24492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15934E-1348-CBBF-2CB7-744AA896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1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i="1" dirty="0">
                <a:latin typeface="Algerian" panose="04020705040A02060702" pitchFamily="82" charset="0"/>
              </a:rPr>
              <a:t>1963 - Básti Lajos </a:t>
            </a:r>
            <a:r>
              <a:rPr lang="hu-HU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Ádám</a:t>
            </a:r>
            <a:r>
              <a:rPr lang="hu-HU" b="1" i="1" dirty="0">
                <a:latin typeface="Algerian" panose="04020705040A02060702" pitchFamily="82" charset="0"/>
              </a:rPr>
              <a:t>, Major Tamás </a:t>
            </a:r>
            <a:r>
              <a:rPr lang="hu-HU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Lucifer</a:t>
            </a:r>
            <a:r>
              <a:rPr lang="hu-HU" b="1" i="1" dirty="0">
                <a:latin typeface="Algerian" panose="04020705040A02060702" pitchFamily="82" charset="0"/>
              </a:rPr>
              <a:t> és Lukács Margit </a:t>
            </a:r>
            <a:r>
              <a:rPr lang="hu-HU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Éva</a:t>
            </a:r>
            <a:r>
              <a:rPr lang="hu-HU" b="1" i="1" dirty="0">
                <a:latin typeface="Algerian" panose="04020705040A02060702" pitchFamily="82" charset="0"/>
              </a:rPr>
              <a:t> szerepében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8F2EBEC9-A6A9-2831-F9A5-4DB0C0C2D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935" y="2929110"/>
            <a:ext cx="4326529" cy="37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</TotalTime>
  <Words>336</Words>
  <Application>Microsoft Office PowerPoint</Application>
  <PresentationFormat>Diavetítés a képernyőre (4:3 oldalarány)</PresentationFormat>
  <Paragraphs>59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Algerian</vt:lpstr>
      <vt:lpstr>Century Gothic</vt:lpstr>
      <vt:lpstr>Wingdings 3</vt:lpstr>
      <vt:lpstr>Ion</vt:lpstr>
      <vt:lpstr>Madách Imre: Az ember tragédiája</vt:lpstr>
      <vt:lpstr>A mű alapjai</vt:lpstr>
      <vt:lpstr>Cselekmény röviden</vt:lpstr>
      <vt:lpstr>A Nemzeti Színház szerepe</vt:lpstr>
      <vt:lpstr>Paulay Ede rendezése (1883)</vt:lpstr>
      <vt:lpstr>Jászai Mari Az ember tragédiája egyik előadásán</vt:lpstr>
      <vt:lpstr>Németh Antal rendezése</vt:lpstr>
      <vt:lpstr>Gellért Endre rendezése</vt:lpstr>
      <vt:lpstr>1963 - Básti Lajos Ádám, Major Tamás Lucifer és Lukács Margit Éva szerepében</vt:lpstr>
      <vt:lpstr>Korszerű rendezések</vt:lpstr>
      <vt:lpstr>Érdekességek az előadásokról</vt:lpstr>
      <vt:lpstr>              Összegzés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Madách Imre: Az ember tragédiája</dc:title>
  <dc:subject/>
  <dc:creator>User</dc:creator>
  <cp:keywords/>
  <dc:description>generated using python-pptx</dc:description>
  <cp:lastModifiedBy>Angéla Korosztil</cp:lastModifiedBy>
  <cp:revision>16</cp:revision>
  <dcterms:created xsi:type="dcterms:W3CDTF">2013-01-27T09:14:16Z</dcterms:created>
  <dcterms:modified xsi:type="dcterms:W3CDTF">2026-03-26T08:52:49Z</dcterms:modified>
  <cp:category/>
</cp:coreProperties>
</file>