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1" r:id="rId2"/>
    <p:sldId id="257" r:id="rId3"/>
    <p:sldId id="262" r:id="rId4"/>
    <p:sldId id="263" r:id="rId5"/>
    <p:sldId id="264" r:id="rId6"/>
    <p:sldId id="265" r:id="rId7"/>
    <p:sldId id="267" r:id="rId8"/>
    <p:sldId id="268" r:id="rId9"/>
    <p:sldId id="266" r:id="rId10"/>
    <p:sldId id="260" r:id="rId11"/>
    <p:sldId id="269" r:id="rId1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88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CF01459B-72B4-6586-A04E-305B454F1873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u-HU" sz="12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</a:lstStyle>
          <a:p>
            <a:pPr lvl="0"/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9F299D9D-090B-645F-2542-A047B5D95AD8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u-HU" sz="12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</a:lstStyle>
          <a:p>
            <a:pPr lvl="0"/>
            <a:fld id="{CFBF2DDC-C845-47BC-88A4-1E8D35240409}" type="datetime1">
              <a:rPr lang="hu-HU"/>
              <a:pPr lvl="0"/>
              <a:t>2024. 05. 20.</a:t>
            </a:fld>
            <a:endParaRPr lang="hu-HU"/>
          </a:p>
        </p:txBody>
      </p:sp>
      <p:sp>
        <p:nvSpPr>
          <p:cNvPr id="4" name="Diakép helye 3">
            <a:extLst>
              <a:ext uri="{FF2B5EF4-FFF2-40B4-BE49-F238E27FC236}">
                <a16:creationId xmlns:a16="http://schemas.microsoft.com/office/drawing/2014/main" id="{4ECB7065-1CBA-35FA-988F-B8AB05BD7F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Jegyzetek helye 4">
            <a:extLst>
              <a:ext uri="{FF2B5EF4-FFF2-40B4-BE49-F238E27FC236}">
                <a16:creationId xmlns:a16="http://schemas.microsoft.com/office/drawing/2014/main" id="{D4D2D467-E610-CB74-5C7D-DF5BDBFD3F3D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F895638-A739-1E14-E6CE-4F047AC378B3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u-HU" sz="12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</a:lstStyle>
          <a:p>
            <a:pPr lvl="0"/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202B8F5-0110-8222-B19E-D527CFAD632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u-HU" sz="12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</a:lstStyle>
          <a:p>
            <a:pPr lvl="0"/>
            <a:fld id="{AB96456C-32C6-43BB-95F0-740FF44CE740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3362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hu-HU" sz="1200" b="0" i="0" u="none" strike="noStrike" kern="1200" cap="none" spc="0" baseline="0">
        <a:solidFill>
          <a:srgbClr val="000000"/>
        </a:solidFill>
        <a:uFillTx/>
        <a:latin typeface="Aptos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hu-HU" sz="1200" b="0" i="0" u="none" strike="noStrike" kern="1200" cap="none" spc="0" baseline="0">
        <a:solidFill>
          <a:srgbClr val="000000"/>
        </a:solidFill>
        <a:uFillTx/>
        <a:latin typeface="Aptos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hu-HU" sz="1200" b="0" i="0" u="none" strike="noStrike" kern="1200" cap="none" spc="0" baseline="0">
        <a:solidFill>
          <a:srgbClr val="000000"/>
        </a:solidFill>
        <a:uFillTx/>
        <a:latin typeface="Aptos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hu-HU" sz="1200" b="0" i="0" u="none" strike="noStrike" kern="1200" cap="none" spc="0" baseline="0">
        <a:solidFill>
          <a:srgbClr val="000000"/>
        </a:solidFill>
        <a:uFillTx/>
        <a:latin typeface="Aptos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hu-HU" sz="1200" b="0" i="0" u="none" strike="noStrike" kern="1200" cap="none" spc="0" baseline="0">
        <a:solidFill>
          <a:srgbClr val="000000"/>
        </a:solidFill>
        <a:uFillTx/>
        <a:latin typeface="Apto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9603450B-C9A8-A697-4905-A087F63C42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336ECAF2-985E-D133-AAD1-12C9ACE6773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27C76C4-BFA5-ADB8-D202-CBEAA2BB92EB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4FA42BC-9D87-4718-932F-1AB599CCF726}" type="slidenum">
              <a:t>4</a:t>
            </a:fld>
            <a:endParaRPr lang="hu-HU" sz="12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DC14E2E8-E6B3-7E75-1FF7-8B46552C26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E86C547E-ACC5-7A95-78DC-B55288A1EDE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427E592-BBDE-E2AE-99A4-0D8BD35584E3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F0C8DAF-C57A-466F-AB73-D36304CA229B}" type="slidenum">
              <a:t>5</a:t>
            </a:fld>
            <a:endParaRPr lang="hu-HU" sz="12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EC851AF-B110-6483-6B66-19ABED1AF56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6140C80-EE99-70E5-7F8E-26D6479F568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ECCD9A9-7BAB-9CE3-D2E7-1A5F47C1190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B68B5D8-5D1E-49C1-B382-4DD21524AE91}" type="datetime1">
              <a:rPr lang="hu-HU"/>
              <a:pPr lvl="0"/>
              <a:t>2024. 05. 20.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6B3FE80-9972-C6B9-C083-F3AF58715B0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0BD471A-EC62-3790-164B-4B0E570C0F8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8EA2DF-0D3C-4320-8E84-CE0507E95E91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7088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D04073F-8882-57B3-ABEC-857F7402CA7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1DFF799E-1475-A197-79A4-54B5AADA95CF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DD69FCF-1FA3-0569-82B4-4F9BF4FA991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DC02B31-0F56-4F58-A7E2-C0159B8D1B6B}" type="datetime1">
              <a:rPr lang="hu-HU"/>
              <a:pPr lvl="0"/>
              <a:t>2024. 05. 20.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5645E51-6F00-0E1D-CB79-82C3B6397DF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8E6D28B-DB78-9FB7-3B59-424596870AA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2D3ED3-2C7C-441D-9A8D-98B218DDAB46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3190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B62AC0E7-F9CB-4EC0-1877-30CCD1C14EA8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0D778846-2E94-44B8-F4CD-B35099CA156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DD30012-784A-C75F-E6BD-672EEC3094F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B0829BE-CB98-44B1-896C-44190D630D77}" type="datetime1">
              <a:rPr lang="hu-HU"/>
              <a:pPr lvl="0"/>
              <a:t>2024. 05. 20.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F5BF2D1-2174-58C7-8583-0F6DFF1DA5D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338D0D2-E21A-C2DE-943D-34BCE6DBCAA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544C6D5-61AF-4343-8A99-2095FF796EF4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3329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5233FB3-0166-1C7B-4284-AABE221C761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6596EBB-490B-F40D-0571-43857703ECEC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6C2A2B1-96BE-E2A1-D1D2-0A172852869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64B1699-034B-4AA6-BA06-B35C9A21640B}" type="datetime1">
              <a:rPr lang="hu-HU"/>
              <a:pPr lvl="0"/>
              <a:t>2024. 05. 20.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E49F69D-DC58-401E-33FB-C767A0EEF55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FC1B9B2-0025-5AB1-6C4B-5A8BA204B96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8640F2E-90E6-4654-9F62-6F8047402921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4534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8C838A7-9741-EFD4-D434-3AEEECE656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0573D16-F862-EF29-EC8E-F69B4F9EC9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767676"/>
                </a:solidFill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AB21941-54AF-C8CF-07C2-F5A27861947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6FB2D6C-55FB-44FB-A0B1-3B346B93FD12}" type="datetime1">
              <a:rPr lang="hu-HU"/>
              <a:pPr lvl="0"/>
              <a:t>2024. 05. 20.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E5189FF-A619-B0E8-D937-B6673449C04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B831002-1A8F-A5F8-ED59-AE24EDA7668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6D2B945-BCF2-4974-BB1E-A6C79CFDCF3C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6894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8603712-75D7-C1AC-1076-49349594A50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5B70695-1744-3743-BAD1-05AD10B52C3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513BEACB-CCFE-FC99-A7DA-2099B4657128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CC7EFF4-7F01-5948-561C-FE6748BEA5E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5F05898-A650-4EC3-9ED3-33878C6B7690}" type="datetime1">
              <a:rPr lang="hu-HU"/>
              <a:pPr lvl="0"/>
              <a:t>2024. 05. 20.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8D7E211-5ED0-058A-4153-B9FF0323134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30DD05F-E268-14D7-74BB-AEEEE781DF9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22FE2F7-CBD7-4F60-B0CF-A499AB2F5981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90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570E2CA-E6D1-007C-1ED3-F6D0A5AFEC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25F5A3E-3774-4C9C-3116-B7EA6D5F6B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0CF27EEF-4309-9A17-69C8-69E272F69899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5592B721-8A64-8CF4-DB22-0E53F1402DB7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5C566F4A-7208-468D-B1A1-9C0F154A902F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5079A41F-48D8-88C8-510C-D509CDB41A4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063F369-0D29-4502-ABE4-1CA6C0152EC7}" type="datetime1">
              <a:rPr lang="hu-HU"/>
              <a:pPr lvl="0"/>
              <a:t>2024. 05. 20.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27906C66-DDF8-01AA-3DDF-5FCDA097E99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8D4FEC6A-6C95-1BDF-F7A4-B8E38B98AA8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3D851A3-A9BE-4251-8341-C6F2B21B3E4B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2719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6BF34B6-847A-2B80-CE6A-3C29B70A2B9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E8DDCC8E-BDDF-FD87-CDD9-A9A847CA4A5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C07741B-5E1A-47CD-B1D5-70EE43A212C4}" type="datetime1">
              <a:rPr lang="hu-HU"/>
              <a:pPr lvl="0"/>
              <a:t>2024. 05. 20.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ABA01653-8B8E-5BFD-893D-47BFFA456EA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9545AF2C-F3CB-3DF8-7CF4-C76BD35747E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C44F867-FF16-4DBD-B443-314AAD0E2910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7871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00E9F33B-8FA2-2F23-3C72-0409DE6540E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A0093F0-27CC-4B52-9E22-2DC512D355E0}" type="datetime1">
              <a:rPr lang="hu-HU"/>
              <a:pPr lvl="0"/>
              <a:t>2024. 05. 20.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B367A9EE-A591-C6F7-5F94-632E02B164D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B8A766F-1947-1D17-1F73-1BCC310BC61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62458D7-99BC-464C-AC02-E498BAB738C7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5152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313F05-6547-0007-BC50-91E73178C2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D1291CB-CBED-07C7-9F82-C356178D0BF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07A26412-C2AC-980A-0546-B9E522848D7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E3ECB4A-253B-4F9B-6004-E135417A783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D325DFA-DD5E-4AE7-9051-DA618BBF84B6}" type="datetime1">
              <a:rPr lang="hu-HU"/>
              <a:pPr lvl="0"/>
              <a:t>2024. 05. 20.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E2A1A6E-C7D9-E59A-D554-4A71F9975DF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5ABE13C-0377-9910-430B-BA3E37A59BA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80498BB-304A-4D0B-9340-E4BA7CA3C435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0335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7451AE4-9130-77D7-2D61-0443F70CD7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A62EDEC1-D382-4BFC-0E53-A7CD076E4612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52C3EEE-1052-72DF-6BBC-35977068BDD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90FEAD4-B6AA-203F-1A6E-56FE71D0E58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8A14D65-C1DD-4875-B5AA-C61AFA733A62}" type="datetime1">
              <a:rPr lang="hu-HU"/>
              <a:pPr lvl="0"/>
              <a:t>2024. 05. 20.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077AD92-71DC-AA21-BA94-5C2062D04A3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DD68EC9-538D-3EBC-6CBB-847979258A8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8389A72-9A50-45CD-AD38-B8C283939BC5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2029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6DC5E9BB-EE6D-E60D-854F-1E7759462A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21D2264-9D38-9754-ADE9-19EE8B5B9F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62E8043-E50F-FC40-A880-680B9EA637F9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u-HU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fld id="{D76A617A-79CA-4D86-A3DA-0BBAF67486D1}" type="datetime1">
              <a:rPr lang="hu-HU"/>
              <a:pPr lvl="0"/>
              <a:t>2024. 05. 20.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91191E1-5E6D-D962-4F79-25CB48555FA2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u-HU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DDA6F64-7CA2-7197-012E-725AB3BA1334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u-HU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fld id="{A5CEE750-EB5F-4120-AF73-583DBD83651C}" type="slidenum"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hu-HU" sz="4400" b="0" i="0" u="none" strike="noStrike" kern="1200" cap="none" spc="0" baseline="0">
          <a:solidFill>
            <a:srgbClr val="000000"/>
          </a:solidFill>
          <a:uFillTx/>
          <a:latin typeface="Aptos Display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hu-HU" sz="2800" b="0" i="0" u="none" strike="noStrike" kern="1200" cap="none" spc="0" baseline="0">
          <a:solidFill>
            <a:srgbClr val="000000"/>
          </a:solidFill>
          <a:uFillTx/>
          <a:latin typeface="Aptos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hu-HU" sz="2400" b="0" i="0" u="none" strike="noStrike" kern="1200" cap="none" spc="0" baseline="0">
          <a:solidFill>
            <a:srgbClr val="000000"/>
          </a:solidFill>
          <a:uFillTx/>
          <a:latin typeface="Aptos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hu-HU" sz="2000" b="0" i="0" u="none" strike="noStrike" kern="1200" cap="none" spc="0" baseline="0">
          <a:solidFill>
            <a:srgbClr val="000000"/>
          </a:solidFill>
          <a:uFillTx/>
          <a:latin typeface="Aptos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hu-HU" sz="1800" b="0" i="0" u="none" strike="noStrike" kern="1200" cap="none" spc="0" baseline="0">
          <a:solidFill>
            <a:srgbClr val="000000"/>
          </a:solidFill>
          <a:uFillTx/>
          <a:latin typeface="Aptos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hu-HU" sz="1800" b="0" i="0" u="none" strike="noStrike" kern="1200" cap="none" spc="0" baseline="0">
          <a:solidFill>
            <a:srgbClr val="000000"/>
          </a:solidFill>
          <a:uFillTx/>
          <a:latin typeface="Apto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jpe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17" Type="http://schemas.openxmlformats.org/officeDocument/2006/relationships/image" Target="../media/image14.png"/><Relationship Id="rId2" Type="http://schemas.openxmlformats.org/officeDocument/2006/relationships/image" Target="../media/image1.jpeg"/><Relationship Id="rId16" Type="http://schemas.openxmlformats.org/officeDocument/2006/relationships/image" Target="../media/image13.jpe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jpeg"/><Relationship Id="rId19" Type="http://schemas.openxmlformats.org/officeDocument/2006/relationships/image" Target="../media/image16.png"/><Relationship Id="rId4" Type="http://schemas.openxmlformats.org/officeDocument/2006/relationships/image" Target="../media/image3.jpeg"/><Relationship Id="rId9" Type="http://schemas.openxmlformats.org/officeDocument/2006/relationships/image" Target="../media/image7.jpeg"/><Relationship Id="rId1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6.png"/><Relationship Id="rId3" Type="http://schemas.openxmlformats.org/officeDocument/2006/relationships/hyperlink" Target="https://www.oszk.hu/sites/default/files/virtualis_kiallitasok/bank_ban/lapok/merfold.html#teteje" TargetMode="External"/><Relationship Id="rId7" Type="http://schemas.openxmlformats.org/officeDocument/2006/relationships/image" Target="../media/image63.png"/><Relationship Id="rId12" Type="http://schemas.openxmlformats.org/officeDocument/2006/relationships/image" Target="../media/image46.svg"/><Relationship Id="rId2" Type="http://schemas.openxmlformats.org/officeDocument/2006/relationships/hyperlink" Target="https://dka.oszk.hu/html/kepoldal/index.phtml?id=791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jpeg"/><Relationship Id="rId11" Type="http://schemas.openxmlformats.org/officeDocument/2006/relationships/image" Target="../media/image35.png"/><Relationship Id="rId5" Type="http://schemas.openxmlformats.org/officeDocument/2006/relationships/hyperlink" Target="https://nemzetiszinhaz.hu/eloadas/bank/kapcsolodo-tartalmak" TargetMode="External"/><Relationship Id="rId10" Type="http://schemas.openxmlformats.org/officeDocument/2006/relationships/image" Target="../media/image81.svg"/><Relationship Id="rId4" Type="http://schemas.openxmlformats.org/officeDocument/2006/relationships/hyperlink" Target="https://hu.wikipedia.org/wiki/B&#225;nk_b&#225;n_(dr&#225;ma)" TargetMode="External"/><Relationship Id="rId9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67.png"/><Relationship Id="rId7" Type="http://schemas.openxmlformats.org/officeDocument/2006/relationships/image" Target="../media/image51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6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25.svg"/><Relationship Id="rId12" Type="http://schemas.openxmlformats.org/officeDocument/2006/relationships/image" Target="../media/image2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3.jpeg"/><Relationship Id="rId5" Type="http://schemas.openxmlformats.org/officeDocument/2006/relationships/image" Target="../media/image3.jpeg"/><Relationship Id="rId10" Type="http://schemas.openxmlformats.org/officeDocument/2006/relationships/image" Target="../media/image22.png"/><Relationship Id="rId4" Type="http://schemas.openxmlformats.org/officeDocument/2006/relationships/image" Target="../media/image23.svg"/><Relationship Id="rId9" Type="http://schemas.openxmlformats.org/officeDocument/2006/relationships/image" Target="../media/image2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0.png"/><Relationship Id="rId18" Type="http://schemas.openxmlformats.org/officeDocument/2006/relationships/image" Target="../media/image33.jpeg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12" Type="http://schemas.openxmlformats.org/officeDocument/2006/relationships/image" Target="../media/image37.svg"/><Relationship Id="rId17" Type="http://schemas.openxmlformats.org/officeDocument/2006/relationships/image" Target="../media/image32.png"/><Relationship Id="rId2" Type="http://schemas.openxmlformats.org/officeDocument/2006/relationships/image" Target="../media/image18.png"/><Relationship Id="rId16" Type="http://schemas.openxmlformats.org/officeDocument/2006/relationships/image" Target="../media/image41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sv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1.png"/><Relationship Id="rId10" Type="http://schemas.openxmlformats.org/officeDocument/2006/relationships/image" Target="../media/image15.png"/><Relationship Id="rId19" Type="http://schemas.openxmlformats.org/officeDocument/2006/relationships/image" Target="../media/image34.png"/><Relationship Id="rId4" Type="http://schemas.openxmlformats.org/officeDocument/2006/relationships/image" Target="../media/image32.svg"/><Relationship Id="rId9" Type="http://schemas.openxmlformats.org/officeDocument/2006/relationships/image" Target="../media/image28.jpeg"/><Relationship Id="rId14" Type="http://schemas.openxmlformats.org/officeDocument/2006/relationships/image" Target="../media/image3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5.svg"/><Relationship Id="rId3" Type="http://schemas.openxmlformats.org/officeDocument/2006/relationships/image" Target="../media/image18.png"/><Relationship Id="rId7" Type="http://schemas.openxmlformats.org/officeDocument/2006/relationships/image" Target="../media/image39.sv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11" Type="http://schemas.openxmlformats.org/officeDocument/2006/relationships/image" Target="../media/image46.svg"/><Relationship Id="rId5" Type="http://schemas.openxmlformats.org/officeDocument/2006/relationships/image" Target="../media/image37.svg"/><Relationship Id="rId15" Type="http://schemas.openxmlformats.org/officeDocument/2006/relationships/image" Target="../media/image22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2.svg"/><Relationship Id="rId14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8.jpeg"/><Relationship Id="rId18" Type="http://schemas.openxmlformats.org/officeDocument/2006/relationships/image" Target="../media/image41.jpeg"/><Relationship Id="rId3" Type="http://schemas.openxmlformats.org/officeDocument/2006/relationships/image" Target="../media/image18.png"/><Relationship Id="rId7" Type="http://schemas.openxmlformats.org/officeDocument/2006/relationships/image" Target="../media/image37.svg"/><Relationship Id="rId12" Type="http://schemas.openxmlformats.org/officeDocument/2006/relationships/image" Target="../media/image36.jpe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image" Target="../media/image25.svg"/><Relationship Id="rId5" Type="http://schemas.openxmlformats.org/officeDocument/2006/relationships/image" Target="../media/image32.svg"/><Relationship Id="rId15" Type="http://schemas.openxmlformats.org/officeDocument/2006/relationships/image" Target="../media/image39.png"/><Relationship Id="rId10" Type="http://schemas.openxmlformats.org/officeDocument/2006/relationships/image" Target="../media/image20.png"/><Relationship Id="rId4" Type="http://schemas.openxmlformats.org/officeDocument/2006/relationships/image" Target="../media/image25.png"/><Relationship Id="rId9" Type="http://schemas.openxmlformats.org/officeDocument/2006/relationships/image" Target="../media/image39.sv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5.pn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1.jpeg"/><Relationship Id="rId12" Type="http://schemas.openxmlformats.org/officeDocument/2006/relationships/image" Target="../media/image43.jpeg"/><Relationship Id="rId17" Type="http://schemas.openxmlformats.org/officeDocument/2006/relationships/image" Target="../media/image39.svg"/><Relationship Id="rId2" Type="http://schemas.openxmlformats.org/officeDocument/2006/relationships/image" Target="../media/image18.png"/><Relationship Id="rId16" Type="http://schemas.openxmlformats.org/officeDocument/2006/relationships/image" Target="../media/image30.png"/><Relationship Id="rId20" Type="http://schemas.openxmlformats.org/officeDocument/2006/relationships/image" Target="../media/image41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svg"/><Relationship Id="rId11" Type="http://schemas.openxmlformats.org/officeDocument/2006/relationships/image" Target="../media/image32.png"/><Relationship Id="rId5" Type="http://schemas.openxmlformats.org/officeDocument/2006/relationships/image" Target="../media/image20.png"/><Relationship Id="rId15" Type="http://schemas.openxmlformats.org/officeDocument/2006/relationships/image" Target="../media/image37.svg"/><Relationship Id="rId10" Type="http://schemas.openxmlformats.org/officeDocument/2006/relationships/image" Target="../media/image42.jpeg"/><Relationship Id="rId19" Type="http://schemas.openxmlformats.org/officeDocument/2006/relationships/image" Target="../media/image31.png"/><Relationship Id="rId4" Type="http://schemas.openxmlformats.org/officeDocument/2006/relationships/image" Target="../media/image32.svg"/><Relationship Id="rId9" Type="http://schemas.openxmlformats.org/officeDocument/2006/relationships/image" Target="../media/image22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45.jpeg"/><Relationship Id="rId3" Type="http://schemas.openxmlformats.org/officeDocument/2006/relationships/image" Target="../media/image25.png"/><Relationship Id="rId7" Type="http://schemas.openxmlformats.org/officeDocument/2006/relationships/image" Target="../media/image35.png"/><Relationship Id="rId12" Type="http://schemas.openxmlformats.org/officeDocument/2006/relationships/image" Target="../media/image4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svg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5" Type="http://schemas.openxmlformats.org/officeDocument/2006/relationships/image" Target="../media/image47.jpeg"/><Relationship Id="rId10" Type="http://schemas.openxmlformats.org/officeDocument/2006/relationships/image" Target="../media/image27.svg"/><Relationship Id="rId4" Type="http://schemas.openxmlformats.org/officeDocument/2006/relationships/image" Target="../media/image32.svg"/><Relationship Id="rId9" Type="http://schemas.openxmlformats.org/officeDocument/2006/relationships/image" Target="../media/image21.png"/><Relationship Id="rId1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51.png"/><Relationship Id="rId18" Type="http://schemas.openxmlformats.org/officeDocument/2006/relationships/image" Target="../media/image46.svg"/><Relationship Id="rId3" Type="http://schemas.openxmlformats.org/officeDocument/2006/relationships/image" Target="../media/image48.jpeg"/><Relationship Id="rId7" Type="http://schemas.openxmlformats.org/officeDocument/2006/relationships/image" Target="../media/image25.svg"/><Relationship Id="rId12" Type="http://schemas.openxmlformats.org/officeDocument/2006/relationships/image" Target="../media/image50.png"/><Relationship Id="rId17" Type="http://schemas.openxmlformats.org/officeDocument/2006/relationships/image" Target="../media/image35.png"/><Relationship Id="rId2" Type="http://schemas.openxmlformats.org/officeDocument/2006/relationships/image" Target="../media/image18.png"/><Relationship Id="rId16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image" Target="../media/image32.svg"/><Relationship Id="rId15" Type="http://schemas.openxmlformats.org/officeDocument/2006/relationships/image" Target="../media/image52.jpeg"/><Relationship Id="rId10" Type="http://schemas.openxmlformats.org/officeDocument/2006/relationships/image" Target="../media/image49.png"/><Relationship Id="rId4" Type="http://schemas.openxmlformats.org/officeDocument/2006/relationships/image" Target="../media/image25.png"/><Relationship Id="rId9" Type="http://schemas.openxmlformats.org/officeDocument/2006/relationships/image" Target="../media/image32.png"/><Relationship Id="rId14" Type="http://schemas.openxmlformats.org/officeDocument/2006/relationships/image" Target="../media/image6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56.png"/><Relationship Id="rId18" Type="http://schemas.openxmlformats.org/officeDocument/2006/relationships/image" Target="../media/image59.png"/><Relationship Id="rId3" Type="http://schemas.openxmlformats.org/officeDocument/2006/relationships/image" Target="../media/image25.png"/><Relationship Id="rId21" Type="http://schemas.openxmlformats.org/officeDocument/2006/relationships/image" Target="../media/image61.jpeg"/><Relationship Id="rId7" Type="http://schemas.openxmlformats.org/officeDocument/2006/relationships/image" Target="../media/image19.png"/><Relationship Id="rId12" Type="http://schemas.openxmlformats.org/officeDocument/2006/relationships/image" Target="../media/image69.svg"/><Relationship Id="rId17" Type="http://schemas.openxmlformats.org/officeDocument/2006/relationships/image" Target="../media/image32.png"/><Relationship Id="rId2" Type="http://schemas.openxmlformats.org/officeDocument/2006/relationships/image" Target="../media/image18.png"/><Relationship Id="rId16" Type="http://schemas.openxmlformats.org/officeDocument/2006/relationships/image" Target="../media/image58.jpeg"/><Relationship Id="rId20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svg"/><Relationship Id="rId11" Type="http://schemas.openxmlformats.org/officeDocument/2006/relationships/image" Target="../media/image55.png"/><Relationship Id="rId5" Type="http://schemas.openxmlformats.org/officeDocument/2006/relationships/image" Target="../media/image20.png"/><Relationship Id="rId15" Type="http://schemas.openxmlformats.org/officeDocument/2006/relationships/image" Target="../media/image72.svg"/><Relationship Id="rId10" Type="http://schemas.openxmlformats.org/officeDocument/2006/relationships/image" Target="../media/image67.svg"/><Relationship Id="rId19" Type="http://schemas.openxmlformats.org/officeDocument/2006/relationships/image" Target="../media/image22.png"/><Relationship Id="rId4" Type="http://schemas.openxmlformats.org/officeDocument/2006/relationships/image" Target="../media/image32.svg"/><Relationship Id="rId9" Type="http://schemas.openxmlformats.org/officeDocument/2006/relationships/image" Target="../media/image54.png"/><Relationship Id="rId1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8192">
            <a:extLst>
              <a:ext uri="{FF2B5EF4-FFF2-40B4-BE49-F238E27FC236}">
                <a16:creationId xmlns:a16="http://schemas.microsoft.com/office/drawing/2014/main" id="{3CCD39B6-AABA-41D4-1915-E589BE34C43D}"/>
              </a:ext>
            </a:extLst>
          </p:cNvPr>
          <p:cNvGrpSpPr/>
          <p:nvPr/>
        </p:nvGrpSpPr>
        <p:grpSpPr>
          <a:xfrm>
            <a:off x="6965324" y="-2121196"/>
            <a:ext cx="3394207" cy="3121057"/>
            <a:chOff x="6965324" y="-2121196"/>
            <a:chExt cx="3394207" cy="312105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526C0C1-A969-56C6-47F5-BD3A11E1B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401804">
              <a:off x="7448071" y="-1825050"/>
              <a:ext cx="2406207" cy="2640055"/>
            </a:xfrm>
            <a:prstGeom prst="rect">
              <a:avLst/>
            </a:prstGeom>
            <a:noFill/>
            <a:ln cap="flat">
              <a:noFill/>
            </a:ln>
          </p:spPr>
        </p:pic>
        <p:grpSp>
          <p:nvGrpSpPr>
            <p:cNvPr id="4" name="Group 2">
              <a:extLst>
                <a:ext uri="{FF2B5EF4-FFF2-40B4-BE49-F238E27FC236}">
                  <a16:creationId xmlns:a16="http://schemas.microsoft.com/office/drawing/2014/main" id="{567D56DF-C169-6F45-FC99-7B95F7A295C2}"/>
                </a:ext>
              </a:extLst>
            </p:cNvPr>
            <p:cNvGrpSpPr/>
            <p:nvPr/>
          </p:nvGrpSpPr>
          <p:grpSpPr>
            <a:xfrm>
              <a:off x="6965324" y="-2121196"/>
              <a:ext cx="3394207" cy="3121057"/>
              <a:chOff x="6965324" y="-2121196"/>
              <a:chExt cx="3394207" cy="3121057"/>
            </a:xfrm>
          </p:grpSpPr>
          <p:sp>
            <p:nvSpPr>
              <p:cNvPr id="5" name="Freeform 3">
                <a:extLst>
                  <a:ext uri="{FF2B5EF4-FFF2-40B4-BE49-F238E27FC236}">
                    <a16:creationId xmlns:a16="http://schemas.microsoft.com/office/drawing/2014/main" id="{1008ADF5-5224-EA4E-02D3-17AD37865B01}"/>
                  </a:ext>
                </a:extLst>
              </p:cNvPr>
              <p:cNvSpPr/>
              <p:nvPr/>
            </p:nvSpPr>
            <p:spPr>
              <a:xfrm rot="466640">
                <a:off x="7617921" y="-1742177"/>
                <a:ext cx="2061624" cy="228230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56740"/>
                  <a:gd name="f4" fmla="val 3345180"/>
                  <a:gd name="f5" fmla="*/ f0 1 1856740"/>
                  <a:gd name="f6" fmla="*/ f1 1 3345180"/>
                  <a:gd name="f7" fmla="+- f4 0 f2"/>
                  <a:gd name="f8" fmla="+- f3 0 f2"/>
                  <a:gd name="f9" fmla="*/ f8 1 1856740"/>
                  <a:gd name="f10" fmla="*/ f7 1 3345180"/>
                  <a:gd name="f11" fmla="*/ f2 1 f9"/>
                  <a:gd name="f12" fmla="*/ f3 1 f9"/>
                  <a:gd name="f13" fmla="*/ f2 1 f10"/>
                  <a:gd name="f14" fmla="*/ f4 1 f10"/>
                  <a:gd name="f15" fmla="*/ f11 f5 1"/>
                  <a:gd name="f16" fmla="*/ f12 f5 1"/>
                  <a:gd name="f17" fmla="*/ f14 f6 1"/>
                  <a:gd name="f18" fmla="*/ f13 f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5" t="f18" r="f16" b="f17"/>
                <a:pathLst>
                  <a:path w="1856740" h="3345180">
                    <a:moveTo>
                      <a:pt x="f3" y="f4"/>
                    </a:moveTo>
                    <a:lnTo>
                      <a:pt x="f2" y="f4"/>
                    </a:lnTo>
                    <a:lnTo>
                      <a:pt x="f2" y="f2"/>
                    </a:lnTo>
                    <a:lnTo>
                      <a:pt x="f3" y="f2"/>
                    </a:lnTo>
                    <a:lnTo>
                      <a:pt x="f3" y="f4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hu-HU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endParaRPr>
              </a:p>
            </p:txBody>
          </p:sp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CDD262AA-B202-A424-1A9F-FCD027FCD125}"/>
                  </a:ext>
                </a:extLst>
              </p:cNvPr>
              <p:cNvSpPr/>
              <p:nvPr/>
            </p:nvSpPr>
            <p:spPr>
              <a:xfrm rot="466640">
                <a:off x="6965324" y="-2121196"/>
                <a:ext cx="3394207" cy="312105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056890"/>
                  <a:gd name="f4" fmla="val 4574540"/>
                  <a:gd name="f5" fmla="val 3055620"/>
                  <a:gd name="f6" fmla="*/ f0 1 3056890"/>
                  <a:gd name="f7" fmla="*/ f1 1 4574540"/>
                  <a:gd name="f8" fmla="+- f4 0 f2"/>
                  <a:gd name="f9" fmla="+- f3 0 f2"/>
                  <a:gd name="f10" fmla="*/ f9 1 3056890"/>
                  <a:gd name="f11" fmla="*/ f8 1 4574540"/>
                  <a:gd name="f12" fmla="*/ f2 1 f10"/>
                  <a:gd name="f13" fmla="*/ f3 1 f10"/>
                  <a:gd name="f14" fmla="*/ f2 1 f11"/>
                  <a:gd name="f15" fmla="*/ f4 1 f11"/>
                  <a:gd name="f16" fmla="*/ f12 f6 1"/>
                  <a:gd name="f17" fmla="*/ f13 f6 1"/>
                  <a:gd name="f18" fmla="*/ f15 f7 1"/>
                  <a:gd name="f19" fmla="*/ f14 f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6" t="f19" r="f17" b="f18"/>
                <a:pathLst>
                  <a:path w="3056890" h="4574540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2"/>
                    </a:lnTo>
                    <a:lnTo>
                      <a:pt x="f3" y="f2"/>
                    </a:lnTo>
                    <a:lnTo>
                      <a:pt x="f3" y="f4"/>
                    </a:lnTo>
                    <a:close/>
                  </a:path>
                </a:pathLst>
              </a:custGeom>
              <a:blipFill>
                <a:blip r:embed="rId3">
                  <a:alphaModFix/>
                </a:blip>
                <a:stretch>
                  <a:fillRect/>
                </a:stretch>
              </a:blip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hu-HU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endParaRPr>
              </a:p>
            </p:txBody>
          </p:sp>
        </p:grpSp>
      </p:grpSp>
      <p:grpSp>
        <p:nvGrpSpPr>
          <p:cNvPr id="7" name="Csoportba foglalás 123">
            <a:extLst>
              <a:ext uri="{FF2B5EF4-FFF2-40B4-BE49-F238E27FC236}">
                <a16:creationId xmlns:a16="http://schemas.microsoft.com/office/drawing/2014/main" id="{551E8343-3C64-C964-A279-A278D9CAE0AA}"/>
              </a:ext>
            </a:extLst>
          </p:cNvPr>
          <p:cNvGrpSpPr/>
          <p:nvPr/>
        </p:nvGrpSpPr>
        <p:grpSpPr>
          <a:xfrm>
            <a:off x="3405088" y="-847264"/>
            <a:ext cx="4131167" cy="3936565"/>
            <a:chOff x="3405088" y="-847264"/>
            <a:chExt cx="4131167" cy="3936565"/>
          </a:xfrm>
        </p:grpSpPr>
        <p:grpSp>
          <p:nvGrpSpPr>
            <p:cNvPr id="8" name="Group 16">
              <a:extLst>
                <a:ext uri="{FF2B5EF4-FFF2-40B4-BE49-F238E27FC236}">
                  <a16:creationId xmlns:a16="http://schemas.microsoft.com/office/drawing/2014/main" id="{C4151C1E-5F7C-B400-ACF0-5631FB03B222}"/>
                </a:ext>
              </a:extLst>
            </p:cNvPr>
            <p:cNvGrpSpPr/>
            <p:nvPr/>
          </p:nvGrpSpPr>
          <p:grpSpPr>
            <a:xfrm>
              <a:off x="3405088" y="-847264"/>
              <a:ext cx="4131167" cy="3936565"/>
              <a:chOff x="3405088" y="-847264"/>
              <a:chExt cx="4131167" cy="3936565"/>
            </a:xfrm>
          </p:grpSpPr>
          <p:sp>
            <p:nvSpPr>
              <p:cNvPr id="9" name="Freeform 17">
                <a:extLst>
                  <a:ext uri="{FF2B5EF4-FFF2-40B4-BE49-F238E27FC236}">
                    <a16:creationId xmlns:a16="http://schemas.microsoft.com/office/drawing/2014/main" id="{C8F8E9B0-FB77-65FF-1F01-E256F5EFD5D4}"/>
                  </a:ext>
                </a:extLst>
              </p:cNvPr>
              <p:cNvSpPr/>
              <p:nvPr/>
            </p:nvSpPr>
            <p:spPr>
              <a:xfrm>
                <a:off x="3405088" y="-847264"/>
                <a:ext cx="4131167" cy="393656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6350000"/>
                  <a:gd name="f4" fmla="val 8642350"/>
                  <a:gd name="f5" fmla="val 624840"/>
                  <a:gd name="f6" fmla="val 543560"/>
                  <a:gd name="f7" fmla="val 6309360"/>
                  <a:gd name="f8" fmla="val 472440"/>
                  <a:gd name="f9" fmla="val 6247130"/>
                  <a:gd name="f10" fmla="val 430530"/>
                  <a:gd name="f11" fmla="val 6259830"/>
                  <a:gd name="f12" fmla="val 422910"/>
                  <a:gd name="f13" fmla="val 6271260"/>
                  <a:gd name="f14" fmla="val 412750"/>
                  <a:gd name="f15" fmla="val 6281420"/>
                  <a:gd name="f16" fmla="val 402590"/>
                  <a:gd name="f17" fmla="val 6324600"/>
                  <a:gd name="f18" fmla="val 358140"/>
                  <a:gd name="f19" fmla="val 298450"/>
                  <a:gd name="f20" fmla="val 236220"/>
                  <a:gd name="f21" fmla="val 173990"/>
                  <a:gd name="f22" fmla="val 114300"/>
                  <a:gd name="f23" fmla="val 69850"/>
                  <a:gd name="f24" fmla="val 6236970"/>
                  <a:gd name="f25" fmla="val 25400"/>
                  <a:gd name="f26" fmla="val 6176010"/>
                  <a:gd name="f27" fmla="val 6115050"/>
                  <a:gd name="f28" fmla="val 6052820"/>
                  <a:gd name="f29" fmla="val 5991860"/>
                  <a:gd name="f30" fmla="val 5948680"/>
                  <a:gd name="f31" fmla="val 68580"/>
                  <a:gd name="f32" fmla="val 5937250"/>
                  <a:gd name="f33" fmla="val 80010"/>
                  <a:gd name="f34" fmla="val 5927090"/>
                  <a:gd name="f35" fmla="val 92710"/>
                  <a:gd name="f36" fmla="val 5919470"/>
                  <a:gd name="f37" fmla="val 105410"/>
                  <a:gd name="f38" fmla="val 5877560"/>
                  <a:gd name="f39" fmla="val 41910"/>
                  <a:gd name="f40" fmla="val 5805170"/>
                  <a:gd name="f41" fmla="val 5723890"/>
                  <a:gd name="f42" fmla="val 5642610"/>
                  <a:gd name="f43" fmla="val 5570220"/>
                  <a:gd name="f44" fmla="val 5528310"/>
                  <a:gd name="f45" fmla="val 5486400"/>
                  <a:gd name="f46" fmla="val 5414010"/>
                  <a:gd name="f47" fmla="val 5332730"/>
                  <a:gd name="f48" fmla="val 5250180"/>
                  <a:gd name="f49" fmla="val 5179060"/>
                  <a:gd name="f50" fmla="val 5137150"/>
                  <a:gd name="f51" fmla="val 5095241"/>
                  <a:gd name="f52" fmla="val 5022850"/>
                  <a:gd name="f53" fmla="val 4941570"/>
                  <a:gd name="f54" fmla="val 4860291"/>
                  <a:gd name="f55" fmla="val 4787900"/>
                  <a:gd name="f56" fmla="val 4745990"/>
                  <a:gd name="f57" fmla="val 4704080"/>
                  <a:gd name="f58" fmla="val 4631690"/>
                  <a:gd name="f59" fmla="val 4550410"/>
                  <a:gd name="f60" fmla="val 4469130"/>
                  <a:gd name="f61" fmla="val 4396740"/>
                  <a:gd name="f62" fmla="val 4354830"/>
                  <a:gd name="f63" fmla="val 4312920"/>
                  <a:gd name="f64" fmla="val 4240530"/>
                  <a:gd name="f65" fmla="val 4159250"/>
                  <a:gd name="f66" fmla="val 4077970"/>
                  <a:gd name="f67" fmla="val 4005580"/>
                  <a:gd name="f68" fmla="val 3963670"/>
                  <a:gd name="f69" fmla="val 3921761"/>
                  <a:gd name="f70" fmla="val 3849370"/>
                  <a:gd name="f71" fmla="val 3768091"/>
                  <a:gd name="f72" fmla="val 3686811"/>
                  <a:gd name="f73" fmla="val 3614420"/>
                  <a:gd name="f74" fmla="val 3572511"/>
                  <a:gd name="f75" fmla="val 3530601"/>
                  <a:gd name="f76" fmla="val 3458211"/>
                  <a:gd name="f77" fmla="val 3376931"/>
                  <a:gd name="f78" fmla="val 3295651"/>
                  <a:gd name="f79" fmla="val 3216910"/>
                  <a:gd name="f80" fmla="val 3175000"/>
                  <a:gd name="f81" fmla="val 3133090"/>
                  <a:gd name="f82" fmla="val 3060700"/>
                  <a:gd name="f83" fmla="val 2979420"/>
                  <a:gd name="f84" fmla="val 2898140"/>
                  <a:gd name="f85" fmla="val 2825750"/>
                  <a:gd name="f86" fmla="val 2783840"/>
                  <a:gd name="f87" fmla="val 2741930"/>
                  <a:gd name="f88" fmla="val 2669540"/>
                  <a:gd name="f89" fmla="val 2588260"/>
                  <a:gd name="f90" fmla="val 2505710"/>
                  <a:gd name="f91" fmla="val 2434590"/>
                  <a:gd name="f92" fmla="val 2392680"/>
                  <a:gd name="f93" fmla="val 2350770"/>
                  <a:gd name="f94" fmla="val 2278380"/>
                  <a:gd name="f95" fmla="val 2197100"/>
                  <a:gd name="f96" fmla="val 2115820"/>
                  <a:gd name="f97" fmla="val 2043430"/>
                  <a:gd name="f98" fmla="val 2001520"/>
                  <a:gd name="f99" fmla="val 1959610"/>
                  <a:gd name="f100" fmla="val 1887220"/>
                  <a:gd name="f101" fmla="val 1805941"/>
                  <a:gd name="f102" fmla="val 1723391"/>
                  <a:gd name="f103" fmla="val 1652270"/>
                  <a:gd name="f104" fmla="val 1610361"/>
                  <a:gd name="f105" fmla="val 1568450"/>
                  <a:gd name="f106" fmla="val 1496061"/>
                  <a:gd name="f107" fmla="val 1414781"/>
                  <a:gd name="f108" fmla="val 1329691"/>
                  <a:gd name="f109" fmla="val 1257300"/>
                  <a:gd name="f110" fmla="val 1215391"/>
                  <a:gd name="f111" fmla="val 1173481"/>
                  <a:gd name="f112" fmla="val 1101091"/>
                  <a:gd name="f113" fmla="val 1019811"/>
                  <a:gd name="f114" fmla="val 937261"/>
                  <a:gd name="f115" fmla="val 866141"/>
                  <a:gd name="f116" fmla="val 824231"/>
                  <a:gd name="f117" fmla="val 782321"/>
                  <a:gd name="f118" fmla="val 709931"/>
                  <a:gd name="f119" fmla="val 628650"/>
                  <a:gd name="f120" fmla="val 544830"/>
                  <a:gd name="f121" fmla="val 473710"/>
                  <a:gd name="f122" fmla="val 431800"/>
                  <a:gd name="f123" fmla="val 297180"/>
                  <a:gd name="f124" fmla="val 234950"/>
                  <a:gd name="f125" fmla="val 172720"/>
                  <a:gd name="f126" fmla="val 113030"/>
                  <a:gd name="f127" fmla="val 356870"/>
                  <a:gd name="f128" fmla="val 401320"/>
                  <a:gd name="f129" fmla="val 78740"/>
                  <a:gd name="f130" fmla="val 411480"/>
                  <a:gd name="f131" fmla="val 90170"/>
                  <a:gd name="f132" fmla="val 421640"/>
                  <a:gd name="f133" fmla="val 102870"/>
                  <a:gd name="f134" fmla="val 429260"/>
                  <a:gd name="f135" fmla="val 40640"/>
                  <a:gd name="f136" fmla="val 706120"/>
                  <a:gd name="f137" fmla="val 777240"/>
                  <a:gd name="f138" fmla="val 819150"/>
                  <a:gd name="f139" fmla="val 861060"/>
                  <a:gd name="f140" fmla="val 932180"/>
                  <a:gd name="f141" fmla="val 1013460"/>
                  <a:gd name="f142" fmla="val 1094740"/>
                  <a:gd name="f143" fmla="val 1165860"/>
                  <a:gd name="f144" fmla="val 1207770"/>
                  <a:gd name="f145" fmla="val 1249680"/>
                  <a:gd name="f146" fmla="val 1322070"/>
                  <a:gd name="f147" fmla="val 1402080"/>
                  <a:gd name="f148" fmla="val 1483360"/>
                  <a:gd name="f149" fmla="val 1554480"/>
                  <a:gd name="f150" fmla="val 1596390"/>
                  <a:gd name="f151" fmla="val 1638300"/>
                  <a:gd name="f152" fmla="val 1709420"/>
                  <a:gd name="f153" fmla="val 1790700"/>
                  <a:gd name="f154" fmla="val 1871980"/>
                  <a:gd name="f155" fmla="val 1943100"/>
                  <a:gd name="f156" fmla="val 1985010"/>
                  <a:gd name="f157" fmla="val 2026920"/>
                  <a:gd name="f158" fmla="val 2099310"/>
                  <a:gd name="f159" fmla="val 2179320"/>
                  <a:gd name="f160" fmla="val 2260600"/>
                  <a:gd name="f161" fmla="val 2331720"/>
                  <a:gd name="f162" fmla="val 2373630"/>
                  <a:gd name="f163" fmla="val 2418080"/>
                  <a:gd name="f164" fmla="val 2489200"/>
                  <a:gd name="f165" fmla="val 2570480"/>
                  <a:gd name="f166" fmla="val 2651760"/>
                  <a:gd name="f167" fmla="val 2722880"/>
                  <a:gd name="f168" fmla="val 2764790"/>
                  <a:gd name="f169" fmla="val 2806700"/>
                  <a:gd name="f170" fmla="val 2879090"/>
                  <a:gd name="f171" fmla="val 2959100"/>
                  <a:gd name="f172" fmla="val 3040380"/>
                  <a:gd name="f173" fmla="val 3111500"/>
                  <a:gd name="f174" fmla="val 3153410"/>
                  <a:gd name="f175" fmla="val 3195320"/>
                  <a:gd name="f176" fmla="val 3266440"/>
                  <a:gd name="f177" fmla="val 3347720"/>
                  <a:gd name="f178" fmla="val 3429000"/>
                  <a:gd name="f179" fmla="val 3500120"/>
                  <a:gd name="f180" fmla="val 3542030"/>
                  <a:gd name="f181" fmla="val 3583940"/>
                  <a:gd name="f182" fmla="val 3655060"/>
                  <a:gd name="f183" fmla="val 3736340"/>
                  <a:gd name="f184" fmla="val 3817620"/>
                  <a:gd name="f185" fmla="val 3888740"/>
                  <a:gd name="f186" fmla="val 3930650"/>
                  <a:gd name="f187" fmla="val 3973830"/>
                  <a:gd name="f188" fmla="val 4044950"/>
                  <a:gd name="f189" fmla="val 4124959"/>
                  <a:gd name="f190" fmla="val 4206239"/>
                  <a:gd name="f191" fmla="val 4277359"/>
                  <a:gd name="f192" fmla="val 4319269"/>
                  <a:gd name="f193" fmla="val 4361180"/>
                  <a:gd name="f194" fmla="val 4432300"/>
                  <a:gd name="f195" fmla="val 4513580"/>
                  <a:gd name="f196" fmla="val 4594860"/>
                  <a:gd name="f197" fmla="val 4665980"/>
                  <a:gd name="f198" fmla="val 4707890"/>
                  <a:gd name="f199" fmla="val 4749800"/>
                  <a:gd name="f200" fmla="val 4820920"/>
                  <a:gd name="f201" fmla="val 4902200"/>
                  <a:gd name="f202" fmla="val 4983480"/>
                  <a:gd name="f203" fmla="val 5054600"/>
                  <a:gd name="f204" fmla="val 5096510"/>
                  <a:gd name="f205" fmla="val 5138420"/>
                  <a:gd name="f206" fmla="val 5210810"/>
                  <a:gd name="f207" fmla="val 5290820"/>
                  <a:gd name="f208" fmla="val 5372100"/>
                  <a:gd name="f209" fmla="val 5443220"/>
                  <a:gd name="f210" fmla="val 5485130"/>
                  <a:gd name="f211" fmla="val 5527039"/>
                  <a:gd name="f212" fmla="val 5598159"/>
                  <a:gd name="f213" fmla="val 5679439"/>
                  <a:gd name="f214" fmla="val 5760719"/>
                  <a:gd name="f215" fmla="val 5831839"/>
                  <a:gd name="f216" fmla="val 5873749"/>
                  <a:gd name="f217" fmla="val 5915659"/>
                  <a:gd name="f218" fmla="val 5986779"/>
                  <a:gd name="f219" fmla="val 6068059"/>
                  <a:gd name="f220" fmla="val 6149339"/>
                  <a:gd name="f221" fmla="val 6220459"/>
                  <a:gd name="f222" fmla="val 6262369"/>
                  <a:gd name="f223" fmla="val 6304280"/>
                  <a:gd name="f224" fmla="val 6375400"/>
                  <a:gd name="f225" fmla="val 6456680"/>
                  <a:gd name="f226" fmla="val 6537960"/>
                  <a:gd name="f227" fmla="val 6609080"/>
                  <a:gd name="f228" fmla="val 6650990"/>
                  <a:gd name="f229" fmla="val 6692900"/>
                  <a:gd name="f230" fmla="val 6764020"/>
                  <a:gd name="f231" fmla="val 6845300"/>
                  <a:gd name="f232" fmla="val 6926580"/>
                  <a:gd name="f233" fmla="val 6997700"/>
                  <a:gd name="f234" fmla="val 7039610"/>
                  <a:gd name="f235" fmla="val 7082790"/>
                  <a:gd name="f236" fmla="val 7153910"/>
                  <a:gd name="f237" fmla="val 7233920"/>
                  <a:gd name="f238" fmla="val 7315200"/>
                  <a:gd name="f239" fmla="val 7386320"/>
                  <a:gd name="f240" fmla="val 7428230"/>
                  <a:gd name="f241" fmla="val 7470139"/>
                  <a:gd name="f242" fmla="val 7541260"/>
                  <a:gd name="f243" fmla="val 7622539"/>
                  <a:gd name="f244" fmla="val 7703819"/>
                  <a:gd name="f245" fmla="val 7774939"/>
                  <a:gd name="f246" fmla="val 7816849"/>
                  <a:gd name="f247" fmla="val 7866380"/>
                  <a:gd name="f248" fmla="val 7937500"/>
                  <a:gd name="f249" fmla="val 8018780"/>
                  <a:gd name="f250" fmla="val 8100061"/>
                  <a:gd name="f251" fmla="val 8171180"/>
                  <a:gd name="f252" fmla="val 8213090"/>
                  <a:gd name="f253" fmla="val 8220710"/>
                  <a:gd name="f254" fmla="val 8230870"/>
                  <a:gd name="f255" fmla="val 8241030"/>
                  <a:gd name="f256" fmla="val 8285480"/>
                  <a:gd name="f257" fmla="val 8346440"/>
                  <a:gd name="f258" fmla="val 8407400"/>
                  <a:gd name="f259" fmla="val 8469630"/>
                  <a:gd name="f260" fmla="val 8529320"/>
                  <a:gd name="f261" fmla="val 8573770"/>
                  <a:gd name="f262" fmla="val 111760"/>
                  <a:gd name="f263" fmla="val 8616950"/>
                  <a:gd name="f264" fmla="val 8562339"/>
                  <a:gd name="f265" fmla="val 8549639"/>
                  <a:gd name="f266" fmla="val 8536939"/>
                  <a:gd name="f267" fmla="val 8600439"/>
                  <a:gd name="f268" fmla="val 8642349"/>
                  <a:gd name="f269" fmla="val 626110"/>
                  <a:gd name="f270" fmla="val 707390"/>
                  <a:gd name="f271" fmla="val 779780"/>
                  <a:gd name="f272" fmla="val 821690"/>
                  <a:gd name="f273" fmla="val 863600"/>
                  <a:gd name="f274" fmla="val 935990"/>
                  <a:gd name="f275" fmla="val 1017270"/>
                  <a:gd name="f276" fmla="val 1099820"/>
                  <a:gd name="f277" fmla="val 1172210"/>
                  <a:gd name="f278" fmla="val 1212850"/>
                  <a:gd name="f279" fmla="val 1254760"/>
                  <a:gd name="f280" fmla="val 1327150"/>
                  <a:gd name="f281" fmla="val 1408430"/>
                  <a:gd name="f282" fmla="val 1489710"/>
                  <a:gd name="f283" fmla="val 1562100"/>
                  <a:gd name="f284" fmla="val 1604010"/>
                  <a:gd name="f285" fmla="val 1645920"/>
                  <a:gd name="f286" fmla="val 1718310"/>
                  <a:gd name="f287" fmla="val 1799590"/>
                  <a:gd name="f288" fmla="val 1880870"/>
                  <a:gd name="f289" fmla="val 1953260"/>
                  <a:gd name="f290" fmla="val 1995170"/>
                  <a:gd name="f291" fmla="val 2037080"/>
                  <a:gd name="f292" fmla="val 2109470"/>
                  <a:gd name="f293" fmla="val 2190750"/>
                  <a:gd name="f294" fmla="val 2273300"/>
                  <a:gd name="f295" fmla="val 2344420"/>
                  <a:gd name="f296" fmla="val 2386330"/>
                  <a:gd name="f297" fmla="val 2428240"/>
                  <a:gd name="f298" fmla="val 2500630"/>
                  <a:gd name="f299" fmla="val 2581910"/>
                  <a:gd name="f300" fmla="val 2663190"/>
                  <a:gd name="f301" fmla="val 2735580"/>
                  <a:gd name="f302" fmla="val 2777490"/>
                  <a:gd name="f303" fmla="val 2819400"/>
                  <a:gd name="f304" fmla="val 2891790"/>
                  <a:gd name="f305" fmla="val 2973070"/>
                  <a:gd name="f306" fmla="val 3055620"/>
                  <a:gd name="f307" fmla="val 3126740"/>
                  <a:gd name="f308" fmla="val 3168650"/>
                  <a:gd name="f309" fmla="val 3210560"/>
                  <a:gd name="f310" fmla="val 3282950"/>
                  <a:gd name="f311" fmla="val 3364230"/>
                  <a:gd name="f312" fmla="val 3445509"/>
                  <a:gd name="f313" fmla="val 3517900"/>
                  <a:gd name="f314" fmla="val 3559809"/>
                  <a:gd name="f315" fmla="val 3601719"/>
                  <a:gd name="f316" fmla="val 3674109"/>
                  <a:gd name="f317" fmla="val 3755389"/>
                  <a:gd name="f318" fmla="val 3837939"/>
                  <a:gd name="f319" fmla="val 3909059"/>
                  <a:gd name="f320" fmla="val 3950969"/>
                  <a:gd name="f321" fmla="val 3992879"/>
                  <a:gd name="f322" fmla="val 4065269"/>
                  <a:gd name="f323" fmla="val 4146549"/>
                  <a:gd name="f324" fmla="val 4227829"/>
                  <a:gd name="f325" fmla="val 4300219"/>
                  <a:gd name="f326" fmla="val 4342129"/>
                  <a:gd name="f327" fmla="val 4384039"/>
                  <a:gd name="f328" fmla="val 4456429"/>
                  <a:gd name="f329" fmla="val 4537709"/>
                  <a:gd name="f330" fmla="val 4618989"/>
                  <a:gd name="f331" fmla="val 4691379"/>
                  <a:gd name="f332" fmla="val 4733289"/>
                  <a:gd name="f333" fmla="val 4775199"/>
                  <a:gd name="f334" fmla="val 4847589"/>
                  <a:gd name="f335" fmla="val 4928869"/>
                  <a:gd name="f336" fmla="val 5010149"/>
                  <a:gd name="f337" fmla="val 5082539"/>
                  <a:gd name="f338" fmla="val 5124449"/>
                  <a:gd name="f339" fmla="val 5166359"/>
                  <a:gd name="f340" fmla="val 5238749"/>
                  <a:gd name="f341" fmla="val 5320029"/>
                  <a:gd name="f342" fmla="val 5401309"/>
                  <a:gd name="f343" fmla="val 5473699"/>
                  <a:gd name="f344" fmla="val 5515609"/>
                  <a:gd name="f345" fmla="val 5557519"/>
                  <a:gd name="f346" fmla="val 5629909"/>
                  <a:gd name="f347" fmla="val 5711189"/>
                  <a:gd name="f348" fmla="val 5793739"/>
                  <a:gd name="f349" fmla="val 5864859"/>
                  <a:gd name="f350" fmla="val 5906769"/>
                  <a:gd name="f351" fmla="val 5925819"/>
                  <a:gd name="f352" fmla="val 5935978"/>
                  <a:gd name="f353" fmla="val 5979158"/>
                  <a:gd name="f354" fmla="val 6040119"/>
                  <a:gd name="f355" fmla="val 6102348"/>
                  <a:gd name="f356" fmla="val 6163308"/>
                  <a:gd name="f357" fmla="val 6224269"/>
                  <a:gd name="f358" fmla="val 6268719"/>
                  <a:gd name="f359" fmla="val 6311898"/>
                  <a:gd name="f360" fmla="val 6337298"/>
                  <a:gd name="f361" fmla="val 8345170"/>
                  <a:gd name="f362" fmla="val 6258559"/>
                  <a:gd name="f363" fmla="val 6247128"/>
                  <a:gd name="f364" fmla="val 8220711"/>
                  <a:gd name="f365" fmla="val 6234428"/>
                  <a:gd name="f366" fmla="val 6296658"/>
                  <a:gd name="f367" fmla="val 8098790"/>
                  <a:gd name="f368" fmla="val 7824470"/>
                  <a:gd name="f369" fmla="val 7782561"/>
                  <a:gd name="f370" fmla="val 7711440"/>
                  <a:gd name="f371" fmla="val 7630161"/>
                  <a:gd name="f372" fmla="val 7548881"/>
                  <a:gd name="f373" fmla="val 7477761"/>
                  <a:gd name="f374" fmla="val 7435851"/>
                  <a:gd name="f375" fmla="val 7393941"/>
                  <a:gd name="f376" fmla="val 7321551"/>
                  <a:gd name="f377" fmla="val 7241541"/>
                  <a:gd name="f378" fmla="val 7160261"/>
                  <a:gd name="f379" fmla="val 7089141"/>
                  <a:gd name="f380" fmla="val 7047231"/>
                  <a:gd name="f381" fmla="val 7005321"/>
                  <a:gd name="f382" fmla="val 6934201"/>
                  <a:gd name="f383" fmla="val 6852921"/>
                  <a:gd name="f384" fmla="val 6771642"/>
                  <a:gd name="f385" fmla="val 6700521"/>
                  <a:gd name="f386" fmla="val 6658611"/>
                  <a:gd name="f387" fmla="val 6615431"/>
                  <a:gd name="f388" fmla="val 6544311"/>
                  <a:gd name="f389" fmla="val 6464302"/>
                  <a:gd name="f390" fmla="val 6383022"/>
                  <a:gd name="f391" fmla="val 6311902"/>
                  <a:gd name="f392" fmla="val 6269992"/>
                  <a:gd name="f393" fmla="val 6228082"/>
                  <a:gd name="f394" fmla="val 6156962"/>
                  <a:gd name="f395" fmla="val 6075682"/>
                  <a:gd name="f396" fmla="val 5994402"/>
                  <a:gd name="f397" fmla="val 5923282"/>
                  <a:gd name="f398" fmla="val 5881372"/>
                  <a:gd name="f399" fmla="val 5839462"/>
                  <a:gd name="f400" fmla="val 5768342"/>
                  <a:gd name="f401" fmla="val 5687062"/>
                  <a:gd name="f402" fmla="val 5605782"/>
                  <a:gd name="f403" fmla="val 5534662"/>
                  <a:gd name="f404" fmla="val 5492752"/>
                  <a:gd name="f405" fmla="val 5449572"/>
                  <a:gd name="f406" fmla="val 5378452"/>
                  <a:gd name="f407" fmla="val 5298442"/>
                  <a:gd name="f408" fmla="val 5217163"/>
                  <a:gd name="f409" fmla="val 5146042"/>
                  <a:gd name="f410" fmla="val 5104133"/>
                  <a:gd name="f411" fmla="val 5062223"/>
                  <a:gd name="f412" fmla="val 4991103"/>
                  <a:gd name="f413" fmla="val 4909823"/>
                  <a:gd name="f414" fmla="val 4828543"/>
                  <a:gd name="f415" fmla="val 4757423"/>
                  <a:gd name="f416" fmla="val 4715513"/>
                  <a:gd name="f417" fmla="val 4672333"/>
                  <a:gd name="f418" fmla="val 4601213"/>
                  <a:gd name="f419" fmla="val 4521203"/>
                  <a:gd name="f420" fmla="val 4439923"/>
                  <a:gd name="f421" fmla="val 4368803"/>
                  <a:gd name="f422" fmla="val 4326893"/>
                  <a:gd name="f423" fmla="val 4284983"/>
                  <a:gd name="f424" fmla="val 4213863"/>
                  <a:gd name="f425" fmla="val 4132583"/>
                  <a:gd name="f426" fmla="val 4051303"/>
                  <a:gd name="f427" fmla="val 3980183"/>
                  <a:gd name="f428" fmla="val 3938274"/>
                  <a:gd name="f429" fmla="val 3896364"/>
                  <a:gd name="f430" fmla="val 3825244"/>
                  <a:gd name="f431" fmla="val 3743964"/>
                  <a:gd name="f432" fmla="val 3662684"/>
                  <a:gd name="f433" fmla="val 3591564"/>
                  <a:gd name="f434" fmla="val 3549654"/>
                  <a:gd name="f435" fmla="val 3506474"/>
                  <a:gd name="f436" fmla="val 3435354"/>
                  <a:gd name="f437" fmla="val 3355344"/>
                  <a:gd name="f438" fmla="val 3274064"/>
                  <a:gd name="f439" fmla="val 3202944"/>
                  <a:gd name="f440" fmla="val 3161034"/>
                  <a:gd name="f441" fmla="val 3119124"/>
                  <a:gd name="f442" fmla="val 3048004"/>
                  <a:gd name="f443" fmla="val 2966724"/>
                  <a:gd name="f444" fmla="val 2885444"/>
                  <a:gd name="f445" fmla="val 2814324"/>
                  <a:gd name="f446" fmla="val 2772414"/>
                  <a:gd name="f447" fmla="val 2730504"/>
                  <a:gd name="f448" fmla="val 2659384"/>
                  <a:gd name="f449" fmla="val 2578104"/>
                  <a:gd name="f450" fmla="val 2496824"/>
                  <a:gd name="f451" fmla="val 2425704"/>
                  <a:gd name="f452" fmla="val 2383794"/>
                  <a:gd name="f453" fmla="val 2341884"/>
                  <a:gd name="f454" fmla="val 2270764"/>
                  <a:gd name="f455" fmla="val 2189484"/>
                  <a:gd name="f456" fmla="val 2108204"/>
                  <a:gd name="f457" fmla="val 2037084"/>
                  <a:gd name="f458" fmla="val 1995174"/>
                  <a:gd name="f459" fmla="val 1953264"/>
                  <a:gd name="f460" fmla="val 1882144"/>
                  <a:gd name="f461" fmla="val 1800864"/>
                  <a:gd name="f462" fmla="val 1719584"/>
                  <a:gd name="f463" fmla="val 1648464"/>
                  <a:gd name="f464" fmla="val 1606554"/>
                  <a:gd name="f465" fmla="val 1563374"/>
                  <a:gd name="f466" fmla="val 1492254"/>
                  <a:gd name="f467" fmla="val 1412244"/>
                  <a:gd name="f468" fmla="val 1330964"/>
                  <a:gd name="f469" fmla="val 1259844"/>
                  <a:gd name="f470" fmla="val 1217934"/>
                  <a:gd name="f471" fmla="val 1176024"/>
                  <a:gd name="f472" fmla="val 1104904"/>
                  <a:gd name="f473" fmla="val 1023624"/>
                  <a:gd name="f474" fmla="val 942344"/>
                  <a:gd name="f475" fmla="val 871224"/>
                  <a:gd name="f476" fmla="val 829314"/>
                  <a:gd name="f477" fmla="val 6309358"/>
                  <a:gd name="f478" fmla="val 775974"/>
                  <a:gd name="f479" fmla="val 6349998"/>
                  <a:gd name="f480" fmla="val 704854"/>
                  <a:gd name="f481" fmla="val 624844"/>
                  <a:gd name="f482" fmla="*/ f0 1 6350000"/>
                  <a:gd name="f483" fmla="*/ f1 1 8642350"/>
                  <a:gd name="f484" fmla="+- f4 0 f2"/>
                  <a:gd name="f485" fmla="+- f3 0 f2"/>
                  <a:gd name="f486" fmla="*/ f485 1 6350000"/>
                  <a:gd name="f487" fmla="*/ f484 1 8642350"/>
                  <a:gd name="f488" fmla="*/ f2 1 f486"/>
                  <a:gd name="f489" fmla="*/ f3 1 f486"/>
                  <a:gd name="f490" fmla="*/ f2 1 f487"/>
                  <a:gd name="f491" fmla="*/ f4 1 f487"/>
                  <a:gd name="f492" fmla="*/ f488 f482 1"/>
                  <a:gd name="f493" fmla="*/ f489 f482 1"/>
                  <a:gd name="f494" fmla="*/ f491 f483 1"/>
                  <a:gd name="f495" fmla="*/ f490 f48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92" t="f495" r="f493" b="f494"/>
                <a:pathLst>
                  <a:path w="6350000" h="8642350">
                    <a:moveTo>
                      <a:pt x="f3" y="f5"/>
                    </a:moveTo>
                    <a:cubicBezTo>
                      <a:pt x="f3" y="f6"/>
                      <a:pt x="f7" y="f8"/>
                      <a:pt x="f9" y="f10"/>
                    </a:cubicBezTo>
                    <a:cubicBezTo>
                      <a:pt x="f11" y="f12"/>
                      <a:pt x="f13" y="f14"/>
                      <a:pt x="f15" y="f16"/>
                    </a:cubicBezTo>
                    <a:cubicBezTo>
                      <a:pt x="f17" y="f18"/>
                      <a:pt x="f3" y="f19"/>
                      <a:pt x="f3" y="f20"/>
                    </a:cubicBezTo>
                    <a:cubicBezTo>
                      <a:pt x="f3" y="f21"/>
                      <a:pt x="f17" y="f22"/>
                      <a:pt x="f15" y="f23"/>
                    </a:cubicBezTo>
                    <a:cubicBezTo>
                      <a:pt x="f24" y="f25"/>
                      <a:pt x="f26" y="f2"/>
                      <a:pt x="f27" y="f2"/>
                    </a:cubicBezTo>
                    <a:cubicBezTo>
                      <a:pt x="f28" y="f2"/>
                      <a:pt x="f29" y="f25"/>
                      <a:pt x="f30" y="f31"/>
                    </a:cubicBezTo>
                    <a:cubicBezTo>
                      <a:pt x="f32" y="f33"/>
                      <a:pt x="f34" y="f35"/>
                      <a:pt x="f36" y="f37"/>
                    </a:cubicBezTo>
                    <a:cubicBezTo>
                      <a:pt x="f38" y="f39"/>
                      <a:pt x="f40" y="f2"/>
                      <a:pt x="f41" y="f2"/>
                    </a:cubicBezTo>
                    <a:cubicBezTo>
                      <a:pt x="f42" y="f2"/>
                      <a:pt x="f43" y="f39"/>
                      <a:pt x="f44" y="f37"/>
                    </a:cubicBezTo>
                    <a:cubicBezTo>
                      <a:pt x="f45" y="f39"/>
                      <a:pt x="f46" y="f2"/>
                      <a:pt x="f47" y="f2"/>
                    </a:cubicBezTo>
                    <a:cubicBezTo>
                      <a:pt x="f48" y="f2"/>
                      <a:pt x="f49" y="f39"/>
                      <a:pt x="f50" y="f37"/>
                    </a:cubicBezTo>
                    <a:cubicBezTo>
                      <a:pt x="f51" y="f39"/>
                      <a:pt x="f52" y="f2"/>
                      <a:pt x="f53" y="f2"/>
                    </a:cubicBezTo>
                    <a:cubicBezTo>
                      <a:pt x="f54" y="f2"/>
                      <a:pt x="f55" y="f39"/>
                      <a:pt x="f56" y="f37"/>
                    </a:cubicBezTo>
                    <a:cubicBezTo>
                      <a:pt x="f57" y="f39"/>
                      <a:pt x="f58" y="f2"/>
                      <a:pt x="f59" y="f2"/>
                    </a:cubicBezTo>
                    <a:cubicBezTo>
                      <a:pt x="f60" y="f2"/>
                      <a:pt x="f61" y="f39"/>
                      <a:pt x="f62" y="f37"/>
                    </a:cubicBezTo>
                    <a:cubicBezTo>
                      <a:pt x="f63" y="f39"/>
                      <a:pt x="f64" y="f2"/>
                      <a:pt x="f65" y="f2"/>
                    </a:cubicBezTo>
                    <a:cubicBezTo>
                      <a:pt x="f66" y="f2"/>
                      <a:pt x="f67" y="f39"/>
                      <a:pt x="f68" y="f37"/>
                    </a:cubicBezTo>
                    <a:cubicBezTo>
                      <a:pt x="f69" y="f39"/>
                      <a:pt x="f70" y="f2"/>
                      <a:pt x="f71" y="f2"/>
                    </a:cubicBezTo>
                    <a:cubicBezTo>
                      <a:pt x="f72" y="f2"/>
                      <a:pt x="f73" y="f39"/>
                      <a:pt x="f74" y="f37"/>
                    </a:cubicBezTo>
                    <a:cubicBezTo>
                      <a:pt x="f75" y="f39"/>
                      <a:pt x="f76" y="f2"/>
                      <a:pt x="f77" y="f2"/>
                    </a:cubicBezTo>
                    <a:cubicBezTo>
                      <a:pt x="f78" y="f2"/>
                      <a:pt x="f79" y="f39"/>
                      <a:pt x="f80" y="f37"/>
                    </a:cubicBezTo>
                    <a:cubicBezTo>
                      <a:pt x="f81" y="f39"/>
                      <a:pt x="f82" y="f2"/>
                      <a:pt x="f83" y="f2"/>
                    </a:cubicBezTo>
                    <a:cubicBezTo>
                      <a:pt x="f84" y="f2"/>
                      <a:pt x="f85" y="f39"/>
                      <a:pt x="f86" y="f37"/>
                    </a:cubicBezTo>
                    <a:cubicBezTo>
                      <a:pt x="f87" y="f39"/>
                      <a:pt x="f88" y="f2"/>
                      <a:pt x="f89" y="f2"/>
                    </a:cubicBezTo>
                    <a:cubicBezTo>
                      <a:pt x="f90" y="f2"/>
                      <a:pt x="f91" y="f39"/>
                      <a:pt x="f92" y="f37"/>
                    </a:cubicBezTo>
                    <a:cubicBezTo>
                      <a:pt x="f93" y="f39"/>
                      <a:pt x="f94" y="f2"/>
                      <a:pt x="f95" y="f2"/>
                    </a:cubicBezTo>
                    <a:cubicBezTo>
                      <a:pt x="f96" y="f2"/>
                      <a:pt x="f97" y="f39"/>
                      <a:pt x="f98" y="f37"/>
                    </a:cubicBezTo>
                    <a:cubicBezTo>
                      <a:pt x="f99" y="f39"/>
                      <a:pt x="f100" y="f2"/>
                      <a:pt x="f101" y="f2"/>
                    </a:cubicBezTo>
                    <a:cubicBezTo>
                      <a:pt x="f102" y="f2"/>
                      <a:pt x="f103" y="f39"/>
                      <a:pt x="f104" y="f37"/>
                    </a:cubicBezTo>
                    <a:cubicBezTo>
                      <a:pt x="f105" y="f39"/>
                      <a:pt x="f106" y="f2"/>
                      <a:pt x="f107" y="f2"/>
                    </a:cubicBezTo>
                    <a:cubicBezTo>
                      <a:pt x="f108" y="f2"/>
                      <a:pt x="f109" y="f39"/>
                      <a:pt x="f110" y="f37"/>
                    </a:cubicBezTo>
                    <a:cubicBezTo>
                      <a:pt x="f111" y="f39"/>
                      <a:pt x="f112" y="f2"/>
                      <a:pt x="f113" y="f2"/>
                    </a:cubicBezTo>
                    <a:cubicBezTo>
                      <a:pt x="f114" y="f2"/>
                      <a:pt x="f115" y="f39"/>
                      <a:pt x="f116" y="f37"/>
                    </a:cubicBezTo>
                    <a:cubicBezTo>
                      <a:pt x="f117" y="f39"/>
                      <a:pt x="f118" y="f2"/>
                      <a:pt x="f119" y="f2"/>
                    </a:cubicBezTo>
                    <a:cubicBezTo>
                      <a:pt x="f120" y="f2"/>
                      <a:pt x="f121" y="f39"/>
                      <a:pt x="f122" y="f37"/>
                    </a:cubicBezTo>
                    <a:cubicBezTo>
                      <a:pt x="f12" y="f35"/>
                      <a:pt x="f14" y="f33"/>
                      <a:pt x="f16" y="f31"/>
                    </a:cubicBezTo>
                    <a:cubicBezTo>
                      <a:pt x="f18" y="f25"/>
                      <a:pt x="f123" y="f2"/>
                      <a:pt x="f124" y="f2"/>
                    </a:cubicBezTo>
                    <a:cubicBezTo>
                      <a:pt x="f125" y="f2"/>
                      <a:pt x="f126" y="f25"/>
                      <a:pt x="f31" y="f31"/>
                    </a:cubicBezTo>
                    <a:cubicBezTo>
                      <a:pt x="f25" y="f126"/>
                      <a:pt x="f2" y="f125"/>
                      <a:pt x="f2" y="f124"/>
                    </a:cubicBezTo>
                    <a:cubicBezTo>
                      <a:pt x="f2" y="f123"/>
                      <a:pt x="f25" y="f127"/>
                      <a:pt x="f31" y="f128"/>
                    </a:cubicBezTo>
                    <a:cubicBezTo>
                      <a:pt x="f129" y="f130"/>
                      <a:pt x="f131" y="f132"/>
                      <a:pt x="f133" y="f134"/>
                    </a:cubicBezTo>
                    <a:cubicBezTo>
                      <a:pt x="f135" y="f8"/>
                      <a:pt x="f2" y="f6"/>
                      <a:pt x="f2" y="f5"/>
                    </a:cubicBezTo>
                    <a:cubicBezTo>
                      <a:pt x="f2" y="f136"/>
                      <a:pt x="f135" y="f137"/>
                      <a:pt x="f133" y="f138"/>
                    </a:cubicBezTo>
                    <a:cubicBezTo>
                      <a:pt x="f135" y="f139"/>
                      <a:pt x="f2" y="f140"/>
                      <a:pt x="f2" y="f141"/>
                    </a:cubicBezTo>
                    <a:cubicBezTo>
                      <a:pt x="f2" y="f142"/>
                      <a:pt x="f135" y="f143"/>
                      <a:pt x="f133" y="f144"/>
                    </a:cubicBezTo>
                    <a:cubicBezTo>
                      <a:pt x="f135" y="f145"/>
                      <a:pt x="f2" y="f146"/>
                      <a:pt x="f2" y="f147"/>
                    </a:cubicBezTo>
                    <a:cubicBezTo>
                      <a:pt x="f2" y="f148"/>
                      <a:pt x="f135" y="f149"/>
                      <a:pt x="f133" y="f150"/>
                    </a:cubicBezTo>
                    <a:cubicBezTo>
                      <a:pt x="f135" y="f151"/>
                      <a:pt x="f2" y="f152"/>
                      <a:pt x="f2" y="f153"/>
                    </a:cubicBezTo>
                    <a:cubicBezTo>
                      <a:pt x="f2" y="f154"/>
                      <a:pt x="f135" y="f155"/>
                      <a:pt x="f133" y="f156"/>
                    </a:cubicBezTo>
                    <a:cubicBezTo>
                      <a:pt x="f135" y="f157"/>
                      <a:pt x="f2" y="f158"/>
                      <a:pt x="f2" y="f159"/>
                    </a:cubicBezTo>
                    <a:cubicBezTo>
                      <a:pt x="f2" y="f160"/>
                      <a:pt x="f135" y="f161"/>
                      <a:pt x="f133" y="f162"/>
                    </a:cubicBezTo>
                    <a:cubicBezTo>
                      <a:pt x="f135" y="f163"/>
                      <a:pt x="f2" y="f164"/>
                      <a:pt x="f2" y="f165"/>
                    </a:cubicBezTo>
                    <a:cubicBezTo>
                      <a:pt x="f2" y="f166"/>
                      <a:pt x="f135" y="f167"/>
                      <a:pt x="f133" y="f168"/>
                    </a:cubicBezTo>
                    <a:cubicBezTo>
                      <a:pt x="f135" y="f169"/>
                      <a:pt x="f2" y="f170"/>
                      <a:pt x="f2" y="f171"/>
                    </a:cubicBezTo>
                    <a:cubicBezTo>
                      <a:pt x="f2" y="f172"/>
                      <a:pt x="f135" y="f173"/>
                      <a:pt x="f133" y="f174"/>
                    </a:cubicBezTo>
                    <a:cubicBezTo>
                      <a:pt x="f135" y="f175"/>
                      <a:pt x="f2" y="f176"/>
                      <a:pt x="f2" y="f177"/>
                    </a:cubicBezTo>
                    <a:cubicBezTo>
                      <a:pt x="f2" y="f178"/>
                      <a:pt x="f135" y="f179"/>
                      <a:pt x="f133" y="f180"/>
                    </a:cubicBezTo>
                    <a:cubicBezTo>
                      <a:pt x="f135" y="f181"/>
                      <a:pt x="f2" y="f182"/>
                      <a:pt x="f2" y="f183"/>
                    </a:cubicBezTo>
                    <a:cubicBezTo>
                      <a:pt x="f2" y="f184"/>
                      <a:pt x="f135" y="f185"/>
                      <a:pt x="f133" y="f186"/>
                    </a:cubicBezTo>
                    <a:cubicBezTo>
                      <a:pt x="f135" y="f187"/>
                      <a:pt x="f2" y="f188"/>
                      <a:pt x="f2" y="f189"/>
                    </a:cubicBezTo>
                    <a:cubicBezTo>
                      <a:pt x="f2" y="f190"/>
                      <a:pt x="f135" y="f191"/>
                      <a:pt x="f133" y="f192"/>
                    </a:cubicBezTo>
                    <a:cubicBezTo>
                      <a:pt x="f135" y="f193"/>
                      <a:pt x="f2" y="f194"/>
                      <a:pt x="f2" y="f195"/>
                    </a:cubicBezTo>
                    <a:cubicBezTo>
                      <a:pt x="f2" y="f196"/>
                      <a:pt x="f135" y="f197"/>
                      <a:pt x="f133" y="f198"/>
                    </a:cubicBezTo>
                    <a:cubicBezTo>
                      <a:pt x="f135" y="f199"/>
                      <a:pt x="f2" y="f200"/>
                      <a:pt x="f2" y="f201"/>
                    </a:cubicBezTo>
                    <a:cubicBezTo>
                      <a:pt x="f2" y="f202"/>
                      <a:pt x="f135" y="f203"/>
                      <a:pt x="f133" y="f204"/>
                    </a:cubicBezTo>
                    <a:cubicBezTo>
                      <a:pt x="f135" y="f205"/>
                      <a:pt x="f2" y="f206"/>
                      <a:pt x="f2" y="f207"/>
                    </a:cubicBezTo>
                    <a:cubicBezTo>
                      <a:pt x="f2" y="f208"/>
                      <a:pt x="f135" y="f209"/>
                      <a:pt x="f133" y="f210"/>
                    </a:cubicBezTo>
                    <a:cubicBezTo>
                      <a:pt x="f135" y="f211"/>
                      <a:pt x="f2" y="f212"/>
                      <a:pt x="f2" y="f213"/>
                    </a:cubicBezTo>
                    <a:cubicBezTo>
                      <a:pt x="f2" y="f214"/>
                      <a:pt x="f135" y="f215"/>
                      <a:pt x="f133" y="f216"/>
                    </a:cubicBezTo>
                    <a:cubicBezTo>
                      <a:pt x="f135" y="f217"/>
                      <a:pt x="f2" y="f218"/>
                      <a:pt x="f2" y="f219"/>
                    </a:cubicBezTo>
                    <a:cubicBezTo>
                      <a:pt x="f2" y="f220"/>
                      <a:pt x="f135" y="f221"/>
                      <a:pt x="f133" y="f222"/>
                    </a:cubicBezTo>
                    <a:cubicBezTo>
                      <a:pt x="f135" y="f223"/>
                      <a:pt x="f2" y="f224"/>
                      <a:pt x="f2" y="f225"/>
                    </a:cubicBezTo>
                    <a:cubicBezTo>
                      <a:pt x="f2" y="f226"/>
                      <a:pt x="f135" y="f227"/>
                      <a:pt x="f133" y="f228"/>
                    </a:cubicBezTo>
                    <a:cubicBezTo>
                      <a:pt x="f135" y="f229"/>
                      <a:pt x="f2" y="f230"/>
                      <a:pt x="f2" y="f231"/>
                    </a:cubicBezTo>
                    <a:cubicBezTo>
                      <a:pt x="f2" y="f232"/>
                      <a:pt x="f135" y="f233"/>
                      <a:pt x="f133" y="f234"/>
                    </a:cubicBezTo>
                    <a:cubicBezTo>
                      <a:pt x="f135" y="f235"/>
                      <a:pt x="f2" y="f236"/>
                      <a:pt x="f2" y="f237"/>
                    </a:cubicBezTo>
                    <a:cubicBezTo>
                      <a:pt x="f2" y="f238"/>
                      <a:pt x="f135" y="f239"/>
                      <a:pt x="f133" y="f240"/>
                    </a:cubicBezTo>
                    <a:cubicBezTo>
                      <a:pt x="f135" y="f241"/>
                      <a:pt x="f2" y="f242"/>
                      <a:pt x="f2" y="f243"/>
                    </a:cubicBezTo>
                    <a:cubicBezTo>
                      <a:pt x="f2" y="f244"/>
                      <a:pt x="f135" y="f245"/>
                      <a:pt x="f133" y="f246"/>
                    </a:cubicBezTo>
                    <a:cubicBezTo>
                      <a:pt x="f135" y="f247"/>
                      <a:pt x="f2" y="f248"/>
                      <a:pt x="f2" y="f249"/>
                    </a:cubicBezTo>
                    <a:cubicBezTo>
                      <a:pt x="f2" y="f250"/>
                      <a:pt x="f135" y="f251"/>
                      <a:pt x="f133" y="f252"/>
                    </a:cubicBezTo>
                    <a:cubicBezTo>
                      <a:pt x="f131" y="f253"/>
                      <a:pt x="f129" y="f254"/>
                      <a:pt x="f31" y="f255"/>
                    </a:cubicBezTo>
                    <a:cubicBezTo>
                      <a:pt x="f25" y="f256"/>
                      <a:pt x="f2" y="f257"/>
                      <a:pt x="f2" y="f258"/>
                    </a:cubicBezTo>
                    <a:cubicBezTo>
                      <a:pt x="f2" y="f259"/>
                      <a:pt x="f25" y="f260"/>
                      <a:pt x="f31" y="f261"/>
                    </a:cubicBezTo>
                    <a:cubicBezTo>
                      <a:pt x="f262" y="f263"/>
                      <a:pt x="f125" y="f4"/>
                      <a:pt x="f124" y="f4"/>
                    </a:cubicBezTo>
                    <a:cubicBezTo>
                      <a:pt x="f123" y="f4"/>
                      <a:pt x="f127" y="f263"/>
                      <a:pt x="f128" y="f261"/>
                    </a:cubicBezTo>
                    <a:cubicBezTo>
                      <a:pt x="f14" y="f264"/>
                      <a:pt x="f12" y="f265"/>
                      <a:pt x="f10" y="f266"/>
                    </a:cubicBezTo>
                    <a:cubicBezTo>
                      <a:pt x="f8" y="f267"/>
                      <a:pt x="f120" y="f268"/>
                      <a:pt x="f269" y="f268"/>
                    </a:cubicBezTo>
                    <a:cubicBezTo>
                      <a:pt x="f270" y="f268"/>
                      <a:pt x="f271" y="f267"/>
                      <a:pt x="f272" y="f266"/>
                    </a:cubicBezTo>
                    <a:cubicBezTo>
                      <a:pt x="f273" y="f267"/>
                      <a:pt x="f274" y="f268"/>
                      <a:pt x="f275" y="f268"/>
                    </a:cubicBezTo>
                    <a:cubicBezTo>
                      <a:pt x="f276" y="f268"/>
                      <a:pt x="f277" y="f267"/>
                      <a:pt x="f278" y="f266"/>
                    </a:cubicBezTo>
                    <a:cubicBezTo>
                      <a:pt x="f279" y="f267"/>
                      <a:pt x="f280" y="f268"/>
                      <a:pt x="f281" y="f268"/>
                    </a:cubicBezTo>
                    <a:cubicBezTo>
                      <a:pt x="f282" y="f268"/>
                      <a:pt x="f283" y="f267"/>
                      <a:pt x="f284" y="f266"/>
                    </a:cubicBezTo>
                    <a:cubicBezTo>
                      <a:pt x="f285" y="f267"/>
                      <a:pt x="f286" y="f268"/>
                      <a:pt x="f287" y="f268"/>
                    </a:cubicBezTo>
                    <a:cubicBezTo>
                      <a:pt x="f288" y="f268"/>
                      <a:pt x="f289" y="f267"/>
                      <a:pt x="f290" y="f266"/>
                    </a:cubicBezTo>
                    <a:cubicBezTo>
                      <a:pt x="f291" y="f267"/>
                      <a:pt x="f292" y="f268"/>
                      <a:pt x="f293" y="f268"/>
                    </a:cubicBezTo>
                    <a:cubicBezTo>
                      <a:pt x="f294" y="f268"/>
                      <a:pt x="f295" y="f267"/>
                      <a:pt x="f296" y="f266"/>
                    </a:cubicBezTo>
                    <a:cubicBezTo>
                      <a:pt x="f297" y="f267"/>
                      <a:pt x="f298" y="f268"/>
                      <a:pt x="f299" y="f268"/>
                    </a:cubicBezTo>
                    <a:cubicBezTo>
                      <a:pt x="f300" y="f268"/>
                      <a:pt x="f301" y="f267"/>
                      <a:pt x="f302" y="f266"/>
                    </a:cubicBezTo>
                    <a:cubicBezTo>
                      <a:pt x="f303" y="f267"/>
                      <a:pt x="f304" y="f268"/>
                      <a:pt x="f305" y="f268"/>
                    </a:cubicBezTo>
                    <a:cubicBezTo>
                      <a:pt x="f306" y="f268"/>
                      <a:pt x="f307" y="f267"/>
                      <a:pt x="f308" y="f266"/>
                    </a:cubicBezTo>
                    <a:cubicBezTo>
                      <a:pt x="f309" y="f267"/>
                      <a:pt x="f310" y="f268"/>
                      <a:pt x="f311" y="f268"/>
                    </a:cubicBezTo>
                    <a:cubicBezTo>
                      <a:pt x="f312" y="f268"/>
                      <a:pt x="f313" y="f267"/>
                      <a:pt x="f314" y="f266"/>
                    </a:cubicBezTo>
                    <a:cubicBezTo>
                      <a:pt x="f315" y="f267"/>
                      <a:pt x="f316" y="f268"/>
                      <a:pt x="f317" y="f268"/>
                    </a:cubicBezTo>
                    <a:cubicBezTo>
                      <a:pt x="f318" y="f268"/>
                      <a:pt x="f319" y="f267"/>
                      <a:pt x="f320" y="f266"/>
                    </a:cubicBezTo>
                    <a:cubicBezTo>
                      <a:pt x="f321" y="f267"/>
                      <a:pt x="f322" y="f268"/>
                      <a:pt x="f323" y="f268"/>
                    </a:cubicBezTo>
                    <a:cubicBezTo>
                      <a:pt x="f324" y="f268"/>
                      <a:pt x="f325" y="f267"/>
                      <a:pt x="f326" y="f266"/>
                    </a:cubicBezTo>
                    <a:cubicBezTo>
                      <a:pt x="f327" y="f267"/>
                      <a:pt x="f328" y="f268"/>
                      <a:pt x="f329" y="f268"/>
                    </a:cubicBezTo>
                    <a:cubicBezTo>
                      <a:pt x="f330" y="f268"/>
                      <a:pt x="f331" y="f267"/>
                      <a:pt x="f332" y="f266"/>
                    </a:cubicBezTo>
                    <a:cubicBezTo>
                      <a:pt x="f333" y="f267"/>
                      <a:pt x="f334" y="f268"/>
                      <a:pt x="f335" y="f268"/>
                    </a:cubicBezTo>
                    <a:cubicBezTo>
                      <a:pt x="f336" y="f268"/>
                      <a:pt x="f337" y="f267"/>
                      <a:pt x="f338" y="f266"/>
                    </a:cubicBezTo>
                    <a:cubicBezTo>
                      <a:pt x="f339" y="f267"/>
                      <a:pt x="f340" y="f268"/>
                      <a:pt x="f341" y="f268"/>
                    </a:cubicBezTo>
                    <a:cubicBezTo>
                      <a:pt x="f342" y="f268"/>
                      <a:pt x="f343" y="f267"/>
                      <a:pt x="f344" y="f266"/>
                    </a:cubicBezTo>
                    <a:cubicBezTo>
                      <a:pt x="f345" y="f267"/>
                      <a:pt x="f346" y="f268"/>
                      <a:pt x="f347" y="f268"/>
                    </a:cubicBezTo>
                    <a:cubicBezTo>
                      <a:pt x="f348" y="f268"/>
                      <a:pt x="f349" y="f267"/>
                      <a:pt x="f350" y="f266"/>
                    </a:cubicBezTo>
                    <a:cubicBezTo>
                      <a:pt x="f217" y="f265"/>
                      <a:pt x="f351" y="f264"/>
                      <a:pt x="f352" y="f261"/>
                    </a:cubicBezTo>
                    <a:cubicBezTo>
                      <a:pt x="f353" y="f263"/>
                      <a:pt x="f354" y="f4"/>
                      <a:pt x="f355" y="f4"/>
                    </a:cubicBezTo>
                    <a:cubicBezTo>
                      <a:pt x="f356" y="f4"/>
                      <a:pt x="f357" y="f263"/>
                      <a:pt x="f358" y="f261"/>
                    </a:cubicBezTo>
                    <a:cubicBezTo>
                      <a:pt x="f359" y="f260"/>
                      <a:pt x="f360" y="f259"/>
                      <a:pt x="f360" y="f258"/>
                    </a:cubicBezTo>
                    <a:cubicBezTo>
                      <a:pt x="f360" y="f361"/>
                      <a:pt x="f359" y="f256"/>
                      <a:pt x="f358" y="f255"/>
                    </a:cubicBezTo>
                    <a:cubicBezTo>
                      <a:pt x="f362" y="f254"/>
                      <a:pt x="f363" y="f364"/>
                      <a:pt x="f365" y="f252"/>
                    </a:cubicBezTo>
                    <a:cubicBezTo>
                      <a:pt x="f366" y="f251"/>
                      <a:pt x="f360" y="f367"/>
                      <a:pt x="f360" y="f249"/>
                    </a:cubicBezTo>
                    <a:cubicBezTo>
                      <a:pt x="f360" y="f248"/>
                      <a:pt x="f366" y="f247"/>
                      <a:pt x="f365" y="f368"/>
                    </a:cubicBezTo>
                    <a:cubicBezTo>
                      <a:pt x="f366" y="f369"/>
                      <a:pt x="f360" y="f370"/>
                      <a:pt x="f360" y="f371"/>
                    </a:cubicBezTo>
                    <a:cubicBezTo>
                      <a:pt x="f360" y="f372"/>
                      <a:pt x="f366" y="f373"/>
                      <a:pt x="f365" y="f374"/>
                    </a:cubicBezTo>
                    <a:cubicBezTo>
                      <a:pt x="f366" y="f375"/>
                      <a:pt x="f360" y="f376"/>
                      <a:pt x="f360" y="f377"/>
                    </a:cubicBezTo>
                    <a:cubicBezTo>
                      <a:pt x="f360" y="f378"/>
                      <a:pt x="f366" y="f379"/>
                      <a:pt x="f365" y="f380"/>
                    </a:cubicBezTo>
                    <a:cubicBezTo>
                      <a:pt x="f366" y="f381"/>
                      <a:pt x="f360" y="f382"/>
                      <a:pt x="f360" y="f383"/>
                    </a:cubicBezTo>
                    <a:cubicBezTo>
                      <a:pt x="f360" y="f384"/>
                      <a:pt x="f366" y="f385"/>
                      <a:pt x="f365" y="f386"/>
                    </a:cubicBezTo>
                    <a:cubicBezTo>
                      <a:pt x="f366" y="f387"/>
                      <a:pt x="f360" y="f388"/>
                      <a:pt x="f360" y="f389"/>
                    </a:cubicBezTo>
                    <a:cubicBezTo>
                      <a:pt x="f360" y="f390"/>
                      <a:pt x="f366" y="f391"/>
                      <a:pt x="f365" y="f392"/>
                    </a:cubicBezTo>
                    <a:cubicBezTo>
                      <a:pt x="f366" y="f393"/>
                      <a:pt x="f360" y="f394"/>
                      <a:pt x="f360" y="f395"/>
                    </a:cubicBezTo>
                    <a:cubicBezTo>
                      <a:pt x="f360" y="f396"/>
                      <a:pt x="f366" y="f397"/>
                      <a:pt x="f365" y="f398"/>
                    </a:cubicBezTo>
                    <a:cubicBezTo>
                      <a:pt x="f366" y="f399"/>
                      <a:pt x="f360" y="f400"/>
                      <a:pt x="f360" y="f401"/>
                    </a:cubicBezTo>
                    <a:cubicBezTo>
                      <a:pt x="f360" y="f402"/>
                      <a:pt x="f366" y="f403"/>
                      <a:pt x="f365" y="f404"/>
                    </a:cubicBezTo>
                    <a:cubicBezTo>
                      <a:pt x="f366" y="f405"/>
                      <a:pt x="f360" y="f406"/>
                      <a:pt x="f360" y="f407"/>
                    </a:cubicBezTo>
                    <a:cubicBezTo>
                      <a:pt x="f360" y="f408"/>
                      <a:pt x="f366" y="f409"/>
                      <a:pt x="f365" y="f410"/>
                    </a:cubicBezTo>
                    <a:cubicBezTo>
                      <a:pt x="f366" y="f411"/>
                      <a:pt x="f360" y="f412"/>
                      <a:pt x="f360" y="f413"/>
                    </a:cubicBezTo>
                    <a:cubicBezTo>
                      <a:pt x="f360" y="f414"/>
                      <a:pt x="f366" y="f415"/>
                      <a:pt x="f365" y="f416"/>
                    </a:cubicBezTo>
                    <a:cubicBezTo>
                      <a:pt x="f366" y="f417"/>
                      <a:pt x="f360" y="f418"/>
                      <a:pt x="f360" y="f419"/>
                    </a:cubicBezTo>
                    <a:cubicBezTo>
                      <a:pt x="f360" y="f420"/>
                      <a:pt x="f366" y="f421"/>
                      <a:pt x="f365" y="f422"/>
                    </a:cubicBezTo>
                    <a:cubicBezTo>
                      <a:pt x="f366" y="f423"/>
                      <a:pt x="f360" y="f424"/>
                      <a:pt x="f360" y="f425"/>
                    </a:cubicBezTo>
                    <a:cubicBezTo>
                      <a:pt x="f360" y="f426"/>
                      <a:pt x="f366" y="f427"/>
                      <a:pt x="f365" y="f428"/>
                    </a:cubicBezTo>
                    <a:cubicBezTo>
                      <a:pt x="f366" y="f429"/>
                      <a:pt x="f360" y="f430"/>
                      <a:pt x="f360" y="f431"/>
                    </a:cubicBezTo>
                    <a:cubicBezTo>
                      <a:pt x="f360" y="f432"/>
                      <a:pt x="f366" y="f433"/>
                      <a:pt x="f365" y="f434"/>
                    </a:cubicBezTo>
                    <a:cubicBezTo>
                      <a:pt x="f366" y="f435"/>
                      <a:pt x="f360" y="f436"/>
                      <a:pt x="f360" y="f437"/>
                    </a:cubicBezTo>
                    <a:cubicBezTo>
                      <a:pt x="f360" y="f438"/>
                      <a:pt x="f366" y="f439"/>
                      <a:pt x="f365" y="f440"/>
                    </a:cubicBezTo>
                    <a:cubicBezTo>
                      <a:pt x="f366" y="f441"/>
                      <a:pt x="f360" y="f442"/>
                      <a:pt x="f360" y="f443"/>
                    </a:cubicBezTo>
                    <a:cubicBezTo>
                      <a:pt x="f360" y="f444"/>
                      <a:pt x="f366" y="f445"/>
                      <a:pt x="f365" y="f446"/>
                    </a:cubicBezTo>
                    <a:cubicBezTo>
                      <a:pt x="f366" y="f447"/>
                      <a:pt x="f360" y="f448"/>
                      <a:pt x="f360" y="f449"/>
                    </a:cubicBezTo>
                    <a:cubicBezTo>
                      <a:pt x="f360" y="f450"/>
                      <a:pt x="f366" y="f451"/>
                      <a:pt x="f365" y="f452"/>
                    </a:cubicBezTo>
                    <a:cubicBezTo>
                      <a:pt x="f366" y="f453"/>
                      <a:pt x="f360" y="f454"/>
                      <a:pt x="f360" y="f455"/>
                    </a:cubicBezTo>
                    <a:cubicBezTo>
                      <a:pt x="f360" y="f456"/>
                      <a:pt x="f366" y="f457"/>
                      <a:pt x="f365" y="f458"/>
                    </a:cubicBezTo>
                    <a:cubicBezTo>
                      <a:pt x="f366" y="f459"/>
                      <a:pt x="f360" y="f460"/>
                      <a:pt x="f360" y="f461"/>
                    </a:cubicBezTo>
                    <a:cubicBezTo>
                      <a:pt x="f360" y="f462"/>
                      <a:pt x="f366" y="f463"/>
                      <a:pt x="f365" y="f464"/>
                    </a:cubicBezTo>
                    <a:cubicBezTo>
                      <a:pt x="f366" y="f465"/>
                      <a:pt x="f360" y="f466"/>
                      <a:pt x="f360" y="f467"/>
                    </a:cubicBezTo>
                    <a:cubicBezTo>
                      <a:pt x="f360" y="f468"/>
                      <a:pt x="f366" y="f469"/>
                      <a:pt x="f365" y="f470"/>
                    </a:cubicBezTo>
                    <a:cubicBezTo>
                      <a:pt x="f366" y="f471"/>
                      <a:pt x="f360" y="f472"/>
                      <a:pt x="f360" y="f473"/>
                    </a:cubicBezTo>
                    <a:cubicBezTo>
                      <a:pt x="f360" y="f474"/>
                      <a:pt x="f366" y="f475"/>
                      <a:pt x="f365" y="f476"/>
                    </a:cubicBezTo>
                    <a:cubicBezTo>
                      <a:pt x="f477" y="f478"/>
                      <a:pt x="f479" y="f480"/>
                      <a:pt x="f479" y="f481"/>
                    </a:cubicBezTo>
                    <a:close/>
                  </a:path>
                </a:pathLst>
              </a:custGeom>
              <a:solidFill>
                <a:srgbClr val="AD8B73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hu-HU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endParaRPr>
              </a:p>
            </p:txBody>
          </p:sp>
          <p:sp>
            <p:nvSpPr>
              <p:cNvPr id="10" name="Freeform 18">
                <a:extLst>
                  <a:ext uri="{FF2B5EF4-FFF2-40B4-BE49-F238E27FC236}">
                    <a16:creationId xmlns:a16="http://schemas.microsoft.com/office/drawing/2014/main" id="{2D7A783F-03FE-0783-E2FE-DEFA3D072BF4}"/>
                  </a:ext>
                </a:extLst>
              </p:cNvPr>
              <p:cNvSpPr/>
              <p:nvPr/>
            </p:nvSpPr>
            <p:spPr>
              <a:xfrm>
                <a:off x="3658743" y="-641899"/>
                <a:ext cx="3623858" cy="35269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5570220"/>
                  <a:gd name="f4" fmla="val 7743190"/>
                  <a:gd name="f5" fmla="*/ f0 1 5570220"/>
                  <a:gd name="f6" fmla="*/ f1 1 7743190"/>
                  <a:gd name="f7" fmla="+- f4 0 f2"/>
                  <a:gd name="f8" fmla="+- f3 0 f2"/>
                  <a:gd name="f9" fmla="*/ f8 1 5570220"/>
                  <a:gd name="f10" fmla="*/ f7 1 7743190"/>
                  <a:gd name="f11" fmla="*/ f2 1 f9"/>
                  <a:gd name="f12" fmla="*/ f3 1 f9"/>
                  <a:gd name="f13" fmla="*/ f2 1 f10"/>
                  <a:gd name="f14" fmla="*/ f4 1 f10"/>
                  <a:gd name="f15" fmla="*/ f11 f5 1"/>
                  <a:gd name="f16" fmla="*/ f12 f5 1"/>
                  <a:gd name="f17" fmla="*/ f14 f6 1"/>
                  <a:gd name="f18" fmla="*/ f13 f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5" t="f18" r="f16" b="f17"/>
                <a:pathLst>
                  <a:path w="5570220" h="7743190">
                    <a:moveTo>
                      <a:pt x="f2" y="f2"/>
                    </a:moveTo>
                    <a:lnTo>
                      <a:pt x="f3" y="f2"/>
                    </a:lnTo>
                    <a:lnTo>
                      <a:pt x="f3" y="f4"/>
                    </a:lnTo>
                    <a:lnTo>
                      <a:pt x="f2" y="f4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hu-HU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endParaRPr>
              </a:p>
            </p:txBody>
          </p:sp>
        </p:grpSp>
        <p:pic>
          <p:nvPicPr>
            <p:cNvPr id="11" name="Kép 125">
              <a:extLst>
                <a:ext uri="{FF2B5EF4-FFF2-40B4-BE49-F238E27FC236}">
                  <a16:creationId xmlns:a16="http://schemas.microsoft.com/office/drawing/2014/main" id="{F5AEC6BF-3D02-AD65-975C-850098349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628055" y="-655487"/>
              <a:ext cx="3654545" cy="3563819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12" name="Kép 122">
            <a:extLst>
              <a:ext uri="{FF2B5EF4-FFF2-40B4-BE49-F238E27FC236}">
                <a16:creationId xmlns:a16="http://schemas.microsoft.com/office/drawing/2014/main" id="{AF465B33-4839-B225-234E-61009969A53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907" t="6328" r="16139" b="54221"/>
          <a:stretch>
            <a:fillRect/>
          </a:stretch>
        </p:blipFill>
        <p:spPr>
          <a:xfrm rot="19825623">
            <a:off x="7093577" y="5242254"/>
            <a:ext cx="3875775" cy="3157953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13" name="Csoportba foglalás 27">
            <a:extLst>
              <a:ext uri="{FF2B5EF4-FFF2-40B4-BE49-F238E27FC236}">
                <a16:creationId xmlns:a16="http://schemas.microsoft.com/office/drawing/2014/main" id="{B1451538-E71E-4B99-451D-0BF6CB6583E5}"/>
              </a:ext>
            </a:extLst>
          </p:cNvPr>
          <p:cNvGrpSpPr/>
          <p:nvPr/>
        </p:nvGrpSpPr>
        <p:grpSpPr>
          <a:xfrm>
            <a:off x="9628138" y="-710306"/>
            <a:ext cx="3207386" cy="3246229"/>
            <a:chOff x="9628138" y="-710306"/>
            <a:chExt cx="3207386" cy="3246229"/>
          </a:xfrm>
        </p:grpSpPr>
        <p:grpSp>
          <p:nvGrpSpPr>
            <p:cNvPr id="14" name="Csoportba foglalás 28">
              <a:extLst>
                <a:ext uri="{FF2B5EF4-FFF2-40B4-BE49-F238E27FC236}">
                  <a16:creationId xmlns:a16="http://schemas.microsoft.com/office/drawing/2014/main" id="{7780CB27-DF54-0E64-F90C-784ACA8C26DD}"/>
                </a:ext>
              </a:extLst>
            </p:cNvPr>
            <p:cNvGrpSpPr/>
            <p:nvPr/>
          </p:nvGrpSpPr>
          <p:grpSpPr>
            <a:xfrm>
              <a:off x="9628138" y="-710306"/>
              <a:ext cx="3207386" cy="3246229"/>
              <a:chOff x="9628138" y="-710306"/>
              <a:chExt cx="3207386" cy="3246229"/>
            </a:xfrm>
          </p:grpSpPr>
          <p:sp>
            <p:nvSpPr>
              <p:cNvPr id="15" name="Freeform 4">
                <a:extLst>
                  <a:ext uri="{FF2B5EF4-FFF2-40B4-BE49-F238E27FC236}">
                    <a16:creationId xmlns:a16="http://schemas.microsoft.com/office/drawing/2014/main" id="{5741990E-2EBC-3DAB-A27C-AF10DB8BBFF8}"/>
                  </a:ext>
                </a:extLst>
              </p:cNvPr>
              <p:cNvSpPr/>
              <p:nvPr/>
            </p:nvSpPr>
            <p:spPr>
              <a:xfrm rot="20607023">
                <a:off x="9628138" y="-710306"/>
                <a:ext cx="3207386" cy="324622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5474173"/>
                  <a:gd name="f4" fmla="val 7290061"/>
                  <a:gd name="f5" fmla="val 7290062"/>
                  <a:gd name="f6" fmla="*/ f0 1 5474173"/>
                  <a:gd name="f7" fmla="*/ f1 1 7290061"/>
                  <a:gd name="f8" fmla="+- f4 0 f2"/>
                  <a:gd name="f9" fmla="+- f3 0 f2"/>
                  <a:gd name="f10" fmla="*/ f9 1 5474173"/>
                  <a:gd name="f11" fmla="*/ f8 1 7290061"/>
                  <a:gd name="f12" fmla="*/ f2 1 f10"/>
                  <a:gd name="f13" fmla="*/ f3 1 f10"/>
                  <a:gd name="f14" fmla="*/ f2 1 f11"/>
                  <a:gd name="f15" fmla="*/ f4 1 f11"/>
                  <a:gd name="f16" fmla="*/ f12 f6 1"/>
                  <a:gd name="f17" fmla="*/ f13 f6 1"/>
                  <a:gd name="f18" fmla="*/ f15 f7 1"/>
                  <a:gd name="f19" fmla="*/ f14 f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6" t="f19" r="f17" b="f18"/>
                <a:pathLst>
                  <a:path w="5474173" h="7290061">
                    <a:moveTo>
                      <a:pt x="f2" y="f2"/>
                    </a:moveTo>
                    <a:lnTo>
                      <a:pt x="f3" y="f2"/>
                    </a:lnTo>
                    <a:lnTo>
                      <a:pt x="f3" y="f5"/>
                    </a:lnTo>
                    <a:lnTo>
                      <a:pt x="f2" y="f5"/>
                    </a:lnTo>
                    <a:lnTo>
                      <a:pt x="f2" y="f2"/>
                    </a:lnTo>
                    <a:close/>
                  </a:path>
                </a:pathLst>
              </a:custGeom>
              <a:blipFill>
                <a:blip r:embed="rId6">
                  <a:alphaModFix/>
                  <a:extLst>
                    <a:ext uri="{96DAC541-7B7A-43D3-8B79-37D633B846F1}">
                      <asvg:svgBlip xmlns:asvg="http://schemas.microsoft.com/office/drawing/2016/SVG/main" xmlns="" r:embed="rId7"/>
                    </a:ext>
                  </a:extLst>
                </a:blip>
                <a:stretch>
                  <a:fillRect/>
                </a:stretch>
              </a:blip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hu-HU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endParaRPr>
              </a:p>
            </p:txBody>
          </p:sp>
          <p:pic>
            <p:nvPicPr>
              <p:cNvPr id="16" name="Kép 31">
                <a:extLst>
                  <a:ext uri="{FF2B5EF4-FFF2-40B4-BE49-F238E27FC236}">
                    <a16:creationId xmlns:a16="http://schemas.microsoft.com/office/drawing/2014/main" id="{8CE96BAC-EBB1-40F2-611F-6A49FEB6D6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l="639" t="-4138" r="-639" b="34552"/>
              <a:stretch>
                <a:fillRect/>
              </a:stretch>
            </p:blipFill>
            <p:spPr>
              <a:xfrm rot="20607023">
                <a:off x="9970701" y="-364911"/>
                <a:ext cx="2522290" cy="2555446"/>
              </a:xfrm>
              <a:prstGeom prst="rect">
                <a:avLst/>
              </a:prstGeom>
              <a:noFill/>
              <a:ln cap="flat">
                <a:noFill/>
              </a:ln>
            </p:spPr>
          </p:pic>
        </p:grpSp>
        <p:pic>
          <p:nvPicPr>
            <p:cNvPr id="17" name="Picture 2" descr="Bánk bán | Nemzeti Színház">
              <a:extLst>
                <a:ext uri="{FF2B5EF4-FFF2-40B4-BE49-F238E27FC236}">
                  <a16:creationId xmlns:a16="http://schemas.microsoft.com/office/drawing/2014/main" id="{7F318D17-528C-294B-C475-40696FF4C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25133"/>
            <a:stretch>
              <a:fillRect/>
            </a:stretch>
          </p:blipFill>
          <p:spPr>
            <a:xfrm rot="20607023">
              <a:off x="9975401" y="-325767"/>
              <a:ext cx="2522290" cy="2474357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18" name="Picture 2" descr="Kattintson az új ablakban való nagyításhoz! &#10;Click to enlarge it in a new window!">
            <a:extLst>
              <a:ext uri="{FF2B5EF4-FFF2-40B4-BE49-F238E27FC236}">
                <a16:creationId xmlns:a16="http://schemas.microsoft.com/office/drawing/2014/main" id="{42C39982-B13C-F401-034C-D042E959791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24033"/>
          <a:stretch>
            <a:fillRect/>
          </a:stretch>
        </p:blipFill>
        <p:spPr>
          <a:xfrm rot="21036501">
            <a:off x="9819916" y="1598618"/>
            <a:ext cx="4817333" cy="4828763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19" name="Csoportba foglalás 37">
            <a:extLst>
              <a:ext uri="{FF2B5EF4-FFF2-40B4-BE49-F238E27FC236}">
                <a16:creationId xmlns:a16="http://schemas.microsoft.com/office/drawing/2014/main" id="{3C4E9234-E701-266C-E80E-18E32E502DF0}"/>
              </a:ext>
            </a:extLst>
          </p:cNvPr>
          <p:cNvGrpSpPr/>
          <p:nvPr/>
        </p:nvGrpSpPr>
        <p:grpSpPr>
          <a:xfrm>
            <a:off x="10457654" y="4716658"/>
            <a:ext cx="3061585" cy="2701967"/>
            <a:chOff x="10457654" y="4716658"/>
            <a:chExt cx="3061585" cy="2701967"/>
          </a:xfrm>
        </p:grpSpPr>
        <p:grpSp>
          <p:nvGrpSpPr>
            <p:cNvPr id="20" name="Csoportba foglalás 38">
              <a:extLst>
                <a:ext uri="{FF2B5EF4-FFF2-40B4-BE49-F238E27FC236}">
                  <a16:creationId xmlns:a16="http://schemas.microsoft.com/office/drawing/2014/main" id="{D54E28D0-DCF1-EB59-9E6D-09EEC9A81F65}"/>
                </a:ext>
              </a:extLst>
            </p:cNvPr>
            <p:cNvGrpSpPr/>
            <p:nvPr/>
          </p:nvGrpSpPr>
          <p:grpSpPr>
            <a:xfrm>
              <a:off x="10457654" y="4716658"/>
              <a:ext cx="2448744" cy="521491"/>
              <a:chOff x="10457654" y="4716658"/>
              <a:chExt cx="2448744" cy="521491"/>
            </a:xfrm>
          </p:grpSpPr>
          <p:sp>
            <p:nvSpPr>
              <p:cNvPr id="21" name="Háromszög 41">
                <a:extLst>
                  <a:ext uri="{FF2B5EF4-FFF2-40B4-BE49-F238E27FC236}">
                    <a16:creationId xmlns:a16="http://schemas.microsoft.com/office/drawing/2014/main" id="{473908EE-C408-9793-00E0-1670B6811D7F}"/>
                  </a:ext>
                </a:extLst>
              </p:cNvPr>
              <p:cNvSpPr/>
              <p:nvPr/>
            </p:nvSpPr>
            <p:spPr>
              <a:xfrm rot="20341835">
                <a:off x="10457654" y="4760083"/>
                <a:ext cx="2448744" cy="478066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val 50000"/>
                  <a:gd name="f8" fmla="+- 0 0 -360"/>
                  <a:gd name="f9" fmla="+- 0 0 -270"/>
                  <a:gd name="f10" fmla="+- 0 0 -180"/>
                  <a:gd name="f11" fmla="+- 0 0 -90"/>
                  <a:gd name="f12" fmla="abs f3"/>
                  <a:gd name="f13" fmla="abs f4"/>
                  <a:gd name="f14" fmla="abs f5"/>
                  <a:gd name="f15" fmla="*/ f8 f0 1"/>
                  <a:gd name="f16" fmla="*/ f9 f0 1"/>
                  <a:gd name="f17" fmla="*/ f10 f0 1"/>
                  <a:gd name="f18" fmla="*/ f11 f0 1"/>
                  <a:gd name="f19" fmla="?: f12 f3 1"/>
                  <a:gd name="f20" fmla="?: f13 f4 1"/>
                  <a:gd name="f21" fmla="?: f14 f5 1"/>
                  <a:gd name="f22" fmla="*/ f15 1 f2"/>
                  <a:gd name="f23" fmla="*/ f16 1 f2"/>
                  <a:gd name="f24" fmla="*/ f17 1 f2"/>
                  <a:gd name="f25" fmla="*/ f18 1 f2"/>
                  <a:gd name="f26" fmla="*/ f19 1 21600"/>
                  <a:gd name="f27" fmla="*/ f20 1 21600"/>
                  <a:gd name="f28" fmla="*/ 21600 f19 1"/>
                  <a:gd name="f29" fmla="*/ 21600 f20 1"/>
                  <a:gd name="f30" fmla="+- f22 0 f1"/>
                  <a:gd name="f31" fmla="+- f23 0 f1"/>
                  <a:gd name="f32" fmla="+- f24 0 f1"/>
                  <a:gd name="f33" fmla="+- f25 0 f1"/>
                  <a:gd name="f34" fmla="min f27 f26"/>
                  <a:gd name="f35" fmla="*/ f28 1 f21"/>
                  <a:gd name="f36" fmla="*/ f29 1 f21"/>
                  <a:gd name="f37" fmla="val f35"/>
                  <a:gd name="f38" fmla="val f36"/>
                  <a:gd name="f39" fmla="*/ f6 f34 1"/>
                  <a:gd name="f40" fmla="+- f38 0 f6"/>
                  <a:gd name="f41" fmla="+- f37 0 f6"/>
                  <a:gd name="f42" fmla="*/ f38 f34 1"/>
                  <a:gd name="f43" fmla="*/ f37 f34 1"/>
                  <a:gd name="f44" fmla="*/ f40 1 2"/>
                  <a:gd name="f45" fmla="*/ f41 1 2"/>
                  <a:gd name="f46" fmla="*/ f41 f7 1"/>
                  <a:gd name="f47" fmla="+- f6 f44 0"/>
                  <a:gd name="f48" fmla="*/ f46 1 200000"/>
                  <a:gd name="f49" fmla="*/ f46 1 100000"/>
                  <a:gd name="f50" fmla="+- f48 f45 0"/>
                  <a:gd name="f51" fmla="*/ f48 f34 1"/>
                  <a:gd name="f52" fmla="*/ f47 f34 1"/>
                  <a:gd name="f53" fmla="*/ f49 f34 1"/>
                  <a:gd name="f54" fmla="*/ f50 f3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0">
                    <a:pos x="f53" y="f39"/>
                  </a:cxn>
                  <a:cxn ang="f31">
                    <a:pos x="f51" y="f52"/>
                  </a:cxn>
                  <a:cxn ang="f32">
                    <a:pos x="f39" y="f42"/>
                  </a:cxn>
                  <a:cxn ang="f32">
                    <a:pos x="f53" y="f42"/>
                  </a:cxn>
                  <a:cxn ang="f32">
                    <a:pos x="f43" y="f42"/>
                  </a:cxn>
                  <a:cxn ang="f33">
                    <a:pos x="f54" y="f52"/>
                  </a:cxn>
                </a:cxnLst>
                <a:rect l="f51" t="f52" r="f54" b="f42"/>
                <a:pathLst>
                  <a:path>
                    <a:moveTo>
                      <a:pt x="f39" y="f42"/>
                    </a:moveTo>
                    <a:lnTo>
                      <a:pt x="f53" y="f39"/>
                    </a:lnTo>
                    <a:lnTo>
                      <a:pt x="f43" y="f42"/>
                    </a:lnTo>
                    <a:close/>
                  </a:path>
                </a:pathLst>
              </a:custGeom>
              <a:noFill/>
              <a:ln w="19046" cap="flat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hu-HU" sz="1800" b="0" i="0" u="none" strike="noStrike" kern="1200" cap="none" spc="0" baseline="0">
                  <a:solidFill>
                    <a:srgbClr val="FFFFFF"/>
                  </a:solidFill>
                  <a:uFillTx/>
                  <a:latin typeface="Aptos"/>
                </a:endParaRPr>
              </a:p>
            </p:txBody>
          </p:sp>
          <p:sp>
            <p:nvSpPr>
              <p:cNvPr id="22" name="Ellipszis 42">
                <a:extLst>
                  <a:ext uri="{FF2B5EF4-FFF2-40B4-BE49-F238E27FC236}">
                    <a16:creationId xmlns:a16="http://schemas.microsoft.com/office/drawing/2014/main" id="{CBC2D844-5531-439D-9348-3620B23CBE13}"/>
                  </a:ext>
                </a:extLst>
              </p:cNvPr>
              <p:cNvSpPr/>
              <p:nvPr/>
            </p:nvSpPr>
            <p:spPr>
              <a:xfrm rot="20341835">
                <a:off x="11580786" y="4716658"/>
                <a:ext cx="66568" cy="105037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hu-HU" sz="1800" b="0" i="0" u="none" strike="noStrike" kern="1200" cap="none" spc="0" baseline="0">
                  <a:solidFill>
                    <a:srgbClr val="FFFFFF"/>
                  </a:solidFill>
                  <a:uFillTx/>
                  <a:latin typeface="Aptos"/>
                </a:endParaRPr>
              </a:p>
            </p:txBody>
          </p:sp>
        </p:grp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E9D9B194-B62F-503E-35C5-403764ED15C4}"/>
                </a:ext>
              </a:extLst>
            </p:cNvPr>
            <p:cNvSpPr/>
            <p:nvPr/>
          </p:nvSpPr>
          <p:spPr>
            <a:xfrm rot="20341835">
              <a:off x="10753207" y="4949855"/>
              <a:ext cx="2766032" cy="24687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37922"/>
                <a:gd name="f4" fmla="val 4649465"/>
                <a:gd name="f5" fmla="val 4649464"/>
                <a:gd name="f6" fmla="*/ f0 1 3837922"/>
                <a:gd name="f7" fmla="*/ f1 1 4649465"/>
                <a:gd name="f8" fmla="+- f4 0 f2"/>
                <a:gd name="f9" fmla="+- f3 0 f2"/>
                <a:gd name="f10" fmla="*/ f9 1 3837922"/>
                <a:gd name="f11" fmla="*/ f8 1 4649465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3837922" h="4649465">
                  <a:moveTo>
                    <a:pt x="f2" y="f2"/>
                  </a:moveTo>
                  <a:lnTo>
                    <a:pt x="f3" y="f2"/>
                  </a:lnTo>
                  <a:lnTo>
                    <a:pt x="f3" y="f5"/>
                  </a:lnTo>
                  <a:lnTo>
                    <a:pt x="f2" y="f5"/>
                  </a:lnTo>
                  <a:lnTo>
                    <a:pt x="f2" y="f2"/>
                  </a:lnTo>
                  <a:close/>
                </a:path>
              </a:pathLst>
            </a:custGeom>
            <a:blipFill>
              <a:blip r:embed="rId11">
                <a:alphaModFix/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  <p:pic>
          <p:nvPicPr>
            <p:cNvPr id="24" name="Picture 4">
              <a:extLst>
                <a:ext uri="{FF2B5EF4-FFF2-40B4-BE49-F238E27FC236}">
                  <a16:creationId xmlns:a16="http://schemas.microsoft.com/office/drawing/2014/main" id="{74654E88-58EC-8F73-72FE-9434CD56C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 rot="20341835">
              <a:off x="10929009" y="5090673"/>
              <a:ext cx="2429021" cy="2225192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25" name="Picture 2" descr="Németh Antal és a &lt;i&gt;Bánk Bán&lt;/i&gt; | Nemzeti Színház">
            <a:extLst>
              <a:ext uri="{FF2B5EF4-FFF2-40B4-BE49-F238E27FC236}">
                <a16:creationId xmlns:a16="http://schemas.microsoft.com/office/drawing/2014/main" id="{8BE0DC86-F6D6-2B26-F767-363C3456EB9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1738347" y="3219666"/>
            <a:ext cx="6350453" cy="4378339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26" name="Csoportba foglalás 32">
            <a:extLst>
              <a:ext uri="{FF2B5EF4-FFF2-40B4-BE49-F238E27FC236}">
                <a16:creationId xmlns:a16="http://schemas.microsoft.com/office/drawing/2014/main" id="{A4213FBA-0BAA-1A2E-0A1E-206B6355CFAD}"/>
              </a:ext>
            </a:extLst>
          </p:cNvPr>
          <p:cNvGrpSpPr/>
          <p:nvPr/>
        </p:nvGrpSpPr>
        <p:grpSpPr>
          <a:xfrm>
            <a:off x="4038475" y="5645488"/>
            <a:ext cx="3207386" cy="3246229"/>
            <a:chOff x="4038475" y="5645488"/>
            <a:chExt cx="3207386" cy="3246229"/>
          </a:xfrm>
        </p:grpSpPr>
        <p:grpSp>
          <p:nvGrpSpPr>
            <p:cNvPr id="27" name="Csoportba foglalás 33">
              <a:extLst>
                <a:ext uri="{FF2B5EF4-FFF2-40B4-BE49-F238E27FC236}">
                  <a16:creationId xmlns:a16="http://schemas.microsoft.com/office/drawing/2014/main" id="{D469109E-8BBD-E7D1-A189-B93629AED392}"/>
                </a:ext>
              </a:extLst>
            </p:cNvPr>
            <p:cNvGrpSpPr/>
            <p:nvPr/>
          </p:nvGrpSpPr>
          <p:grpSpPr>
            <a:xfrm>
              <a:off x="4038475" y="5645488"/>
              <a:ext cx="3207386" cy="3246229"/>
              <a:chOff x="4038475" y="5645488"/>
              <a:chExt cx="3207386" cy="3246229"/>
            </a:xfrm>
          </p:grpSpPr>
          <p:sp>
            <p:nvSpPr>
              <p:cNvPr id="28" name="Freeform 4">
                <a:extLst>
                  <a:ext uri="{FF2B5EF4-FFF2-40B4-BE49-F238E27FC236}">
                    <a16:creationId xmlns:a16="http://schemas.microsoft.com/office/drawing/2014/main" id="{05075891-320E-8E4B-46B5-A26DD2DE7EA4}"/>
                  </a:ext>
                </a:extLst>
              </p:cNvPr>
              <p:cNvSpPr/>
              <p:nvPr/>
            </p:nvSpPr>
            <p:spPr>
              <a:xfrm rot="20607023">
                <a:off x="4038475" y="5645488"/>
                <a:ext cx="3207386" cy="324622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5474173"/>
                  <a:gd name="f4" fmla="val 7290061"/>
                  <a:gd name="f5" fmla="val 7290062"/>
                  <a:gd name="f6" fmla="*/ f0 1 5474173"/>
                  <a:gd name="f7" fmla="*/ f1 1 7290061"/>
                  <a:gd name="f8" fmla="+- f4 0 f2"/>
                  <a:gd name="f9" fmla="+- f3 0 f2"/>
                  <a:gd name="f10" fmla="*/ f9 1 5474173"/>
                  <a:gd name="f11" fmla="*/ f8 1 7290061"/>
                  <a:gd name="f12" fmla="*/ f2 1 f10"/>
                  <a:gd name="f13" fmla="*/ f3 1 f10"/>
                  <a:gd name="f14" fmla="*/ f2 1 f11"/>
                  <a:gd name="f15" fmla="*/ f4 1 f11"/>
                  <a:gd name="f16" fmla="*/ f12 f6 1"/>
                  <a:gd name="f17" fmla="*/ f13 f6 1"/>
                  <a:gd name="f18" fmla="*/ f15 f7 1"/>
                  <a:gd name="f19" fmla="*/ f14 f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6" t="f19" r="f17" b="f18"/>
                <a:pathLst>
                  <a:path w="5474173" h="7290061">
                    <a:moveTo>
                      <a:pt x="f2" y="f2"/>
                    </a:moveTo>
                    <a:lnTo>
                      <a:pt x="f3" y="f2"/>
                    </a:lnTo>
                    <a:lnTo>
                      <a:pt x="f3" y="f5"/>
                    </a:lnTo>
                    <a:lnTo>
                      <a:pt x="f2" y="f5"/>
                    </a:lnTo>
                    <a:lnTo>
                      <a:pt x="f2" y="f2"/>
                    </a:lnTo>
                    <a:close/>
                  </a:path>
                </a:pathLst>
              </a:custGeom>
              <a:blipFill>
                <a:blip r:embed="rId6">
                  <a:alphaModFix/>
                  <a:extLst>
                    <a:ext uri="{96DAC541-7B7A-43D3-8B79-37D633B846F1}">
                      <asvg:svgBlip xmlns:asvg="http://schemas.microsoft.com/office/drawing/2016/SVG/main" xmlns="" r:embed="rId7"/>
                    </a:ext>
                  </a:extLst>
                </a:blip>
                <a:stretch>
                  <a:fillRect/>
                </a:stretch>
              </a:blip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hu-HU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endParaRPr>
              </a:p>
            </p:txBody>
          </p:sp>
          <p:pic>
            <p:nvPicPr>
              <p:cNvPr id="29" name="Kép 36">
                <a:extLst>
                  <a:ext uri="{FF2B5EF4-FFF2-40B4-BE49-F238E27FC236}">
                    <a16:creationId xmlns:a16="http://schemas.microsoft.com/office/drawing/2014/main" id="{2ED4C4E4-E52E-D40A-1916-C20328695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l="639" t="-4138" r="-639" b="34552"/>
              <a:stretch>
                <a:fillRect/>
              </a:stretch>
            </p:blipFill>
            <p:spPr>
              <a:xfrm rot="20607023">
                <a:off x="4381038" y="5990883"/>
                <a:ext cx="2522290" cy="2555446"/>
              </a:xfrm>
              <a:prstGeom prst="rect">
                <a:avLst/>
              </a:prstGeom>
              <a:noFill/>
              <a:ln cap="flat">
                <a:noFill/>
              </a:ln>
            </p:spPr>
          </p:pic>
        </p:grpSp>
        <p:pic>
          <p:nvPicPr>
            <p:cNvPr id="30" name="Picture 2" descr="Bánk bán | Nemzeti Színház">
              <a:extLst>
                <a:ext uri="{FF2B5EF4-FFF2-40B4-BE49-F238E27FC236}">
                  <a16:creationId xmlns:a16="http://schemas.microsoft.com/office/drawing/2014/main" id="{6F914114-EA9F-1A8B-459C-15558004D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25133"/>
            <a:stretch>
              <a:fillRect/>
            </a:stretch>
          </p:blipFill>
          <p:spPr>
            <a:xfrm rot="20607023">
              <a:off x="4385738" y="6030027"/>
              <a:ext cx="2522290" cy="2474357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31" name="Kép 22">
            <a:extLst>
              <a:ext uri="{FF2B5EF4-FFF2-40B4-BE49-F238E27FC236}">
                <a16:creationId xmlns:a16="http://schemas.microsoft.com/office/drawing/2014/main" id="{20717D22-4A49-34FA-46A0-799DF478DB2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9701830">
            <a:off x="-1367477" y="-492051"/>
            <a:ext cx="4966042" cy="3310694"/>
          </a:xfrm>
          <a:prstGeom prst="rect">
            <a:avLst/>
          </a:prstGeom>
          <a:noFill/>
          <a:ln w="228600" cap="sq">
            <a:solidFill>
              <a:srgbClr val="000000"/>
            </a:solidFill>
            <a:prstDash val="solid"/>
            <a:miter/>
          </a:ln>
        </p:spPr>
      </p:pic>
      <p:sp>
        <p:nvSpPr>
          <p:cNvPr id="32" name="Cím 1">
            <a:extLst>
              <a:ext uri="{FF2B5EF4-FFF2-40B4-BE49-F238E27FC236}">
                <a16:creationId xmlns:a16="http://schemas.microsoft.com/office/drawing/2014/main" id="{DC7EF32D-2246-25D8-BBE2-145586942F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279" y="377830"/>
            <a:ext cx="10515600" cy="1325559"/>
          </a:xfrm>
        </p:spPr>
        <p:txBody>
          <a:bodyPr/>
          <a:lstStyle/>
          <a:p>
            <a:pPr lvl="0"/>
            <a:r>
              <a:rPr lang="hu-HU"/>
              <a:t>köszönés</a:t>
            </a:r>
          </a:p>
        </p:txBody>
      </p:sp>
      <p:sp>
        <p:nvSpPr>
          <p:cNvPr id="33" name="Tartalom helye 2">
            <a:extLst>
              <a:ext uri="{FF2B5EF4-FFF2-40B4-BE49-F238E27FC236}">
                <a16:creationId xmlns:a16="http://schemas.microsoft.com/office/drawing/2014/main" id="{19BFBA9A-A429-4A5B-1C02-B3332012DCB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1279" y="1838337"/>
            <a:ext cx="5181603" cy="4351336"/>
          </a:xfrm>
        </p:spPr>
        <p:txBody>
          <a:bodyPr/>
          <a:lstStyle/>
          <a:p>
            <a:endParaRPr lang="hu-HU"/>
          </a:p>
        </p:txBody>
      </p:sp>
      <p:sp>
        <p:nvSpPr>
          <p:cNvPr id="34" name="Ellipszis 8198">
            <a:extLst>
              <a:ext uri="{FF2B5EF4-FFF2-40B4-BE49-F238E27FC236}">
                <a16:creationId xmlns:a16="http://schemas.microsoft.com/office/drawing/2014/main" id="{665FBE71-92FD-CC00-B4DC-C3D905995558}"/>
              </a:ext>
            </a:extLst>
          </p:cNvPr>
          <p:cNvSpPr/>
          <p:nvPr/>
        </p:nvSpPr>
        <p:spPr>
          <a:xfrm>
            <a:off x="6577260" y="-587611"/>
            <a:ext cx="1441679" cy="1341909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blipFill>
            <a:blip r:embed="rId16">
              <a:alphaModFix/>
            </a:blip>
            <a:tile sx="100000" sy="100000" algn="tl"/>
          </a:blip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35" name="Tartalom helye 3">
            <a:extLst>
              <a:ext uri="{FF2B5EF4-FFF2-40B4-BE49-F238E27FC236}">
                <a16:creationId xmlns:a16="http://schemas.microsoft.com/office/drawing/2014/main" id="{97A86D73-A429-07E7-C5FA-E343B2CF912F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707053" y="1915741"/>
            <a:ext cx="5181603" cy="4351336"/>
          </a:xfrm>
        </p:spPr>
        <p:txBody>
          <a:bodyPr/>
          <a:lstStyle/>
          <a:p>
            <a:endParaRPr lang="hu-HU"/>
          </a:p>
        </p:txBody>
      </p:sp>
      <p:sp>
        <p:nvSpPr>
          <p:cNvPr id="36" name="Freeform 3">
            <a:extLst>
              <a:ext uri="{FF2B5EF4-FFF2-40B4-BE49-F238E27FC236}">
                <a16:creationId xmlns:a16="http://schemas.microsoft.com/office/drawing/2014/main" id="{24749F4D-DDFA-A010-C5C9-765E159F2A64}"/>
              </a:ext>
            </a:extLst>
          </p:cNvPr>
          <p:cNvSpPr/>
          <p:nvPr/>
        </p:nvSpPr>
        <p:spPr>
          <a:xfrm>
            <a:off x="1075233" y="167518"/>
            <a:ext cx="9919146" cy="6338063"/>
          </a:xfrm>
          <a:custGeom>
            <a:avLst/>
            <a:gdLst>
              <a:gd name="f0" fmla="val w"/>
              <a:gd name="f1" fmla="val h"/>
              <a:gd name="f2" fmla="val 0"/>
              <a:gd name="f3" fmla="val 14282479"/>
              <a:gd name="f4" fmla="val 9872764"/>
              <a:gd name="f5" fmla="val 14282480"/>
              <a:gd name="f6" fmla="*/ f0 1 14282479"/>
              <a:gd name="f7" fmla="*/ f1 1 9872764"/>
              <a:gd name="f8" fmla="+- f4 0 f2"/>
              <a:gd name="f9" fmla="+- f3 0 f2"/>
              <a:gd name="f10" fmla="*/ f9 1 14282479"/>
              <a:gd name="f11" fmla="*/ f8 1 9872764"/>
              <a:gd name="f12" fmla="*/ f2 1 f10"/>
              <a:gd name="f13" fmla="*/ f3 1 f10"/>
              <a:gd name="f14" fmla="*/ f2 1 f11"/>
              <a:gd name="f15" fmla="*/ f4 1 f11"/>
              <a:gd name="f16" fmla="*/ f12 f6 1"/>
              <a:gd name="f17" fmla="*/ f13 f6 1"/>
              <a:gd name="f18" fmla="*/ f15 f7 1"/>
              <a:gd name="f19" fmla="*/ f14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17" b="f18"/>
            <a:pathLst>
              <a:path w="14282479" h="9872764">
                <a:moveTo>
                  <a:pt x="f2" y="f2"/>
                </a:moveTo>
                <a:lnTo>
                  <a:pt x="f5" y="f2"/>
                </a:lnTo>
                <a:lnTo>
                  <a:pt x="f5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17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37" name="Freeform 4">
            <a:extLst>
              <a:ext uri="{FF2B5EF4-FFF2-40B4-BE49-F238E27FC236}">
                <a16:creationId xmlns:a16="http://schemas.microsoft.com/office/drawing/2014/main" id="{289016D0-BDF0-FFF0-8AC2-E4385FA0ED24}"/>
              </a:ext>
            </a:extLst>
          </p:cNvPr>
          <p:cNvSpPr/>
          <p:nvPr/>
        </p:nvSpPr>
        <p:spPr>
          <a:xfrm flipH="1">
            <a:off x="1516532" y="1017718"/>
            <a:ext cx="1523097" cy="2018876"/>
          </a:xfrm>
          <a:custGeom>
            <a:avLst/>
            <a:gdLst>
              <a:gd name="f0" fmla="val w"/>
              <a:gd name="f1" fmla="val h"/>
              <a:gd name="f2" fmla="val 0"/>
              <a:gd name="f3" fmla="val 2300793"/>
              <a:gd name="f4" fmla="val 3234859"/>
              <a:gd name="f5" fmla="val 2300794"/>
              <a:gd name="f6" fmla="*/ f0 1 2300793"/>
              <a:gd name="f7" fmla="*/ f1 1 3234859"/>
              <a:gd name="f8" fmla="+- f4 0 f2"/>
              <a:gd name="f9" fmla="+- f3 0 f2"/>
              <a:gd name="f10" fmla="*/ f9 1 2300793"/>
              <a:gd name="f11" fmla="*/ f8 1 3234859"/>
              <a:gd name="f12" fmla="*/ f2 1 f10"/>
              <a:gd name="f13" fmla="*/ f3 1 f10"/>
              <a:gd name="f14" fmla="*/ f2 1 f11"/>
              <a:gd name="f15" fmla="*/ f4 1 f11"/>
              <a:gd name="f16" fmla="*/ f12 f6 1"/>
              <a:gd name="f17" fmla="*/ f13 f6 1"/>
              <a:gd name="f18" fmla="*/ f15 f7 1"/>
              <a:gd name="f19" fmla="*/ f14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17" b="f18"/>
            <a:pathLst>
              <a:path w="2300793" h="3234859">
                <a:moveTo>
                  <a:pt x="f5" y="f2"/>
                </a:moveTo>
                <a:lnTo>
                  <a:pt x="f2" y="f2"/>
                </a:lnTo>
                <a:lnTo>
                  <a:pt x="f2" y="f4"/>
                </a:lnTo>
                <a:lnTo>
                  <a:pt x="f5" y="f4"/>
                </a:lnTo>
                <a:lnTo>
                  <a:pt x="f5" y="f2"/>
                </a:lnTo>
                <a:close/>
              </a:path>
            </a:pathLst>
          </a:custGeom>
          <a:blipFill>
            <a:blip r:embed="rId18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38" name="TextBox 5">
            <a:extLst>
              <a:ext uri="{FF2B5EF4-FFF2-40B4-BE49-F238E27FC236}">
                <a16:creationId xmlns:a16="http://schemas.microsoft.com/office/drawing/2014/main" id="{8ED1D536-3A3A-99AA-3C41-C52BB7787993}"/>
              </a:ext>
            </a:extLst>
          </p:cNvPr>
          <p:cNvSpPr txBox="1"/>
          <p:nvPr/>
        </p:nvSpPr>
        <p:spPr>
          <a:xfrm>
            <a:off x="1948019" y="2379762"/>
            <a:ext cx="8080251" cy="184665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ts val="16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8000" b="1" i="0" u="none" strike="noStrike" kern="1200" cap="none" spc="0" baseline="0" dirty="0">
                <a:solidFill>
                  <a:srgbClr val="4D3527"/>
                </a:solidFill>
                <a:uFillTx/>
                <a:latin typeface="Edwardian Script ITC" pitchFamily="66"/>
              </a:rPr>
              <a:t>Bánk Bán emlékkönyv</a:t>
            </a:r>
            <a:endParaRPr lang="en-US" sz="8000" b="1" i="0" u="none" strike="noStrike" kern="1200" cap="none" spc="0" baseline="0" dirty="0">
              <a:solidFill>
                <a:srgbClr val="4D3527"/>
              </a:solidFill>
              <a:uFillTx/>
              <a:latin typeface="Edwardian Script ITC" pitchFamily="66"/>
            </a:endParaRPr>
          </a:p>
        </p:txBody>
      </p:sp>
      <p:pic>
        <p:nvPicPr>
          <p:cNvPr id="39" name="Kép 8199">
            <a:extLst>
              <a:ext uri="{FF2B5EF4-FFF2-40B4-BE49-F238E27FC236}">
                <a16:creationId xmlns:a16="http://schemas.microsoft.com/office/drawing/2014/main" id="{4EC3D6FA-C33C-5194-E59C-3B003CD6BF7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0574949">
            <a:off x="6739942" y="-311135"/>
            <a:ext cx="718069" cy="63853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0" name="TextBox 6">
            <a:extLst>
              <a:ext uri="{FF2B5EF4-FFF2-40B4-BE49-F238E27FC236}">
                <a16:creationId xmlns:a16="http://schemas.microsoft.com/office/drawing/2014/main" id="{85619E8C-AC61-6213-1FD2-66CED421856F}"/>
              </a:ext>
            </a:extLst>
          </p:cNvPr>
          <p:cNvSpPr txBox="1"/>
          <p:nvPr/>
        </p:nvSpPr>
        <p:spPr>
          <a:xfrm>
            <a:off x="2460494" y="3871935"/>
            <a:ext cx="7617922" cy="21544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2800" b="0" i="0" u="none" strike="noStrike" kern="1200" cap="none" spc="0" baseline="0" dirty="0" smtClean="0">
              <a:solidFill>
                <a:srgbClr val="4D3527"/>
              </a:solidFill>
              <a:uFillTx/>
              <a:latin typeface="Amasis MT Pro Light" pitchFamily="18"/>
            </a:endParaRPr>
          </a:p>
          <a:p>
            <a:pPr marL="0" marR="0" lvl="0" indent="0" algn="ctr" defTabSz="914400" rtl="0" fontAlgn="auto" hangingPunct="1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2800" dirty="0">
              <a:solidFill>
                <a:srgbClr val="4D3527"/>
              </a:solidFill>
              <a:latin typeface="Amasis MT Pro Light" pitchFamily="18"/>
            </a:endParaRPr>
          </a:p>
          <a:p>
            <a:pPr marL="0" marR="0" lvl="0" indent="0" algn="ctr" defTabSz="914400" rtl="0" fontAlgn="auto" hangingPunct="1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800" b="0" i="0" u="none" strike="noStrike" kern="1200" cap="none" spc="0" baseline="0" dirty="0" smtClean="0">
                <a:solidFill>
                  <a:srgbClr val="4D3527"/>
                </a:solidFill>
                <a:uFillTx/>
                <a:latin typeface="Amasis MT Pro Light" pitchFamily="18"/>
              </a:rPr>
              <a:t>			Készítették</a:t>
            </a:r>
            <a:r>
              <a:rPr lang="hu-HU" sz="2800" b="0" i="0" u="none" strike="noStrike" kern="1200" cap="none" spc="0" baseline="0" dirty="0">
                <a:solidFill>
                  <a:srgbClr val="4D3527"/>
                </a:solidFill>
                <a:uFillTx/>
                <a:latin typeface="Amasis MT Pro Light" pitchFamily="18"/>
              </a:rPr>
              <a:t>: A szövőnők</a:t>
            </a:r>
            <a:endParaRPr lang="en-US" sz="2800" b="0" i="0" u="none" strike="noStrike" kern="1200" cap="none" spc="0" baseline="0" dirty="0">
              <a:solidFill>
                <a:srgbClr val="4D3527"/>
              </a:solidFill>
              <a:uFillTx/>
              <a:latin typeface="Amasis MT Pro Light" pitchFamily="18"/>
            </a:endParaRPr>
          </a:p>
        </p:txBody>
      </p:sp>
      <p:sp>
        <p:nvSpPr>
          <p:cNvPr id="41" name="Freeform 2">
            <a:extLst>
              <a:ext uri="{FF2B5EF4-FFF2-40B4-BE49-F238E27FC236}">
                <a16:creationId xmlns:a16="http://schemas.microsoft.com/office/drawing/2014/main" id="{1B8789B1-7B1B-CD1A-8110-C40981BABAEC}"/>
              </a:ext>
            </a:extLst>
          </p:cNvPr>
          <p:cNvSpPr/>
          <p:nvPr/>
        </p:nvSpPr>
        <p:spPr>
          <a:xfrm rot="1620519">
            <a:off x="9899557" y="4631106"/>
            <a:ext cx="1505888" cy="1843384"/>
          </a:xfrm>
          <a:custGeom>
            <a:avLst/>
            <a:gdLst>
              <a:gd name="f0" fmla="val w"/>
              <a:gd name="f1" fmla="val h"/>
              <a:gd name="f2" fmla="val 0"/>
              <a:gd name="f3" fmla="val 3703320"/>
              <a:gd name="f4" fmla="val 4114800"/>
              <a:gd name="f5" fmla="*/ f0 1 3703320"/>
              <a:gd name="f6" fmla="*/ f1 1 4114800"/>
              <a:gd name="f7" fmla="+- f4 0 f2"/>
              <a:gd name="f8" fmla="+- f3 0 f2"/>
              <a:gd name="f9" fmla="*/ f8 1 3703320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3703320" h="4114800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20">
              <a:alphaModFix/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42" name="Freeform 7">
            <a:extLst>
              <a:ext uri="{FF2B5EF4-FFF2-40B4-BE49-F238E27FC236}">
                <a16:creationId xmlns:a16="http://schemas.microsoft.com/office/drawing/2014/main" id="{42D882A5-FDCC-65E7-69E2-5400CCE3E46C}"/>
              </a:ext>
            </a:extLst>
          </p:cNvPr>
          <p:cNvSpPr/>
          <p:nvPr/>
        </p:nvSpPr>
        <p:spPr>
          <a:xfrm>
            <a:off x="8901921" y="838833"/>
            <a:ext cx="1523097" cy="2018876"/>
          </a:xfrm>
          <a:custGeom>
            <a:avLst/>
            <a:gdLst>
              <a:gd name="f0" fmla="val w"/>
              <a:gd name="f1" fmla="val h"/>
              <a:gd name="f2" fmla="val 0"/>
              <a:gd name="f3" fmla="val 2300793"/>
              <a:gd name="f4" fmla="val 3234859"/>
              <a:gd name="f5" fmla="*/ f0 1 2300793"/>
              <a:gd name="f6" fmla="*/ f1 1 3234859"/>
              <a:gd name="f7" fmla="+- f4 0 f2"/>
              <a:gd name="f8" fmla="+- f3 0 f2"/>
              <a:gd name="f9" fmla="*/ f8 1 2300793"/>
              <a:gd name="f10" fmla="*/ f7 1 3234859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2300793" h="3234859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18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CE52001-5A89-4347-BABC-4D106186765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/>
              <a:t>Forrás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D821880-6F81-344D-7BAB-BCAA8CE96683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70000"/>
              </a:lnSpc>
            </a:pPr>
            <a:r>
              <a:rPr lang="hu-HU" sz="2600"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https://dka.oszk.hu/html/kepoldal/index.phtml?id=791</a:t>
            </a:r>
            <a:endParaRPr lang="hu-HU" sz="2600"/>
          </a:p>
          <a:p>
            <a:pPr lvl="0">
              <a:lnSpc>
                <a:spcPct val="70000"/>
              </a:lnSpc>
            </a:pPr>
            <a:r>
              <a:rPr lang="hu-HU" sz="2600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https://www.oszk.hu/sites/default/files/virtualis_kiallitasok/bank_ban/lapok/merfold.html#teteje</a:t>
            </a:r>
            <a:endParaRPr lang="hu-HU" sz="2600"/>
          </a:p>
          <a:p>
            <a:pPr lvl="0">
              <a:lnSpc>
                <a:spcPct val="70000"/>
              </a:lnSpc>
            </a:pPr>
            <a:r>
              <a:rPr lang="hu-HU" sz="2600"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https://hu.wikipedia.org/wiki/B%C3%A1nk_b%C3%A1n_(dr%C3%A1ma)</a:t>
            </a:r>
            <a:endParaRPr lang="hu-HU" sz="2600"/>
          </a:p>
          <a:p>
            <a:pPr lvl="0">
              <a:lnSpc>
                <a:spcPct val="70000"/>
              </a:lnSpc>
            </a:pPr>
            <a:r>
              <a:rPr lang="hu-HU" sz="2600"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https://nemzetiszinhaz.hu/eloadas/bank/kapcsolodo-tartalmak</a:t>
            </a:r>
            <a:endParaRPr lang="hu-HU" sz="2600"/>
          </a:p>
          <a:p>
            <a:pPr lvl="0">
              <a:lnSpc>
                <a:spcPct val="70000"/>
              </a:lnSpc>
            </a:pPr>
            <a:r>
              <a:rPr lang="hu-HU" sz="2600"/>
              <a:t>https://telex.hu/kult/2023/10/26/nemzeti-szinhaz-bank-ban-vidnyanszky-attila-kritika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FD7DBDD-F992-FC6B-01E4-0D8318B42FC4}"/>
              </a:ext>
            </a:extLst>
          </p:cNvPr>
          <p:cNvSpPr txBox="1">
            <a:spLocks noGrp="1"/>
          </p:cNvSpPr>
          <p:nvPr>
            <p:ph idx="2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A09300FD-F2DB-7CF0-895B-FB1EFF48D359}"/>
              </a:ext>
            </a:extLst>
          </p:cNvPr>
          <p:cNvSpPr/>
          <p:nvPr/>
        </p:nvSpPr>
        <p:spPr>
          <a:xfrm>
            <a:off x="-556897" y="-816559"/>
            <a:ext cx="12836173" cy="8491127"/>
          </a:xfrm>
          <a:custGeom>
            <a:avLst/>
            <a:gdLst>
              <a:gd name="f0" fmla="val w"/>
              <a:gd name="f1" fmla="val h"/>
              <a:gd name="f2" fmla="val 0"/>
              <a:gd name="f3" fmla="val 18288000"/>
              <a:gd name="f4" fmla="val 10287000"/>
              <a:gd name="f5" fmla="*/ f0 1 18288000"/>
              <a:gd name="f6" fmla="*/ f1 1 10287000"/>
              <a:gd name="f7" fmla="+- f4 0 f2"/>
              <a:gd name="f8" fmla="+- f3 0 f2"/>
              <a:gd name="f9" fmla="*/ f8 1 18288000"/>
              <a:gd name="f10" fmla="*/ f7 1 102870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18288000" h="10287000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6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ACBEBD23-F48E-7794-1BBA-1ABFF6C4790C}"/>
              </a:ext>
            </a:extLst>
          </p:cNvPr>
          <p:cNvSpPr/>
          <p:nvPr/>
        </p:nvSpPr>
        <p:spPr>
          <a:xfrm rot="9429602">
            <a:off x="-1468783" y="-748975"/>
            <a:ext cx="4786490" cy="1712799"/>
          </a:xfrm>
          <a:custGeom>
            <a:avLst/>
            <a:gdLst>
              <a:gd name="f0" fmla="val w"/>
              <a:gd name="f1" fmla="val h"/>
              <a:gd name="f2" fmla="val 0"/>
              <a:gd name="f3" fmla="val 6819421"/>
              <a:gd name="f4" fmla="val 2075052"/>
              <a:gd name="f5" fmla="val 2075053"/>
              <a:gd name="f6" fmla="*/ f0 1 6819421"/>
              <a:gd name="f7" fmla="*/ f1 1 2075052"/>
              <a:gd name="f8" fmla="+- f4 0 f2"/>
              <a:gd name="f9" fmla="+- f3 0 f2"/>
              <a:gd name="f10" fmla="*/ f9 1 6819421"/>
              <a:gd name="f11" fmla="*/ f8 1 2075052"/>
              <a:gd name="f12" fmla="*/ f2 1 f10"/>
              <a:gd name="f13" fmla="*/ f3 1 f10"/>
              <a:gd name="f14" fmla="*/ f2 1 f11"/>
              <a:gd name="f15" fmla="*/ f4 1 f11"/>
              <a:gd name="f16" fmla="*/ f12 f6 1"/>
              <a:gd name="f17" fmla="*/ f13 f6 1"/>
              <a:gd name="f18" fmla="*/ f15 f7 1"/>
              <a:gd name="f19" fmla="*/ f14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17" b="f18"/>
            <a:pathLst>
              <a:path w="6819421" h="2075052">
                <a:moveTo>
                  <a:pt x="f2" y="f2"/>
                </a:moveTo>
                <a:lnTo>
                  <a:pt x="f3" y="f2"/>
                </a:lnTo>
                <a:lnTo>
                  <a:pt x="f3" y="f5"/>
                </a:lnTo>
                <a:lnTo>
                  <a:pt x="f2" y="f5"/>
                </a:lnTo>
                <a:lnTo>
                  <a:pt x="f2" y="f2"/>
                </a:lnTo>
                <a:close/>
              </a:path>
            </a:pathLst>
          </a:custGeom>
          <a:blipFill>
            <a:blip r:embed="rId7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1608EB8D-3240-18B0-557E-3AB6DEEA3123}"/>
              </a:ext>
            </a:extLst>
          </p:cNvPr>
          <p:cNvSpPr/>
          <p:nvPr/>
        </p:nvSpPr>
        <p:spPr>
          <a:xfrm rot="20445243">
            <a:off x="8400895" y="5582255"/>
            <a:ext cx="4786490" cy="1712799"/>
          </a:xfrm>
          <a:custGeom>
            <a:avLst/>
            <a:gdLst>
              <a:gd name="f0" fmla="val w"/>
              <a:gd name="f1" fmla="val h"/>
              <a:gd name="f2" fmla="val 0"/>
              <a:gd name="f3" fmla="val 6819421"/>
              <a:gd name="f4" fmla="val 2075052"/>
              <a:gd name="f5" fmla="*/ f0 1 6819421"/>
              <a:gd name="f6" fmla="*/ f1 1 2075052"/>
              <a:gd name="f7" fmla="+- f4 0 f2"/>
              <a:gd name="f8" fmla="+- f3 0 f2"/>
              <a:gd name="f9" fmla="*/ f8 1 6819421"/>
              <a:gd name="f10" fmla="*/ f7 1 2075052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6819421" h="2075052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7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6D583B05-EAE5-E6B3-2674-BA89A87A6E02}"/>
              </a:ext>
            </a:extLst>
          </p:cNvPr>
          <p:cNvSpPr/>
          <p:nvPr/>
        </p:nvSpPr>
        <p:spPr>
          <a:xfrm flipH="1">
            <a:off x="207011" y="391975"/>
            <a:ext cx="11628433" cy="6759930"/>
          </a:xfrm>
          <a:custGeom>
            <a:avLst/>
            <a:gdLst>
              <a:gd name="f0" fmla="val w"/>
              <a:gd name="f1" fmla="val h"/>
              <a:gd name="f2" fmla="val 0"/>
              <a:gd name="f3" fmla="val 10104946"/>
              <a:gd name="f4" fmla="val 7363980"/>
              <a:gd name="f5" fmla="val 7363979"/>
              <a:gd name="f6" fmla="*/ f0 1 10104946"/>
              <a:gd name="f7" fmla="*/ f1 1 7363980"/>
              <a:gd name="f8" fmla="+- f4 0 f2"/>
              <a:gd name="f9" fmla="+- f3 0 f2"/>
              <a:gd name="f10" fmla="*/ f9 1 10104946"/>
              <a:gd name="f11" fmla="*/ f8 1 7363980"/>
              <a:gd name="f12" fmla="*/ f2 1 f10"/>
              <a:gd name="f13" fmla="*/ f3 1 f10"/>
              <a:gd name="f14" fmla="*/ f2 1 f11"/>
              <a:gd name="f15" fmla="*/ f4 1 f11"/>
              <a:gd name="f16" fmla="*/ f12 f6 1"/>
              <a:gd name="f17" fmla="*/ f13 f6 1"/>
              <a:gd name="f18" fmla="*/ f15 f7 1"/>
              <a:gd name="f19" fmla="*/ f14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17" b="f18"/>
            <a:pathLst>
              <a:path w="10104946" h="7363980">
                <a:moveTo>
                  <a:pt x="f3" y="f2"/>
                </a:moveTo>
                <a:lnTo>
                  <a:pt x="f2" y="f2"/>
                </a:lnTo>
                <a:lnTo>
                  <a:pt x="f2" y="f5"/>
                </a:lnTo>
                <a:lnTo>
                  <a:pt x="f3" y="f5"/>
                </a:lnTo>
                <a:lnTo>
                  <a:pt x="f3" y="f2"/>
                </a:lnTo>
                <a:close/>
              </a:path>
            </a:pathLst>
          </a:custGeom>
          <a:blipFill>
            <a:blip r:embed="rId8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1DC26DC5-481B-AB95-E822-CE5D77481737}"/>
              </a:ext>
            </a:extLst>
          </p:cNvPr>
          <p:cNvSpPr/>
          <p:nvPr/>
        </p:nvSpPr>
        <p:spPr>
          <a:xfrm rot="203136">
            <a:off x="10825216" y="-191356"/>
            <a:ext cx="1126284" cy="1086096"/>
          </a:xfrm>
          <a:custGeom>
            <a:avLst/>
            <a:gdLst>
              <a:gd name="f0" fmla="val w"/>
              <a:gd name="f1" fmla="val h"/>
              <a:gd name="f2" fmla="val 0"/>
              <a:gd name="f3" fmla="val 1604644"/>
              <a:gd name="f4" fmla="val 1315808"/>
              <a:gd name="f5" fmla="*/ f0 1 1604644"/>
              <a:gd name="f6" fmla="*/ f1 1 1315808"/>
              <a:gd name="f7" fmla="+- f4 0 f2"/>
              <a:gd name="f8" fmla="+- f3 0 f2"/>
              <a:gd name="f9" fmla="*/ f8 1 1604644"/>
              <a:gd name="f10" fmla="*/ f7 1 1315808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1604644" h="1315808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9">
              <a:alphaModFix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76F83E4F-3F7C-287D-7CC3-AD7DB529D743}"/>
              </a:ext>
            </a:extLst>
          </p:cNvPr>
          <p:cNvSpPr/>
          <p:nvPr/>
        </p:nvSpPr>
        <p:spPr>
          <a:xfrm rot="4473661" flipV="1">
            <a:off x="9655749" y="622894"/>
            <a:ext cx="2158852" cy="1996976"/>
          </a:xfrm>
          <a:custGeom>
            <a:avLst/>
            <a:gdLst>
              <a:gd name="f0" fmla="val w"/>
              <a:gd name="f1" fmla="val h"/>
              <a:gd name="f2" fmla="val 0"/>
              <a:gd name="f3" fmla="val 5850243"/>
              <a:gd name="f4" fmla="val 4731384"/>
              <a:gd name="f5" fmla="val 5850242"/>
              <a:gd name="f6" fmla="*/ f0 1 5850243"/>
              <a:gd name="f7" fmla="*/ f1 1 4731384"/>
              <a:gd name="f8" fmla="+- f4 0 f2"/>
              <a:gd name="f9" fmla="+- f3 0 f2"/>
              <a:gd name="f10" fmla="*/ f9 1 5850243"/>
              <a:gd name="f11" fmla="*/ f8 1 4731384"/>
              <a:gd name="f12" fmla="*/ f2 1 f10"/>
              <a:gd name="f13" fmla="*/ f3 1 f10"/>
              <a:gd name="f14" fmla="*/ f2 1 f11"/>
              <a:gd name="f15" fmla="*/ f4 1 f11"/>
              <a:gd name="f16" fmla="*/ f12 f6 1"/>
              <a:gd name="f17" fmla="*/ f13 f6 1"/>
              <a:gd name="f18" fmla="*/ f15 f7 1"/>
              <a:gd name="f19" fmla="*/ f14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17" b="f18"/>
            <a:pathLst>
              <a:path w="5850243" h="4731384">
                <a:moveTo>
                  <a:pt x="f2" y="f2"/>
                </a:moveTo>
                <a:lnTo>
                  <a:pt x="f5" y="f2"/>
                </a:lnTo>
                <a:lnTo>
                  <a:pt x="f5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11">
              <a:alphaModFix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AA26A0C5-047D-8297-4212-8816361DA155}"/>
              </a:ext>
            </a:extLst>
          </p:cNvPr>
          <p:cNvSpPr/>
          <p:nvPr/>
        </p:nvSpPr>
        <p:spPr>
          <a:xfrm rot="1124521">
            <a:off x="11193443" y="4051679"/>
            <a:ext cx="1535241" cy="4103287"/>
          </a:xfrm>
          <a:custGeom>
            <a:avLst/>
            <a:gdLst>
              <a:gd name="f0" fmla="val w"/>
              <a:gd name="f1" fmla="val h"/>
              <a:gd name="f2" fmla="val 0"/>
              <a:gd name="f3" fmla="val 2187300"/>
              <a:gd name="f4" fmla="val 4971136"/>
              <a:gd name="f5" fmla="*/ f0 1 2187300"/>
              <a:gd name="f6" fmla="*/ f1 1 4971136"/>
              <a:gd name="f7" fmla="+- f4 0 f2"/>
              <a:gd name="f8" fmla="+- f3 0 f2"/>
              <a:gd name="f9" fmla="*/ f8 1 2187300"/>
              <a:gd name="f10" fmla="*/ f7 1 4971136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2187300" h="4971136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13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FDC4BB33-3958-79DF-A750-C514E68A262D}"/>
              </a:ext>
            </a:extLst>
          </p:cNvPr>
          <p:cNvSpPr/>
          <p:nvPr/>
        </p:nvSpPr>
        <p:spPr>
          <a:xfrm rot="13227831">
            <a:off x="-266061" y="-1895175"/>
            <a:ext cx="1535241" cy="4103287"/>
          </a:xfrm>
          <a:custGeom>
            <a:avLst/>
            <a:gdLst>
              <a:gd name="f0" fmla="val w"/>
              <a:gd name="f1" fmla="val h"/>
              <a:gd name="f2" fmla="val 0"/>
              <a:gd name="f3" fmla="val 2187300"/>
              <a:gd name="f4" fmla="val 4971136"/>
              <a:gd name="f5" fmla="*/ f0 1 2187300"/>
              <a:gd name="f6" fmla="*/ f1 1 4971136"/>
              <a:gd name="f7" fmla="+- f4 0 f2"/>
              <a:gd name="f8" fmla="+- f3 0 f2"/>
              <a:gd name="f9" fmla="*/ f8 1 2187300"/>
              <a:gd name="f10" fmla="*/ f7 1 4971136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2187300" h="4971136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13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683E3EA1-2824-766A-1663-579667158191}"/>
              </a:ext>
            </a:extLst>
          </p:cNvPr>
          <p:cNvSpPr/>
          <p:nvPr/>
        </p:nvSpPr>
        <p:spPr>
          <a:xfrm rot="12133287" flipH="1" flipV="1">
            <a:off x="300718" y="4764965"/>
            <a:ext cx="1580485" cy="1596871"/>
          </a:xfrm>
          <a:custGeom>
            <a:avLst/>
            <a:gdLst>
              <a:gd name="f0" fmla="val w"/>
              <a:gd name="f1" fmla="val h"/>
              <a:gd name="f2" fmla="val 0"/>
              <a:gd name="f3" fmla="val 5850243"/>
              <a:gd name="f4" fmla="val 4731384"/>
              <a:gd name="f5" fmla="val 5850242"/>
              <a:gd name="f6" fmla="*/ f0 1 5850243"/>
              <a:gd name="f7" fmla="*/ f1 1 4731384"/>
              <a:gd name="f8" fmla="+- f4 0 f2"/>
              <a:gd name="f9" fmla="+- f3 0 f2"/>
              <a:gd name="f10" fmla="*/ f9 1 5850243"/>
              <a:gd name="f11" fmla="*/ f8 1 4731384"/>
              <a:gd name="f12" fmla="*/ f2 1 f10"/>
              <a:gd name="f13" fmla="*/ f3 1 f10"/>
              <a:gd name="f14" fmla="*/ f2 1 f11"/>
              <a:gd name="f15" fmla="*/ f4 1 f11"/>
              <a:gd name="f16" fmla="*/ f12 f6 1"/>
              <a:gd name="f17" fmla="*/ f13 f6 1"/>
              <a:gd name="f18" fmla="*/ f15 f7 1"/>
              <a:gd name="f19" fmla="*/ f14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17" b="f18"/>
            <a:pathLst>
              <a:path w="5850243" h="4731384">
                <a:moveTo>
                  <a:pt x="f5" y="f4"/>
                </a:moveTo>
                <a:lnTo>
                  <a:pt x="f2" y="f4"/>
                </a:lnTo>
                <a:lnTo>
                  <a:pt x="f2" y="f2"/>
                </a:lnTo>
                <a:lnTo>
                  <a:pt x="f5" y="f2"/>
                </a:lnTo>
                <a:lnTo>
                  <a:pt x="f5" y="f4"/>
                </a:lnTo>
                <a:close/>
              </a:path>
            </a:pathLst>
          </a:custGeom>
          <a:blipFill>
            <a:blip r:embed="rId11">
              <a:alphaModFix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4" name="Szövegdoboz 33">
            <a:extLst>
              <a:ext uri="{FF2B5EF4-FFF2-40B4-BE49-F238E27FC236}">
                <a16:creationId xmlns:a16="http://schemas.microsoft.com/office/drawing/2014/main" id="{F33F9DD9-1B09-D2B2-C976-10D95853859D}"/>
              </a:ext>
            </a:extLst>
          </p:cNvPr>
          <p:cNvSpPr txBox="1"/>
          <p:nvPr/>
        </p:nvSpPr>
        <p:spPr>
          <a:xfrm>
            <a:off x="4687369" y="1121017"/>
            <a:ext cx="2634166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4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Források</a:t>
            </a: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5" name="Szövegdoboz 35">
            <a:extLst>
              <a:ext uri="{FF2B5EF4-FFF2-40B4-BE49-F238E27FC236}">
                <a16:creationId xmlns:a16="http://schemas.microsoft.com/office/drawing/2014/main" id="{0C7CD7D4-7304-0A2F-E417-5EDE760D7E74}"/>
              </a:ext>
            </a:extLst>
          </p:cNvPr>
          <p:cNvSpPr txBox="1"/>
          <p:nvPr/>
        </p:nvSpPr>
        <p:spPr>
          <a:xfrm>
            <a:off x="1438844" y="2922843"/>
            <a:ext cx="9494873" cy="23083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ourier New" pitchFamily="49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>
                <a:solidFill>
                  <a:srgbClr val="6E5F48"/>
                </a:solidFill>
                <a:uFillTx/>
                <a:latin typeface="Amasis MT Pro Light" pitchFamily="18"/>
              </a:rPr>
              <a:t>https://www.oszk.hu/sites/default/files/virtualis_kiallitasok/bank_ban/lapok/merfold.html#nsz58</a:t>
            </a:r>
          </a:p>
          <a:p>
            <a:pPr marL="285750" marR="0" lvl="0" indent="-28575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ourier New" pitchFamily="49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>
                <a:solidFill>
                  <a:srgbClr val="6E5F48"/>
                </a:solidFill>
                <a:uFillTx/>
                <a:latin typeface="Amasis MT Pro Light" pitchFamily="18"/>
              </a:rPr>
              <a:t>https://nemzetiszinhaz.hu/uploads/files/folyoirat/nm_VIII_2.pdf</a:t>
            </a:r>
          </a:p>
          <a:p>
            <a:pPr marL="285750" marR="0" lvl="0" indent="-28575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ourier New" pitchFamily="49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>
                <a:solidFill>
                  <a:srgbClr val="6E5F48"/>
                </a:solidFill>
                <a:uFillTx/>
                <a:latin typeface="Amasis MT Pro Light" pitchFamily="18"/>
              </a:rPr>
              <a:t>https://nemzetiszinhaz.hu/eloadas/bank-ban</a:t>
            </a:r>
          </a:p>
          <a:p>
            <a:pPr marL="285750" marR="0" lvl="0" indent="-28575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ourier New" pitchFamily="49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sng" strike="noStrike" kern="1200" cap="none" spc="0" baseline="0" dirty="0">
                <a:solidFill>
                  <a:srgbClr val="6E5F48"/>
                </a:solidFill>
                <a:uFillTx/>
                <a:latin typeface="Amasis MT Pro Light" pitchFamily="18"/>
              </a:rPr>
              <a:t>https://hu.wikipedia.org/wiki/B%C3%A1nk_b%C3%A1n_(dr%C3%A1ma)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1B90F51-234F-6AB8-9D61-EB538BD6B959}"/>
              </a:ext>
            </a:extLst>
          </p:cNvPr>
          <p:cNvSpPr/>
          <p:nvPr/>
        </p:nvSpPr>
        <p:spPr>
          <a:xfrm>
            <a:off x="0" y="0"/>
            <a:ext cx="12754563" cy="6936300"/>
          </a:xfrm>
          <a:custGeom>
            <a:avLst/>
            <a:gdLst>
              <a:gd name="f0" fmla="val w"/>
              <a:gd name="f1" fmla="val h"/>
              <a:gd name="f2" fmla="val 0"/>
              <a:gd name="f3" fmla="val 18288000"/>
              <a:gd name="f4" fmla="val 10287000"/>
              <a:gd name="f5" fmla="*/ f0 1 18288000"/>
              <a:gd name="f6" fmla="*/ f1 1 10287000"/>
              <a:gd name="f7" fmla="+- f4 0 f2"/>
              <a:gd name="f8" fmla="+- f3 0 f2"/>
              <a:gd name="f9" fmla="*/ f8 1 18288000"/>
              <a:gd name="f10" fmla="*/ f7 1 102870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18288000" h="10287000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2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8A157A4-FCFC-C986-714B-053AB49E203B}"/>
              </a:ext>
            </a:extLst>
          </p:cNvPr>
          <p:cNvSpPr/>
          <p:nvPr/>
        </p:nvSpPr>
        <p:spPr>
          <a:xfrm>
            <a:off x="741450" y="186766"/>
            <a:ext cx="10709105" cy="6546710"/>
          </a:xfrm>
          <a:custGeom>
            <a:avLst/>
            <a:gdLst>
              <a:gd name="f0" fmla="val w"/>
              <a:gd name="f1" fmla="val h"/>
              <a:gd name="f2" fmla="val 0"/>
              <a:gd name="f3" fmla="val 11831914"/>
              <a:gd name="f4" fmla="val 7779484"/>
              <a:gd name="f5" fmla="*/ f0 1 11831914"/>
              <a:gd name="f6" fmla="*/ f1 1 7779484"/>
              <a:gd name="f7" fmla="+- f4 0 f2"/>
              <a:gd name="f8" fmla="+- f3 0 f2"/>
              <a:gd name="f9" fmla="*/ f8 1 11831914"/>
              <a:gd name="f10" fmla="*/ f7 1 7779484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11831914" h="7779484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3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6593E39-66BF-CBD3-CA5B-4564C0D75CCB}"/>
              </a:ext>
            </a:extLst>
          </p:cNvPr>
          <p:cNvSpPr/>
          <p:nvPr/>
        </p:nvSpPr>
        <p:spPr>
          <a:xfrm rot="9429602">
            <a:off x="-2344714" y="-961005"/>
            <a:ext cx="6172282" cy="1746229"/>
          </a:xfrm>
          <a:custGeom>
            <a:avLst/>
            <a:gdLst>
              <a:gd name="f0" fmla="val w"/>
              <a:gd name="f1" fmla="val h"/>
              <a:gd name="f2" fmla="val 0"/>
              <a:gd name="f3" fmla="val 6819421"/>
              <a:gd name="f4" fmla="val 2075052"/>
              <a:gd name="f5" fmla="val 2075053"/>
              <a:gd name="f6" fmla="*/ f0 1 6819421"/>
              <a:gd name="f7" fmla="*/ f1 1 2075052"/>
              <a:gd name="f8" fmla="+- f4 0 f2"/>
              <a:gd name="f9" fmla="+- f3 0 f2"/>
              <a:gd name="f10" fmla="*/ f9 1 6819421"/>
              <a:gd name="f11" fmla="*/ f8 1 2075052"/>
              <a:gd name="f12" fmla="*/ f2 1 f10"/>
              <a:gd name="f13" fmla="*/ f3 1 f10"/>
              <a:gd name="f14" fmla="*/ f2 1 f11"/>
              <a:gd name="f15" fmla="*/ f4 1 f11"/>
              <a:gd name="f16" fmla="*/ f12 f6 1"/>
              <a:gd name="f17" fmla="*/ f13 f6 1"/>
              <a:gd name="f18" fmla="*/ f15 f7 1"/>
              <a:gd name="f19" fmla="*/ f14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17" b="f18"/>
            <a:pathLst>
              <a:path w="6819421" h="2075052">
                <a:moveTo>
                  <a:pt x="f2" y="f2"/>
                </a:moveTo>
                <a:lnTo>
                  <a:pt x="f3" y="f2"/>
                </a:lnTo>
                <a:lnTo>
                  <a:pt x="f3" y="f5"/>
                </a:lnTo>
                <a:lnTo>
                  <a:pt x="f2" y="f5"/>
                </a:lnTo>
                <a:lnTo>
                  <a:pt x="f2" y="f2"/>
                </a:lnTo>
                <a:close/>
              </a:path>
            </a:pathLst>
          </a:custGeom>
          <a:blipFill>
            <a:blip r:embed="rId4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753C483-B5EE-9213-7242-48EB8CF54CF3}"/>
              </a:ext>
            </a:extLst>
          </p:cNvPr>
          <p:cNvSpPr/>
          <p:nvPr/>
        </p:nvSpPr>
        <p:spPr>
          <a:xfrm rot="20445243">
            <a:off x="8506060" y="5677381"/>
            <a:ext cx="6172282" cy="1746229"/>
          </a:xfrm>
          <a:custGeom>
            <a:avLst/>
            <a:gdLst>
              <a:gd name="f0" fmla="val w"/>
              <a:gd name="f1" fmla="val h"/>
              <a:gd name="f2" fmla="val 0"/>
              <a:gd name="f3" fmla="val 6819421"/>
              <a:gd name="f4" fmla="val 2075052"/>
              <a:gd name="f5" fmla="*/ f0 1 6819421"/>
              <a:gd name="f6" fmla="*/ f1 1 2075052"/>
              <a:gd name="f7" fmla="+- f4 0 f2"/>
              <a:gd name="f8" fmla="+- f3 0 f2"/>
              <a:gd name="f9" fmla="*/ f8 1 6819421"/>
              <a:gd name="f10" fmla="*/ f7 1 2075052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6819421" h="2075052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4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22F4E7E3-8E73-5068-EF5F-EDD670508037}"/>
              </a:ext>
            </a:extLst>
          </p:cNvPr>
          <p:cNvSpPr/>
          <p:nvPr/>
        </p:nvSpPr>
        <p:spPr>
          <a:xfrm rot="1878763">
            <a:off x="10771943" y="4240749"/>
            <a:ext cx="1979730" cy="4183380"/>
          </a:xfrm>
          <a:custGeom>
            <a:avLst/>
            <a:gdLst>
              <a:gd name="f0" fmla="val w"/>
              <a:gd name="f1" fmla="val h"/>
              <a:gd name="f2" fmla="val 0"/>
              <a:gd name="f3" fmla="val 2187300"/>
              <a:gd name="f4" fmla="val 4971136"/>
              <a:gd name="f5" fmla="*/ f0 1 2187300"/>
              <a:gd name="f6" fmla="*/ f1 1 4971136"/>
              <a:gd name="f7" fmla="+- f4 0 f2"/>
              <a:gd name="f8" fmla="+- f3 0 f2"/>
              <a:gd name="f9" fmla="*/ f8 1 2187300"/>
              <a:gd name="f10" fmla="*/ f7 1 4971136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2187300" h="4971136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5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C55E0E8A-9DD9-EEE9-E67F-436C55EB21E7}"/>
              </a:ext>
            </a:extLst>
          </p:cNvPr>
          <p:cNvSpPr/>
          <p:nvPr/>
        </p:nvSpPr>
        <p:spPr>
          <a:xfrm rot="11794153">
            <a:off x="-1145166" y="-1031316"/>
            <a:ext cx="1979730" cy="4183380"/>
          </a:xfrm>
          <a:custGeom>
            <a:avLst/>
            <a:gdLst>
              <a:gd name="f0" fmla="val w"/>
              <a:gd name="f1" fmla="val h"/>
              <a:gd name="f2" fmla="val 0"/>
              <a:gd name="f3" fmla="val 2187300"/>
              <a:gd name="f4" fmla="val 4971136"/>
              <a:gd name="f5" fmla="*/ f0 1 2187300"/>
              <a:gd name="f6" fmla="*/ f1 1 4971136"/>
              <a:gd name="f7" fmla="+- f4 0 f2"/>
              <a:gd name="f8" fmla="+- f3 0 f2"/>
              <a:gd name="f9" fmla="*/ f8 1 2187300"/>
              <a:gd name="f10" fmla="*/ f7 1 4971136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2187300" h="4971136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5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9118F23F-6450-783A-2623-4F292E1BC556}"/>
              </a:ext>
            </a:extLst>
          </p:cNvPr>
          <p:cNvSpPr txBox="1"/>
          <p:nvPr/>
        </p:nvSpPr>
        <p:spPr>
          <a:xfrm rot="10800025">
            <a:off x="5336758" y="4867872"/>
            <a:ext cx="1696294" cy="20684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ts val="21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0" b="0" i="0" u="none" strike="noStrike" kern="1200" cap="none" spc="0" baseline="0">
              <a:solidFill>
                <a:srgbClr val="50483A"/>
              </a:solidFill>
              <a:uFillTx/>
              <a:latin typeface="EFCO Brookshire"/>
            </a:endParaRP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DED0EF89-4523-348A-8A32-0B5CD38B2C7F}"/>
              </a:ext>
            </a:extLst>
          </p:cNvPr>
          <p:cNvSpPr txBox="1"/>
          <p:nvPr/>
        </p:nvSpPr>
        <p:spPr>
          <a:xfrm>
            <a:off x="999009" y="2683992"/>
            <a:ext cx="10089480" cy="147284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ts val="11945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8532" b="0" i="0" u="none" strike="noStrike" kern="1200" cap="none" spc="0" baseline="0" dirty="0">
                <a:solidFill>
                  <a:srgbClr val="50483A"/>
                </a:solidFill>
                <a:uFillTx/>
                <a:latin typeface="Monotype Corsiva" pitchFamily="66"/>
              </a:rPr>
              <a:t>Köszönjük a figyelmet!</a:t>
            </a:r>
            <a:endParaRPr lang="en-US" sz="8532" b="0" i="0" u="none" strike="noStrike" kern="1200" cap="none" spc="0" baseline="0" dirty="0">
              <a:solidFill>
                <a:srgbClr val="50483A"/>
              </a:solidFill>
              <a:uFillTx/>
              <a:latin typeface="Monotype Corsiva" pitchFamily="66"/>
            </a:endParaRP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91986952-0BAD-9CA3-CAB8-0B7A1B5137E9}"/>
              </a:ext>
            </a:extLst>
          </p:cNvPr>
          <p:cNvSpPr txBox="1"/>
          <p:nvPr/>
        </p:nvSpPr>
        <p:spPr>
          <a:xfrm>
            <a:off x="5336776" y="215834"/>
            <a:ext cx="1696294" cy="20684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ts val="21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0" b="0" i="0" u="none" strike="noStrike" kern="1200" cap="none" spc="0" baseline="0">
              <a:solidFill>
                <a:srgbClr val="50483A"/>
              </a:solidFill>
              <a:uFillTx/>
              <a:latin typeface="EFCO Brookshire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B79C884D-8F8B-17DA-3CDC-E3D045BFAA9A}"/>
              </a:ext>
            </a:extLst>
          </p:cNvPr>
          <p:cNvSpPr/>
          <p:nvPr/>
        </p:nvSpPr>
        <p:spPr>
          <a:xfrm>
            <a:off x="-466636" y="5311383"/>
            <a:ext cx="2519226" cy="2273362"/>
          </a:xfrm>
          <a:custGeom>
            <a:avLst/>
            <a:gdLst>
              <a:gd name="f0" fmla="val w"/>
              <a:gd name="f1" fmla="val h"/>
              <a:gd name="f2" fmla="val 0"/>
              <a:gd name="f3" fmla="val 9080938"/>
              <a:gd name="f4" fmla="val 8229600"/>
              <a:gd name="f5" fmla="*/ f0 1 9080938"/>
              <a:gd name="f6" fmla="*/ f1 1 8229600"/>
              <a:gd name="f7" fmla="+- f4 0 f2"/>
              <a:gd name="f8" fmla="+- f3 0 f2"/>
              <a:gd name="f9" fmla="*/ f8 1 9080938"/>
              <a:gd name="f10" fmla="*/ f7 1 82296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9080938" h="8229600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6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F2B16766-271F-49D7-BF8A-B698BB2BD8B9}"/>
              </a:ext>
            </a:extLst>
          </p:cNvPr>
          <p:cNvSpPr/>
          <p:nvPr/>
        </p:nvSpPr>
        <p:spPr>
          <a:xfrm rot="19770550">
            <a:off x="10822996" y="-765448"/>
            <a:ext cx="968121" cy="1844043"/>
          </a:xfrm>
          <a:custGeom>
            <a:avLst/>
            <a:gdLst>
              <a:gd name="f0" fmla="val w"/>
              <a:gd name="f1" fmla="val h"/>
              <a:gd name="f2" fmla="val 0"/>
              <a:gd name="f3" fmla="val 3037471"/>
              <a:gd name="f4" fmla="val 4114800"/>
              <a:gd name="f5" fmla="val 3037470"/>
              <a:gd name="f6" fmla="*/ f0 1 3037471"/>
              <a:gd name="f7" fmla="*/ f1 1 4114800"/>
              <a:gd name="f8" fmla="+- f4 0 f2"/>
              <a:gd name="f9" fmla="+- f3 0 f2"/>
              <a:gd name="f10" fmla="*/ f9 1 3037471"/>
              <a:gd name="f11" fmla="*/ f8 1 4114800"/>
              <a:gd name="f12" fmla="*/ f2 1 f10"/>
              <a:gd name="f13" fmla="*/ f3 1 f10"/>
              <a:gd name="f14" fmla="*/ f2 1 f11"/>
              <a:gd name="f15" fmla="*/ f4 1 f11"/>
              <a:gd name="f16" fmla="*/ f12 f6 1"/>
              <a:gd name="f17" fmla="*/ f13 f6 1"/>
              <a:gd name="f18" fmla="*/ f15 f7 1"/>
              <a:gd name="f19" fmla="*/ f14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17" b="f18"/>
            <a:pathLst>
              <a:path w="3037471" h="4114800">
                <a:moveTo>
                  <a:pt x="f2" y="f2"/>
                </a:moveTo>
                <a:lnTo>
                  <a:pt x="f5" y="f2"/>
                </a:lnTo>
                <a:lnTo>
                  <a:pt x="f5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7">
              <a:alphaModFix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id="{0459EC91-E490-C9B1-DA4F-40E21B7B45AB}"/>
              </a:ext>
            </a:extLst>
          </p:cNvPr>
          <p:cNvSpPr/>
          <p:nvPr/>
        </p:nvSpPr>
        <p:spPr>
          <a:xfrm rot="16200004">
            <a:off x="9959526" y="4601800"/>
            <a:ext cx="1246135" cy="2582475"/>
          </a:xfrm>
          <a:custGeom>
            <a:avLst/>
            <a:gdLst>
              <a:gd name="f0" fmla="val w"/>
              <a:gd name="f1" fmla="val h"/>
              <a:gd name="f2" fmla="val 0"/>
              <a:gd name="f3" fmla="val 4584818"/>
              <a:gd name="f4" fmla="val 5642853"/>
              <a:gd name="f5" fmla="val 5642854"/>
              <a:gd name="f6" fmla="*/ f0 1 4584818"/>
              <a:gd name="f7" fmla="*/ f1 1 5642853"/>
              <a:gd name="f8" fmla="+- f4 0 f2"/>
              <a:gd name="f9" fmla="+- f3 0 f2"/>
              <a:gd name="f10" fmla="*/ f9 1 4584818"/>
              <a:gd name="f11" fmla="*/ f8 1 5642853"/>
              <a:gd name="f12" fmla="*/ f2 1 f10"/>
              <a:gd name="f13" fmla="*/ f3 1 f10"/>
              <a:gd name="f14" fmla="*/ f2 1 f11"/>
              <a:gd name="f15" fmla="*/ f4 1 f11"/>
              <a:gd name="f16" fmla="*/ f12 f6 1"/>
              <a:gd name="f17" fmla="*/ f13 f6 1"/>
              <a:gd name="f18" fmla="*/ f15 f7 1"/>
              <a:gd name="f19" fmla="*/ f14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17" b="f18"/>
            <a:pathLst>
              <a:path w="4584818" h="5642853">
                <a:moveTo>
                  <a:pt x="f2" y="f2"/>
                </a:moveTo>
                <a:lnTo>
                  <a:pt x="f3" y="f2"/>
                </a:lnTo>
                <a:lnTo>
                  <a:pt x="f3" y="f5"/>
                </a:lnTo>
                <a:lnTo>
                  <a:pt x="f2" y="f5"/>
                </a:lnTo>
                <a:lnTo>
                  <a:pt x="f2" y="f2"/>
                </a:lnTo>
                <a:close/>
              </a:path>
            </a:pathLst>
          </a:custGeom>
          <a:blipFill>
            <a:blip r:embed="rId3">
              <a:alphaModFix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3" name="Téglalap: egyik sarkán levágva 47">
            <a:extLst>
              <a:ext uri="{FF2B5EF4-FFF2-40B4-BE49-F238E27FC236}">
                <a16:creationId xmlns:a16="http://schemas.microsoft.com/office/drawing/2014/main" id="{C0F406D2-4433-95E6-C8E3-636C00CC79E8}"/>
              </a:ext>
            </a:extLst>
          </p:cNvPr>
          <p:cNvSpPr/>
          <p:nvPr/>
        </p:nvSpPr>
        <p:spPr>
          <a:xfrm>
            <a:off x="704755" y="3565748"/>
            <a:ext cx="4813301" cy="2878448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16667"/>
              <a:gd name="f5" fmla="abs f0"/>
              <a:gd name="f6" fmla="abs f1"/>
              <a:gd name="f7" fmla="abs f2"/>
              <a:gd name="f8" fmla="?: f5 f0 1"/>
              <a:gd name="f9" fmla="?: f6 f1 1"/>
              <a:gd name="f10" fmla="?: f7 f2 1"/>
              <a:gd name="f11" fmla="*/ f8 1 21600"/>
              <a:gd name="f12" fmla="*/ f9 1 21600"/>
              <a:gd name="f13" fmla="*/ 21600 f8 1"/>
              <a:gd name="f14" fmla="*/ 21600 f9 1"/>
              <a:gd name="f15" fmla="min f12 f11"/>
              <a:gd name="f16" fmla="*/ f13 1 f10"/>
              <a:gd name="f17" fmla="*/ f14 1 f10"/>
              <a:gd name="f18" fmla="val f16"/>
              <a:gd name="f19" fmla="val f17"/>
              <a:gd name="f20" fmla="*/ f3 f15 1"/>
              <a:gd name="f21" fmla="+- f19 0 f3"/>
              <a:gd name="f22" fmla="+- f18 0 f3"/>
              <a:gd name="f23" fmla="*/ f19 f15 1"/>
              <a:gd name="f24" fmla="*/ f18 f15 1"/>
              <a:gd name="f25" fmla="min f22 f21"/>
              <a:gd name="f26" fmla="*/ f25 f4 1"/>
              <a:gd name="f27" fmla="*/ f26 1 100000"/>
              <a:gd name="f28" fmla="+- f18 0 f27"/>
              <a:gd name="f29" fmla="*/ f27 1 2"/>
              <a:gd name="f30" fmla="*/ f27 f15 1"/>
              <a:gd name="f31" fmla="+- f28 f18 0"/>
              <a:gd name="f32" fmla="*/ f29 f15 1"/>
              <a:gd name="f33" fmla="*/ f28 f15 1"/>
              <a:gd name="f34" fmla="*/ f31 1 2"/>
              <a:gd name="f35" fmla="*/ f34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" t="f32" r="f35" b="f23"/>
            <a:pathLst>
              <a:path>
                <a:moveTo>
                  <a:pt x="f20" y="f20"/>
                </a:moveTo>
                <a:lnTo>
                  <a:pt x="f33" y="f20"/>
                </a:lnTo>
                <a:lnTo>
                  <a:pt x="f24" y="f30"/>
                </a:lnTo>
                <a:lnTo>
                  <a:pt x="f24" y="f23"/>
                </a:lnTo>
                <a:lnTo>
                  <a:pt x="f20" y="f23"/>
                </a:lnTo>
                <a:close/>
              </a:path>
            </a:pathLst>
          </a:custGeom>
          <a:solidFill>
            <a:srgbClr val="D8C8AC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4" name="Téglalap: egyik sarkán levágva 32">
            <a:extLst>
              <a:ext uri="{FF2B5EF4-FFF2-40B4-BE49-F238E27FC236}">
                <a16:creationId xmlns:a16="http://schemas.microsoft.com/office/drawing/2014/main" id="{26DA96E4-5071-EF1B-6216-9B76A5A0BE90}"/>
              </a:ext>
            </a:extLst>
          </p:cNvPr>
          <p:cNvSpPr/>
          <p:nvPr/>
        </p:nvSpPr>
        <p:spPr>
          <a:xfrm>
            <a:off x="6649114" y="438637"/>
            <a:ext cx="5135663" cy="1596807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16667"/>
              <a:gd name="f5" fmla="abs f0"/>
              <a:gd name="f6" fmla="abs f1"/>
              <a:gd name="f7" fmla="abs f2"/>
              <a:gd name="f8" fmla="?: f5 f0 1"/>
              <a:gd name="f9" fmla="?: f6 f1 1"/>
              <a:gd name="f10" fmla="?: f7 f2 1"/>
              <a:gd name="f11" fmla="*/ f8 1 21600"/>
              <a:gd name="f12" fmla="*/ f9 1 21600"/>
              <a:gd name="f13" fmla="*/ 21600 f8 1"/>
              <a:gd name="f14" fmla="*/ 21600 f9 1"/>
              <a:gd name="f15" fmla="min f12 f11"/>
              <a:gd name="f16" fmla="*/ f13 1 f10"/>
              <a:gd name="f17" fmla="*/ f14 1 f10"/>
              <a:gd name="f18" fmla="val f16"/>
              <a:gd name="f19" fmla="val f17"/>
              <a:gd name="f20" fmla="*/ f3 f15 1"/>
              <a:gd name="f21" fmla="+- f19 0 f3"/>
              <a:gd name="f22" fmla="+- f18 0 f3"/>
              <a:gd name="f23" fmla="*/ f19 f15 1"/>
              <a:gd name="f24" fmla="*/ f18 f15 1"/>
              <a:gd name="f25" fmla="min f22 f21"/>
              <a:gd name="f26" fmla="*/ f25 f4 1"/>
              <a:gd name="f27" fmla="*/ f26 1 100000"/>
              <a:gd name="f28" fmla="+- f18 0 f27"/>
              <a:gd name="f29" fmla="*/ f27 1 2"/>
              <a:gd name="f30" fmla="*/ f27 f15 1"/>
              <a:gd name="f31" fmla="+- f28 f18 0"/>
              <a:gd name="f32" fmla="*/ f29 f15 1"/>
              <a:gd name="f33" fmla="*/ f28 f15 1"/>
              <a:gd name="f34" fmla="*/ f31 1 2"/>
              <a:gd name="f35" fmla="*/ f34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" t="f32" r="f35" b="f23"/>
            <a:pathLst>
              <a:path>
                <a:moveTo>
                  <a:pt x="f20" y="f20"/>
                </a:moveTo>
                <a:lnTo>
                  <a:pt x="f33" y="f20"/>
                </a:lnTo>
                <a:lnTo>
                  <a:pt x="f24" y="f30"/>
                </a:lnTo>
                <a:lnTo>
                  <a:pt x="f24" y="f23"/>
                </a:lnTo>
                <a:lnTo>
                  <a:pt x="f20" y="f23"/>
                </a:lnTo>
                <a:close/>
              </a:path>
            </a:pathLst>
          </a:custGeom>
          <a:solidFill>
            <a:srgbClr val="CFBB96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24D2267A-9D3E-6545-D5D7-ABF655388E0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963734" y="1186123"/>
            <a:ext cx="2657118" cy="2428893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hu-HU" sz="1900" dirty="0">
                <a:latin typeface="Amasis MT Pro Light" pitchFamily="18"/>
              </a:rPr>
              <a:t>   </a:t>
            </a:r>
            <a:r>
              <a:rPr lang="en-GB" sz="1800" dirty="0">
                <a:latin typeface="Amasis MT Pro Light" pitchFamily="18"/>
              </a:rPr>
              <a:t>A </a:t>
            </a:r>
            <a:r>
              <a:rPr lang="en-GB" sz="1800" dirty="0" err="1">
                <a:latin typeface="Amasis MT Pro Light" pitchFamily="18"/>
              </a:rPr>
              <a:t>kritikusok</a:t>
            </a:r>
            <a:r>
              <a:rPr lang="en-GB" sz="1800" dirty="0">
                <a:latin typeface="Amasis MT Pro Light" pitchFamily="18"/>
              </a:rPr>
              <a:t> </a:t>
            </a:r>
            <a:r>
              <a:rPr lang="en-GB" sz="1800" dirty="0" err="1">
                <a:latin typeface="Amasis MT Pro Light" pitchFamily="18"/>
              </a:rPr>
              <a:t>részéről</a:t>
            </a:r>
            <a:r>
              <a:rPr lang="en-GB" sz="1800" dirty="0">
                <a:latin typeface="Amasis MT Pro Light" pitchFamily="18"/>
              </a:rPr>
              <a:t> a </a:t>
            </a:r>
            <a:r>
              <a:rPr lang="en-GB" sz="1800" dirty="0" err="1">
                <a:latin typeface="Amasis MT Pro Light" pitchFamily="18"/>
              </a:rPr>
              <a:t>mű</a:t>
            </a:r>
            <a:r>
              <a:rPr lang="en-GB" sz="1800" dirty="0">
                <a:latin typeface="Amasis MT Pro Light" pitchFamily="18"/>
              </a:rPr>
              <a:t> </a:t>
            </a:r>
            <a:r>
              <a:rPr lang="en-GB" sz="1800" dirty="0" err="1">
                <a:latin typeface="Amasis MT Pro Light" pitchFamily="18"/>
              </a:rPr>
              <a:t>csaknem</a:t>
            </a:r>
            <a:r>
              <a:rPr lang="en-GB" sz="1800" dirty="0">
                <a:latin typeface="Amasis MT Pro Light" pitchFamily="18"/>
              </a:rPr>
              <a:t> </a:t>
            </a:r>
            <a:r>
              <a:rPr lang="en-GB" sz="1800" dirty="0" err="1">
                <a:latin typeface="Amasis MT Pro Light" pitchFamily="18"/>
              </a:rPr>
              <a:t>egyöntetű</a:t>
            </a:r>
            <a:r>
              <a:rPr lang="en-GB" sz="1800" dirty="0">
                <a:latin typeface="Amasis MT Pro Light" pitchFamily="18"/>
              </a:rPr>
              <a:t> </a:t>
            </a:r>
            <a:r>
              <a:rPr lang="en-GB" sz="1800" dirty="0" err="1">
                <a:latin typeface="Amasis MT Pro Light" pitchFamily="18"/>
              </a:rPr>
              <a:t>elismerését</a:t>
            </a:r>
            <a:r>
              <a:rPr lang="en-GB" sz="1800" dirty="0">
                <a:latin typeface="Amasis MT Pro Light" pitchFamily="18"/>
              </a:rPr>
              <a:t> a </a:t>
            </a:r>
            <a:r>
              <a:rPr lang="en-GB" sz="1800" dirty="0" err="1">
                <a:latin typeface="Amasis MT Pro Light" pitchFamily="18"/>
              </a:rPr>
              <a:t>Nemzeti</a:t>
            </a:r>
            <a:r>
              <a:rPr lang="en-GB" sz="1800" dirty="0">
                <a:latin typeface="Amasis MT Pro Light" pitchFamily="18"/>
              </a:rPr>
              <a:t> Színház </a:t>
            </a:r>
            <a:r>
              <a:rPr lang="en-GB" sz="1800" dirty="0" err="1">
                <a:latin typeface="Amasis MT Pro Light" pitchFamily="18"/>
              </a:rPr>
              <a:t>első</a:t>
            </a:r>
            <a:r>
              <a:rPr lang="en-GB" sz="1800" dirty="0">
                <a:latin typeface="Amasis MT Pro Light" pitchFamily="18"/>
              </a:rPr>
              <a:t> </a:t>
            </a:r>
            <a:r>
              <a:rPr lang="en-GB" sz="1800" dirty="0" err="1">
                <a:latin typeface="Amasis MT Pro Light" pitchFamily="18"/>
              </a:rPr>
              <a:t>Bánk</a:t>
            </a:r>
            <a:r>
              <a:rPr lang="en-GB" sz="1800" dirty="0">
                <a:latin typeface="Amasis MT Pro Light" pitchFamily="18"/>
              </a:rPr>
              <a:t> </a:t>
            </a:r>
            <a:r>
              <a:rPr lang="en-GB" sz="1800" dirty="0" err="1">
                <a:latin typeface="Amasis MT Pro Light" pitchFamily="18"/>
              </a:rPr>
              <a:t>bán-előadása</a:t>
            </a:r>
            <a:r>
              <a:rPr lang="en-GB" sz="1800" dirty="0">
                <a:latin typeface="Amasis MT Pro Light" pitchFamily="18"/>
              </a:rPr>
              <a:t> </a:t>
            </a:r>
            <a:r>
              <a:rPr lang="en-GB" sz="1800" dirty="0" err="1">
                <a:latin typeface="Amasis MT Pro Light" pitchFamily="18"/>
              </a:rPr>
              <a:t>hozza</a:t>
            </a:r>
            <a:r>
              <a:rPr lang="en-GB" sz="1800" dirty="0">
                <a:latin typeface="Amasis MT Pro Light" pitchFamily="18"/>
              </a:rPr>
              <a:t> meg.</a:t>
            </a:r>
            <a:br>
              <a:rPr lang="en-GB" sz="1800" dirty="0">
                <a:latin typeface="Amasis MT Pro Light" pitchFamily="18"/>
              </a:rPr>
            </a:br>
            <a:endParaRPr lang="hu-HU" sz="1800" dirty="0" smtClean="0">
              <a:latin typeface="Amasis MT Pro Light" pitchFamily="18"/>
            </a:endParaRPr>
          </a:p>
          <a:p>
            <a:pPr marL="0" lvl="0" indent="0" algn="ctr">
              <a:buNone/>
            </a:pPr>
            <a:r>
              <a:rPr lang="en-GB" sz="1800" dirty="0" err="1" smtClean="0">
                <a:latin typeface="Amasis MT Pro Light" pitchFamily="18"/>
              </a:rPr>
              <a:t>Néhány</a:t>
            </a:r>
            <a:r>
              <a:rPr lang="en-GB" sz="1800" dirty="0" smtClean="0">
                <a:latin typeface="Amasis MT Pro Light" pitchFamily="18"/>
              </a:rPr>
              <a:t> </a:t>
            </a:r>
            <a:r>
              <a:rPr lang="en-GB" sz="1800" dirty="0" err="1">
                <a:latin typeface="Amasis MT Pro Light" pitchFamily="18"/>
              </a:rPr>
              <a:t>idézet</a:t>
            </a:r>
            <a:r>
              <a:rPr lang="en-GB" sz="1800" dirty="0">
                <a:latin typeface="Amasis MT Pro Light" pitchFamily="18"/>
              </a:rPr>
              <a:t> a </a:t>
            </a:r>
            <a:r>
              <a:rPr lang="en-GB" sz="1800" dirty="0" err="1">
                <a:latin typeface="Amasis MT Pro Light" pitchFamily="18"/>
              </a:rPr>
              <a:t>Bánk</a:t>
            </a:r>
            <a:r>
              <a:rPr lang="en-GB" sz="1800" dirty="0">
                <a:latin typeface="Amasis MT Pro Light" pitchFamily="18"/>
              </a:rPr>
              <a:t> </a:t>
            </a:r>
            <a:r>
              <a:rPr lang="en-GB" sz="1800" dirty="0" err="1">
                <a:latin typeface="Amasis MT Pro Light" pitchFamily="18"/>
              </a:rPr>
              <a:t>bán</a:t>
            </a:r>
            <a:r>
              <a:rPr lang="en-GB" sz="1800" dirty="0">
                <a:latin typeface="Amasis MT Pro Light" pitchFamily="18"/>
              </a:rPr>
              <a:t> </a:t>
            </a:r>
            <a:r>
              <a:rPr lang="en-GB" sz="1800" dirty="0" err="1" smtClean="0">
                <a:latin typeface="Amasis MT Pro Light" pitchFamily="18"/>
              </a:rPr>
              <a:t>bemutatójáról</a:t>
            </a:r>
            <a:r>
              <a:rPr lang="en-GB" sz="1800" dirty="0">
                <a:latin typeface="Amasis MT Pro Light" pitchFamily="18"/>
              </a:rPr>
              <a:t>:</a:t>
            </a:r>
            <a:endParaRPr lang="hu-HU" sz="1800" dirty="0">
              <a:latin typeface="Amasis MT Pro Light" pitchFamily="18"/>
            </a:endParaRPr>
          </a:p>
          <a:p>
            <a:pPr lvl="0"/>
            <a:endParaRPr lang="hu-HU" sz="2000" dirty="0"/>
          </a:p>
        </p:txBody>
      </p:sp>
      <p:cxnSp>
        <p:nvCxnSpPr>
          <p:cNvPr id="6" name="Egyenes összekötő 9">
            <a:extLst>
              <a:ext uri="{FF2B5EF4-FFF2-40B4-BE49-F238E27FC236}">
                <a16:creationId xmlns:a16="http://schemas.microsoft.com/office/drawing/2014/main" id="{BECE8C65-340C-7CBC-5529-230348247364}"/>
              </a:ext>
            </a:extLst>
          </p:cNvPr>
          <p:cNvCxnSpPr/>
          <p:nvPr/>
        </p:nvCxnSpPr>
        <p:spPr>
          <a:xfrm>
            <a:off x="6096003" y="0"/>
            <a:ext cx="0" cy="6858000"/>
          </a:xfrm>
          <a:prstGeom prst="straightConnector1">
            <a:avLst/>
          </a:prstGeom>
          <a:noFill/>
          <a:ln w="19046" cap="flat">
            <a:solidFill>
              <a:srgbClr val="B39359">
                <a:alpha val="72000"/>
              </a:srgbClr>
            </a:solidFill>
            <a:prstDash val="solid"/>
            <a:miter/>
          </a:ln>
        </p:spPr>
      </p:cxnSp>
      <p:sp>
        <p:nvSpPr>
          <p:cNvPr id="7" name="Szövegdoboz 6">
            <a:extLst>
              <a:ext uri="{FF2B5EF4-FFF2-40B4-BE49-F238E27FC236}">
                <a16:creationId xmlns:a16="http://schemas.microsoft.com/office/drawing/2014/main" id="{AD4BD081-E700-7253-DFC1-FF601361E914}"/>
              </a:ext>
            </a:extLst>
          </p:cNvPr>
          <p:cNvSpPr txBox="1"/>
          <p:nvPr/>
        </p:nvSpPr>
        <p:spPr>
          <a:xfrm>
            <a:off x="692429" y="3598749"/>
            <a:ext cx="4729733" cy="31393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1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Vörösmarty Mihály 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(Athenaeum):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  „Sok tekintetben hiányos ’s némileg vad, de </a:t>
            </a:r>
            <a:r>
              <a:rPr lang="hu-HU" sz="1800" b="1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erővel teljes 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színmű.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Amasis MT Pro Light" pitchFamily="18"/>
              </a:rPr>
              <a:t>Legkevesbbé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 sikerült Bánkbán’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Amasis MT Pro Light" pitchFamily="18"/>
              </a:rPr>
              <a:t>charactere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, kiben nem látjuk azon szilárdságot, mely az általa elkövetett merész s’ nagy felelősségű tetthez kívántatik. Az egész mű mindenesetre magasabb tehetségre mutat. Drámai sőt színi hatás tekintetében végre a mű </a:t>
            </a:r>
            <a:r>
              <a:rPr lang="hu-HU" sz="1800" b="1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ritka tünemény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. Csupán a negyedik felvonást kívánn</a:t>
            </a:r>
            <a:r>
              <a:rPr lang="hu-HU" sz="1800" b="0" i="0" u="none" strike="noStrike" kern="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om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 kiigazítani.”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F8A8EE46-B435-8F46-0001-F66F34844A5F}"/>
              </a:ext>
            </a:extLst>
          </p:cNvPr>
          <p:cNvSpPr txBox="1"/>
          <p:nvPr/>
        </p:nvSpPr>
        <p:spPr>
          <a:xfrm>
            <a:off x="507327" y="139034"/>
            <a:ext cx="5046409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3000" b="1" i="0" u="none" strike="noStrike" kern="1200" cap="none" spc="0" baseline="0" dirty="0">
                <a:solidFill>
                  <a:srgbClr val="000000"/>
                </a:solidFill>
                <a:uFillTx/>
                <a:latin typeface="Monotype Corsiva" pitchFamily="66"/>
                <a:cs typeface="Aparajita" pitchFamily="18"/>
              </a:rPr>
              <a:t>Először a Nemzeti Színházban,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3000" b="1" i="0" u="none" strike="noStrike" kern="1200" cap="none" spc="0" baseline="0" dirty="0">
                <a:solidFill>
                  <a:srgbClr val="000000"/>
                </a:solidFill>
                <a:uFillTx/>
                <a:latin typeface="Monotype Corsiva" pitchFamily="66"/>
                <a:cs typeface="Aparajita" pitchFamily="18"/>
              </a:rPr>
              <a:t>1839</a:t>
            </a:r>
          </a:p>
        </p:txBody>
      </p:sp>
      <p:grpSp>
        <p:nvGrpSpPr>
          <p:cNvPr id="9" name="Csoportba foglalás 29">
            <a:extLst>
              <a:ext uri="{FF2B5EF4-FFF2-40B4-BE49-F238E27FC236}">
                <a16:creationId xmlns:a16="http://schemas.microsoft.com/office/drawing/2014/main" id="{9AE9961B-FB9F-DAD8-DEEF-EC4AAD24CACB}"/>
              </a:ext>
            </a:extLst>
          </p:cNvPr>
          <p:cNvGrpSpPr/>
          <p:nvPr/>
        </p:nvGrpSpPr>
        <p:grpSpPr>
          <a:xfrm>
            <a:off x="6634237" y="2277861"/>
            <a:ext cx="2513310" cy="4088821"/>
            <a:chOff x="6634237" y="2277861"/>
            <a:chExt cx="2513310" cy="4088821"/>
          </a:xfrm>
        </p:grpSpPr>
        <p:grpSp>
          <p:nvGrpSpPr>
            <p:cNvPr id="10" name="Group 16">
              <a:extLst>
                <a:ext uri="{FF2B5EF4-FFF2-40B4-BE49-F238E27FC236}">
                  <a16:creationId xmlns:a16="http://schemas.microsoft.com/office/drawing/2014/main" id="{82DADA1F-1047-C5F3-8E9B-CC7AF67326BC}"/>
                </a:ext>
              </a:extLst>
            </p:cNvPr>
            <p:cNvGrpSpPr/>
            <p:nvPr/>
          </p:nvGrpSpPr>
          <p:grpSpPr>
            <a:xfrm>
              <a:off x="6634237" y="2277861"/>
              <a:ext cx="2513310" cy="4088821"/>
              <a:chOff x="6634237" y="2277861"/>
              <a:chExt cx="2513310" cy="4088821"/>
            </a:xfrm>
          </p:grpSpPr>
          <p:sp>
            <p:nvSpPr>
              <p:cNvPr id="11" name="Freeform 17">
                <a:extLst>
                  <a:ext uri="{FF2B5EF4-FFF2-40B4-BE49-F238E27FC236}">
                    <a16:creationId xmlns:a16="http://schemas.microsoft.com/office/drawing/2014/main" id="{85DDB07D-C34E-0715-D19A-08515C781DDC}"/>
                  </a:ext>
                </a:extLst>
              </p:cNvPr>
              <p:cNvSpPr/>
              <p:nvPr/>
            </p:nvSpPr>
            <p:spPr>
              <a:xfrm>
                <a:off x="6634237" y="2277861"/>
                <a:ext cx="2513310" cy="408882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6350000"/>
                  <a:gd name="f4" fmla="val 8642350"/>
                  <a:gd name="f5" fmla="val 624840"/>
                  <a:gd name="f6" fmla="val 543560"/>
                  <a:gd name="f7" fmla="val 6309360"/>
                  <a:gd name="f8" fmla="val 472440"/>
                  <a:gd name="f9" fmla="val 6247130"/>
                  <a:gd name="f10" fmla="val 430530"/>
                  <a:gd name="f11" fmla="val 6259830"/>
                  <a:gd name="f12" fmla="val 422910"/>
                  <a:gd name="f13" fmla="val 6271260"/>
                  <a:gd name="f14" fmla="val 412750"/>
                  <a:gd name="f15" fmla="val 6281420"/>
                  <a:gd name="f16" fmla="val 402590"/>
                  <a:gd name="f17" fmla="val 6324600"/>
                  <a:gd name="f18" fmla="val 358140"/>
                  <a:gd name="f19" fmla="val 298450"/>
                  <a:gd name="f20" fmla="val 236220"/>
                  <a:gd name="f21" fmla="val 173990"/>
                  <a:gd name="f22" fmla="val 114300"/>
                  <a:gd name="f23" fmla="val 69850"/>
                  <a:gd name="f24" fmla="val 6236970"/>
                  <a:gd name="f25" fmla="val 25400"/>
                  <a:gd name="f26" fmla="val 6176010"/>
                  <a:gd name="f27" fmla="val 6115050"/>
                  <a:gd name="f28" fmla="val 6052820"/>
                  <a:gd name="f29" fmla="val 5991860"/>
                  <a:gd name="f30" fmla="val 5948680"/>
                  <a:gd name="f31" fmla="val 68580"/>
                  <a:gd name="f32" fmla="val 5937250"/>
                  <a:gd name="f33" fmla="val 80010"/>
                  <a:gd name="f34" fmla="val 5927090"/>
                  <a:gd name="f35" fmla="val 92710"/>
                  <a:gd name="f36" fmla="val 5919470"/>
                  <a:gd name="f37" fmla="val 105410"/>
                  <a:gd name="f38" fmla="val 5877560"/>
                  <a:gd name="f39" fmla="val 41910"/>
                  <a:gd name="f40" fmla="val 5805170"/>
                  <a:gd name="f41" fmla="val 5723890"/>
                  <a:gd name="f42" fmla="val 5642610"/>
                  <a:gd name="f43" fmla="val 5570220"/>
                  <a:gd name="f44" fmla="val 5528310"/>
                  <a:gd name="f45" fmla="val 5486400"/>
                  <a:gd name="f46" fmla="val 5414010"/>
                  <a:gd name="f47" fmla="val 5332730"/>
                  <a:gd name="f48" fmla="val 5250180"/>
                  <a:gd name="f49" fmla="val 5179060"/>
                  <a:gd name="f50" fmla="val 5137150"/>
                  <a:gd name="f51" fmla="val 5095241"/>
                  <a:gd name="f52" fmla="val 5022850"/>
                  <a:gd name="f53" fmla="val 4941570"/>
                  <a:gd name="f54" fmla="val 4860291"/>
                  <a:gd name="f55" fmla="val 4787900"/>
                  <a:gd name="f56" fmla="val 4745990"/>
                  <a:gd name="f57" fmla="val 4704080"/>
                  <a:gd name="f58" fmla="val 4631690"/>
                  <a:gd name="f59" fmla="val 4550410"/>
                  <a:gd name="f60" fmla="val 4469130"/>
                  <a:gd name="f61" fmla="val 4396740"/>
                  <a:gd name="f62" fmla="val 4354830"/>
                  <a:gd name="f63" fmla="val 4312920"/>
                  <a:gd name="f64" fmla="val 4240530"/>
                  <a:gd name="f65" fmla="val 4159250"/>
                  <a:gd name="f66" fmla="val 4077970"/>
                  <a:gd name="f67" fmla="val 4005580"/>
                  <a:gd name="f68" fmla="val 3963670"/>
                  <a:gd name="f69" fmla="val 3921761"/>
                  <a:gd name="f70" fmla="val 3849370"/>
                  <a:gd name="f71" fmla="val 3768091"/>
                  <a:gd name="f72" fmla="val 3686811"/>
                  <a:gd name="f73" fmla="val 3614420"/>
                  <a:gd name="f74" fmla="val 3572511"/>
                  <a:gd name="f75" fmla="val 3530601"/>
                  <a:gd name="f76" fmla="val 3458211"/>
                  <a:gd name="f77" fmla="val 3376931"/>
                  <a:gd name="f78" fmla="val 3295651"/>
                  <a:gd name="f79" fmla="val 3216910"/>
                  <a:gd name="f80" fmla="val 3175000"/>
                  <a:gd name="f81" fmla="val 3133090"/>
                  <a:gd name="f82" fmla="val 3060700"/>
                  <a:gd name="f83" fmla="val 2979420"/>
                  <a:gd name="f84" fmla="val 2898140"/>
                  <a:gd name="f85" fmla="val 2825750"/>
                  <a:gd name="f86" fmla="val 2783840"/>
                  <a:gd name="f87" fmla="val 2741930"/>
                  <a:gd name="f88" fmla="val 2669540"/>
                  <a:gd name="f89" fmla="val 2588260"/>
                  <a:gd name="f90" fmla="val 2505710"/>
                  <a:gd name="f91" fmla="val 2434590"/>
                  <a:gd name="f92" fmla="val 2392680"/>
                  <a:gd name="f93" fmla="val 2350770"/>
                  <a:gd name="f94" fmla="val 2278380"/>
                  <a:gd name="f95" fmla="val 2197100"/>
                  <a:gd name="f96" fmla="val 2115820"/>
                  <a:gd name="f97" fmla="val 2043430"/>
                  <a:gd name="f98" fmla="val 2001520"/>
                  <a:gd name="f99" fmla="val 1959610"/>
                  <a:gd name="f100" fmla="val 1887220"/>
                  <a:gd name="f101" fmla="val 1805941"/>
                  <a:gd name="f102" fmla="val 1723391"/>
                  <a:gd name="f103" fmla="val 1652270"/>
                  <a:gd name="f104" fmla="val 1610361"/>
                  <a:gd name="f105" fmla="val 1568450"/>
                  <a:gd name="f106" fmla="val 1496061"/>
                  <a:gd name="f107" fmla="val 1414781"/>
                  <a:gd name="f108" fmla="val 1329691"/>
                  <a:gd name="f109" fmla="val 1257300"/>
                  <a:gd name="f110" fmla="val 1215391"/>
                  <a:gd name="f111" fmla="val 1173481"/>
                  <a:gd name="f112" fmla="val 1101091"/>
                  <a:gd name="f113" fmla="val 1019811"/>
                  <a:gd name="f114" fmla="val 937261"/>
                  <a:gd name="f115" fmla="val 866141"/>
                  <a:gd name="f116" fmla="val 824231"/>
                  <a:gd name="f117" fmla="val 782321"/>
                  <a:gd name="f118" fmla="val 709931"/>
                  <a:gd name="f119" fmla="val 628650"/>
                  <a:gd name="f120" fmla="val 544830"/>
                  <a:gd name="f121" fmla="val 473710"/>
                  <a:gd name="f122" fmla="val 431800"/>
                  <a:gd name="f123" fmla="val 297180"/>
                  <a:gd name="f124" fmla="val 234950"/>
                  <a:gd name="f125" fmla="val 172720"/>
                  <a:gd name="f126" fmla="val 113030"/>
                  <a:gd name="f127" fmla="val 356870"/>
                  <a:gd name="f128" fmla="val 401320"/>
                  <a:gd name="f129" fmla="val 78740"/>
                  <a:gd name="f130" fmla="val 411480"/>
                  <a:gd name="f131" fmla="val 90170"/>
                  <a:gd name="f132" fmla="val 421640"/>
                  <a:gd name="f133" fmla="val 102870"/>
                  <a:gd name="f134" fmla="val 429260"/>
                  <a:gd name="f135" fmla="val 40640"/>
                  <a:gd name="f136" fmla="val 706120"/>
                  <a:gd name="f137" fmla="val 777240"/>
                  <a:gd name="f138" fmla="val 819150"/>
                  <a:gd name="f139" fmla="val 861060"/>
                  <a:gd name="f140" fmla="val 932180"/>
                  <a:gd name="f141" fmla="val 1013460"/>
                  <a:gd name="f142" fmla="val 1094740"/>
                  <a:gd name="f143" fmla="val 1165860"/>
                  <a:gd name="f144" fmla="val 1207770"/>
                  <a:gd name="f145" fmla="val 1249680"/>
                  <a:gd name="f146" fmla="val 1322070"/>
                  <a:gd name="f147" fmla="val 1402080"/>
                  <a:gd name="f148" fmla="val 1483360"/>
                  <a:gd name="f149" fmla="val 1554480"/>
                  <a:gd name="f150" fmla="val 1596390"/>
                  <a:gd name="f151" fmla="val 1638300"/>
                  <a:gd name="f152" fmla="val 1709420"/>
                  <a:gd name="f153" fmla="val 1790700"/>
                  <a:gd name="f154" fmla="val 1871980"/>
                  <a:gd name="f155" fmla="val 1943100"/>
                  <a:gd name="f156" fmla="val 1985010"/>
                  <a:gd name="f157" fmla="val 2026920"/>
                  <a:gd name="f158" fmla="val 2099310"/>
                  <a:gd name="f159" fmla="val 2179320"/>
                  <a:gd name="f160" fmla="val 2260600"/>
                  <a:gd name="f161" fmla="val 2331720"/>
                  <a:gd name="f162" fmla="val 2373630"/>
                  <a:gd name="f163" fmla="val 2418080"/>
                  <a:gd name="f164" fmla="val 2489200"/>
                  <a:gd name="f165" fmla="val 2570480"/>
                  <a:gd name="f166" fmla="val 2651760"/>
                  <a:gd name="f167" fmla="val 2722880"/>
                  <a:gd name="f168" fmla="val 2764790"/>
                  <a:gd name="f169" fmla="val 2806700"/>
                  <a:gd name="f170" fmla="val 2879090"/>
                  <a:gd name="f171" fmla="val 2959100"/>
                  <a:gd name="f172" fmla="val 3040380"/>
                  <a:gd name="f173" fmla="val 3111500"/>
                  <a:gd name="f174" fmla="val 3153410"/>
                  <a:gd name="f175" fmla="val 3195320"/>
                  <a:gd name="f176" fmla="val 3266440"/>
                  <a:gd name="f177" fmla="val 3347720"/>
                  <a:gd name="f178" fmla="val 3429000"/>
                  <a:gd name="f179" fmla="val 3500120"/>
                  <a:gd name="f180" fmla="val 3542030"/>
                  <a:gd name="f181" fmla="val 3583940"/>
                  <a:gd name="f182" fmla="val 3655060"/>
                  <a:gd name="f183" fmla="val 3736340"/>
                  <a:gd name="f184" fmla="val 3817620"/>
                  <a:gd name="f185" fmla="val 3888740"/>
                  <a:gd name="f186" fmla="val 3930650"/>
                  <a:gd name="f187" fmla="val 3973830"/>
                  <a:gd name="f188" fmla="val 4044950"/>
                  <a:gd name="f189" fmla="val 4124959"/>
                  <a:gd name="f190" fmla="val 4206239"/>
                  <a:gd name="f191" fmla="val 4277359"/>
                  <a:gd name="f192" fmla="val 4319269"/>
                  <a:gd name="f193" fmla="val 4361180"/>
                  <a:gd name="f194" fmla="val 4432300"/>
                  <a:gd name="f195" fmla="val 4513580"/>
                  <a:gd name="f196" fmla="val 4594860"/>
                  <a:gd name="f197" fmla="val 4665980"/>
                  <a:gd name="f198" fmla="val 4707890"/>
                  <a:gd name="f199" fmla="val 4749800"/>
                  <a:gd name="f200" fmla="val 4820920"/>
                  <a:gd name="f201" fmla="val 4902200"/>
                  <a:gd name="f202" fmla="val 4983480"/>
                  <a:gd name="f203" fmla="val 5054600"/>
                  <a:gd name="f204" fmla="val 5096510"/>
                  <a:gd name="f205" fmla="val 5138420"/>
                  <a:gd name="f206" fmla="val 5210810"/>
                  <a:gd name="f207" fmla="val 5290820"/>
                  <a:gd name="f208" fmla="val 5372100"/>
                  <a:gd name="f209" fmla="val 5443220"/>
                  <a:gd name="f210" fmla="val 5485130"/>
                  <a:gd name="f211" fmla="val 5527039"/>
                  <a:gd name="f212" fmla="val 5598159"/>
                  <a:gd name="f213" fmla="val 5679439"/>
                  <a:gd name="f214" fmla="val 5760719"/>
                  <a:gd name="f215" fmla="val 5831839"/>
                  <a:gd name="f216" fmla="val 5873749"/>
                  <a:gd name="f217" fmla="val 5915659"/>
                  <a:gd name="f218" fmla="val 5986779"/>
                  <a:gd name="f219" fmla="val 6068059"/>
                  <a:gd name="f220" fmla="val 6149339"/>
                  <a:gd name="f221" fmla="val 6220459"/>
                  <a:gd name="f222" fmla="val 6262369"/>
                  <a:gd name="f223" fmla="val 6304280"/>
                  <a:gd name="f224" fmla="val 6375400"/>
                  <a:gd name="f225" fmla="val 6456680"/>
                  <a:gd name="f226" fmla="val 6537960"/>
                  <a:gd name="f227" fmla="val 6609080"/>
                  <a:gd name="f228" fmla="val 6650990"/>
                  <a:gd name="f229" fmla="val 6692900"/>
                  <a:gd name="f230" fmla="val 6764020"/>
                  <a:gd name="f231" fmla="val 6845300"/>
                  <a:gd name="f232" fmla="val 6926580"/>
                  <a:gd name="f233" fmla="val 6997700"/>
                  <a:gd name="f234" fmla="val 7039610"/>
                  <a:gd name="f235" fmla="val 7082790"/>
                  <a:gd name="f236" fmla="val 7153910"/>
                  <a:gd name="f237" fmla="val 7233920"/>
                  <a:gd name="f238" fmla="val 7315200"/>
                  <a:gd name="f239" fmla="val 7386320"/>
                  <a:gd name="f240" fmla="val 7428230"/>
                  <a:gd name="f241" fmla="val 7470139"/>
                  <a:gd name="f242" fmla="val 7541260"/>
                  <a:gd name="f243" fmla="val 7622539"/>
                  <a:gd name="f244" fmla="val 7703819"/>
                  <a:gd name="f245" fmla="val 7774939"/>
                  <a:gd name="f246" fmla="val 7816849"/>
                  <a:gd name="f247" fmla="val 7866380"/>
                  <a:gd name="f248" fmla="val 7937500"/>
                  <a:gd name="f249" fmla="val 8018780"/>
                  <a:gd name="f250" fmla="val 8100061"/>
                  <a:gd name="f251" fmla="val 8171180"/>
                  <a:gd name="f252" fmla="val 8213090"/>
                  <a:gd name="f253" fmla="val 8220710"/>
                  <a:gd name="f254" fmla="val 8230870"/>
                  <a:gd name="f255" fmla="val 8241030"/>
                  <a:gd name="f256" fmla="val 8285480"/>
                  <a:gd name="f257" fmla="val 8346440"/>
                  <a:gd name="f258" fmla="val 8407400"/>
                  <a:gd name="f259" fmla="val 8469630"/>
                  <a:gd name="f260" fmla="val 8529320"/>
                  <a:gd name="f261" fmla="val 8573770"/>
                  <a:gd name="f262" fmla="val 111760"/>
                  <a:gd name="f263" fmla="val 8616950"/>
                  <a:gd name="f264" fmla="val 8562339"/>
                  <a:gd name="f265" fmla="val 8549639"/>
                  <a:gd name="f266" fmla="val 8536939"/>
                  <a:gd name="f267" fmla="val 8600439"/>
                  <a:gd name="f268" fmla="val 8642349"/>
                  <a:gd name="f269" fmla="val 626110"/>
                  <a:gd name="f270" fmla="val 707390"/>
                  <a:gd name="f271" fmla="val 779780"/>
                  <a:gd name="f272" fmla="val 821690"/>
                  <a:gd name="f273" fmla="val 863600"/>
                  <a:gd name="f274" fmla="val 935990"/>
                  <a:gd name="f275" fmla="val 1017270"/>
                  <a:gd name="f276" fmla="val 1099820"/>
                  <a:gd name="f277" fmla="val 1172210"/>
                  <a:gd name="f278" fmla="val 1212850"/>
                  <a:gd name="f279" fmla="val 1254760"/>
                  <a:gd name="f280" fmla="val 1327150"/>
                  <a:gd name="f281" fmla="val 1408430"/>
                  <a:gd name="f282" fmla="val 1489710"/>
                  <a:gd name="f283" fmla="val 1562100"/>
                  <a:gd name="f284" fmla="val 1604010"/>
                  <a:gd name="f285" fmla="val 1645920"/>
                  <a:gd name="f286" fmla="val 1718310"/>
                  <a:gd name="f287" fmla="val 1799590"/>
                  <a:gd name="f288" fmla="val 1880870"/>
                  <a:gd name="f289" fmla="val 1953260"/>
                  <a:gd name="f290" fmla="val 1995170"/>
                  <a:gd name="f291" fmla="val 2037080"/>
                  <a:gd name="f292" fmla="val 2109470"/>
                  <a:gd name="f293" fmla="val 2190750"/>
                  <a:gd name="f294" fmla="val 2273300"/>
                  <a:gd name="f295" fmla="val 2344420"/>
                  <a:gd name="f296" fmla="val 2386330"/>
                  <a:gd name="f297" fmla="val 2428240"/>
                  <a:gd name="f298" fmla="val 2500630"/>
                  <a:gd name="f299" fmla="val 2581910"/>
                  <a:gd name="f300" fmla="val 2663190"/>
                  <a:gd name="f301" fmla="val 2735580"/>
                  <a:gd name="f302" fmla="val 2777490"/>
                  <a:gd name="f303" fmla="val 2819400"/>
                  <a:gd name="f304" fmla="val 2891790"/>
                  <a:gd name="f305" fmla="val 2973070"/>
                  <a:gd name="f306" fmla="val 3055620"/>
                  <a:gd name="f307" fmla="val 3126740"/>
                  <a:gd name="f308" fmla="val 3168650"/>
                  <a:gd name="f309" fmla="val 3210560"/>
                  <a:gd name="f310" fmla="val 3282950"/>
                  <a:gd name="f311" fmla="val 3364230"/>
                  <a:gd name="f312" fmla="val 3445509"/>
                  <a:gd name="f313" fmla="val 3517900"/>
                  <a:gd name="f314" fmla="val 3559809"/>
                  <a:gd name="f315" fmla="val 3601719"/>
                  <a:gd name="f316" fmla="val 3674109"/>
                  <a:gd name="f317" fmla="val 3755389"/>
                  <a:gd name="f318" fmla="val 3837939"/>
                  <a:gd name="f319" fmla="val 3909059"/>
                  <a:gd name="f320" fmla="val 3950969"/>
                  <a:gd name="f321" fmla="val 3992879"/>
                  <a:gd name="f322" fmla="val 4065269"/>
                  <a:gd name="f323" fmla="val 4146549"/>
                  <a:gd name="f324" fmla="val 4227829"/>
                  <a:gd name="f325" fmla="val 4300219"/>
                  <a:gd name="f326" fmla="val 4342129"/>
                  <a:gd name="f327" fmla="val 4384039"/>
                  <a:gd name="f328" fmla="val 4456429"/>
                  <a:gd name="f329" fmla="val 4537709"/>
                  <a:gd name="f330" fmla="val 4618989"/>
                  <a:gd name="f331" fmla="val 4691379"/>
                  <a:gd name="f332" fmla="val 4733289"/>
                  <a:gd name="f333" fmla="val 4775199"/>
                  <a:gd name="f334" fmla="val 4847589"/>
                  <a:gd name="f335" fmla="val 4928869"/>
                  <a:gd name="f336" fmla="val 5010149"/>
                  <a:gd name="f337" fmla="val 5082539"/>
                  <a:gd name="f338" fmla="val 5124449"/>
                  <a:gd name="f339" fmla="val 5166359"/>
                  <a:gd name="f340" fmla="val 5238749"/>
                  <a:gd name="f341" fmla="val 5320029"/>
                  <a:gd name="f342" fmla="val 5401309"/>
                  <a:gd name="f343" fmla="val 5473699"/>
                  <a:gd name="f344" fmla="val 5515609"/>
                  <a:gd name="f345" fmla="val 5557519"/>
                  <a:gd name="f346" fmla="val 5629909"/>
                  <a:gd name="f347" fmla="val 5711189"/>
                  <a:gd name="f348" fmla="val 5793739"/>
                  <a:gd name="f349" fmla="val 5864859"/>
                  <a:gd name="f350" fmla="val 5906769"/>
                  <a:gd name="f351" fmla="val 5925819"/>
                  <a:gd name="f352" fmla="val 5935978"/>
                  <a:gd name="f353" fmla="val 5979158"/>
                  <a:gd name="f354" fmla="val 6040119"/>
                  <a:gd name="f355" fmla="val 6102348"/>
                  <a:gd name="f356" fmla="val 6163308"/>
                  <a:gd name="f357" fmla="val 6224269"/>
                  <a:gd name="f358" fmla="val 6268719"/>
                  <a:gd name="f359" fmla="val 6311898"/>
                  <a:gd name="f360" fmla="val 6337298"/>
                  <a:gd name="f361" fmla="val 8345170"/>
                  <a:gd name="f362" fmla="val 6258559"/>
                  <a:gd name="f363" fmla="val 6247128"/>
                  <a:gd name="f364" fmla="val 8220711"/>
                  <a:gd name="f365" fmla="val 6234428"/>
                  <a:gd name="f366" fmla="val 6296658"/>
                  <a:gd name="f367" fmla="val 8098790"/>
                  <a:gd name="f368" fmla="val 7824470"/>
                  <a:gd name="f369" fmla="val 7782561"/>
                  <a:gd name="f370" fmla="val 7711440"/>
                  <a:gd name="f371" fmla="val 7630161"/>
                  <a:gd name="f372" fmla="val 7548881"/>
                  <a:gd name="f373" fmla="val 7477761"/>
                  <a:gd name="f374" fmla="val 7435851"/>
                  <a:gd name="f375" fmla="val 7393941"/>
                  <a:gd name="f376" fmla="val 7321551"/>
                  <a:gd name="f377" fmla="val 7241541"/>
                  <a:gd name="f378" fmla="val 7160261"/>
                  <a:gd name="f379" fmla="val 7089141"/>
                  <a:gd name="f380" fmla="val 7047231"/>
                  <a:gd name="f381" fmla="val 7005321"/>
                  <a:gd name="f382" fmla="val 6934201"/>
                  <a:gd name="f383" fmla="val 6852921"/>
                  <a:gd name="f384" fmla="val 6771642"/>
                  <a:gd name="f385" fmla="val 6700521"/>
                  <a:gd name="f386" fmla="val 6658611"/>
                  <a:gd name="f387" fmla="val 6615431"/>
                  <a:gd name="f388" fmla="val 6544311"/>
                  <a:gd name="f389" fmla="val 6464302"/>
                  <a:gd name="f390" fmla="val 6383022"/>
                  <a:gd name="f391" fmla="val 6311902"/>
                  <a:gd name="f392" fmla="val 6269992"/>
                  <a:gd name="f393" fmla="val 6228082"/>
                  <a:gd name="f394" fmla="val 6156962"/>
                  <a:gd name="f395" fmla="val 6075682"/>
                  <a:gd name="f396" fmla="val 5994402"/>
                  <a:gd name="f397" fmla="val 5923282"/>
                  <a:gd name="f398" fmla="val 5881372"/>
                  <a:gd name="f399" fmla="val 5839462"/>
                  <a:gd name="f400" fmla="val 5768342"/>
                  <a:gd name="f401" fmla="val 5687062"/>
                  <a:gd name="f402" fmla="val 5605782"/>
                  <a:gd name="f403" fmla="val 5534662"/>
                  <a:gd name="f404" fmla="val 5492752"/>
                  <a:gd name="f405" fmla="val 5449572"/>
                  <a:gd name="f406" fmla="val 5378452"/>
                  <a:gd name="f407" fmla="val 5298442"/>
                  <a:gd name="f408" fmla="val 5217163"/>
                  <a:gd name="f409" fmla="val 5146042"/>
                  <a:gd name="f410" fmla="val 5104133"/>
                  <a:gd name="f411" fmla="val 5062223"/>
                  <a:gd name="f412" fmla="val 4991103"/>
                  <a:gd name="f413" fmla="val 4909823"/>
                  <a:gd name="f414" fmla="val 4828543"/>
                  <a:gd name="f415" fmla="val 4757423"/>
                  <a:gd name="f416" fmla="val 4715513"/>
                  <a:gd name="f417" fmla="val 4672333"/>
                  <a:gd name="f418" fmla="val 4601213"/>
                  <a:gd name="f419" fmla="val 4521203"/>
                  <a:gd name="f420" fmla="val 4439923"/>
                  <a:gd name="f421" fmla="val 4368803"/>
                  <a:gd name="f422" fmla="val 4326893"/>
                  <a:gd name="f423" fmla="val 4284983"/>
                  <a:gd name="f424" fmla="val 4213863"/>
                  <a:gd name="f425" fmla="val 4132583"/>
                  <a:gd name="f426" fmla="val 4051303"/>
                  <a:gd name="f427" fmla="val 3980183"/>
                  <a:gd name="f428" fmla="val 3938274"/>
                  <a:gd name="f429" fmla="val 3896364"/>
                  <a:gd name="f430" fmla="val 3825244"/>
                  <a:gd name="f431" fmla="val 3743964"/>
                  <a:gd name="f432" fmla="val 3662684"/>
                  <a:gd name="f433" fmla="val 3591564"/>
                  <a:gd name="f434" fmla="val 3549654"/>
                  <a:gd name="f435" fmla="val 3506474"/>
                  <a:gd name="f436" fmla="val 3435354"/>
                  <a:gd name="f437" fmla="val 3355344"/>
                  <a:gd name="f438" fmla="val 3274064"/>
                  <a:gd name="f439" fmla="val 3202944"/>
                  <a:gd name="f440" fmla="val 3161034"/>
                  <a:gd name="f441" fmla="val 3119124"/>
                  <a:gd name="f442" fmla="val 3048004"/>
                  <a:gd name="f443" fmla="val 2966724"/>
                  <a:gd name="f444" fmla="val 2885444"/>
                  <a:gd name="f445" fmla="val 2814324"/>
                  <a:gd name="f446" fmla="val 2772414"/>
                  <a:gd name="f447" fmla="val 2730504"/>
                  <a:gd name="f448" fmla="val 2659384"/>
                  <a:gd name="f449" fmla="val 2578104"/>
                  <a:gd name="f450" fmla="val 2496824"/>
                  <a:gd name="f451" fmla="val 2425704"/>
                  <a:gd name="f452" fmla="val 2383794"/>
                  <a:gd name="f453" fmla="val 2341884"/>
                  <a:gd name="f454" fmla="val 2270764"/>
                  <a:gd name="f455" fmla="val 2189484"/>
                  <a:gd name="f456" fmla="val 2108204"/>
                  <a:gd name="f457" fmla="val 2037084"/>
                  <a:gd name="f458" fmla="val 1995174"/>
                  <a:gd name="f459" fmla="val 1953264"/>
                  <a:gd name="f460" fmla="val 1882144"/>
                  <a:gd name="f461" fmla="val 1800864"/>
                  <a:gd name="f462" fmla="val 1719584"/>
                  <a:gd name="f463" fmla="val 1648464"/>
                  <a:gd name="f464" fmla="val 1606554"/>
                  <a:gd name="f465" fmla="val 1563374"/>
                  <a:gd name="f466" fmla="val 1492254"/>
                  <a:gd name="f467" fmla="val 1412244"/>
                  <a:gd name="f468" fmla="val 1330964"/>
                  <a:gd name="f469" fmla="val 1259844"/>
                  <a:gd name="f470" fmla="val 1217934"/>
                  <a:gd name="f471" fmla="val 1176024"/>
                  <a:gd name="f472" fmla="val 1104904"/>
                  <a:gd name="f473" fmla="val 1023624"/>
                  <a:gd name="f474" fmla="val 942344"/>
                  <a:gd name="f475" fmla="val 871224"/>
                  <a:gd name="f476" fmla="val 829314"/>
                  <a:gd name="f477" fmla="val 6309358"/>
                  <a:gd name="f478" fmla="val 775974"/>
                  <a:gd name="f479" fmla="val 6349998"/>
                  <a:gd name="f480" fmla="val 704854"/>
                  <a:gd name="f481" fmla="val 624844"/>
                  <a:gd name="f482" fmla="*/ f0 1 6350000"/>
                  <a:gd name="f483" fmla="*/ f1 1 8642350"/>
                  <a:gd name="f484" fmla="+- f4 0 f2"/>
                  <a:gd name="f485" fmla="+- f3 0 f2"/>
                  <a:gd name="f486" fmla="*/ f485 1 6350000"/>
                  <a:gd name="f487" fmla="*/ f484 1 8642350"/>
                  <a:gd name="f488" fmla="*/ f2 1 f486"/>
                  <a:gd name="f489" fmla="*/ f3 1 f486"/>
                  <a:gd name="f490" fmla="*/ f2 1 f487"/>
                  <a:gd name="f491" fmla="*/ f4 1 f487"/>
                  <a:gd name="f492" fmla="*/ f488 f482 1"/>
                  <a:gd name="f493" fmla="*/ f489 f482 1"/>
                  <a:gd name="f494" fmla="*/ f491 f483 1"/>
                  <a:gd name="f495" fmla="*/ f490 f48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92" t="f495" r="f493" b="f494"/>
                <a:pathLst>
                  <a:path w="6350000" h="8642350">
                    <a:moveTo>
                      <a:pt x="f3" y="f5"/>
                    </a:moveTo>
                    <a:cubicBezTo>
                      <a:pt x="f3" y="f6"/>
                      <a:pt x="f7" y="f8"/>
                      <a:pt x="f9" y="f10"/>
                    </a:cubicBezTo>
                    <a:cubicBezTo>
                      <a:pt x="f11" y="f12"/>
                      <a:pt x="f13" y="f14"/>
                      <a:pt x="f15" y="f16"/>
                    </a:cubicBezTo>
                    <a:cubicBezTo>
                      <a:pt x="f17" y="f18"/>
                      <a:pt x="f3" y="f19"/>
                      <a:pt x="f3" y="f20"/>
                    </a:cubicBezTo>
                    <a:cubicBezTo>
                      <a:pt x="f3" y="f21"/>
                      <a:pt x="f17" y="f22"/>
                      <a:pt x="f15" y="f23"/>
                    </a:cubicBezTo>
                    <a:cubicBezTo>
                      <a:pt x="f24" y="f25"/>
                      <a:pt x="f26" y="f2"/>
                      <a:pt x="f27" y="f2"/>
                    </a:cubicBezTo>
                    <a:cubicBezTo>
                      <a:pt x="f28" y="f2"/>
                      <a:pt x="f29" y="f25"/>
                      <a:pt x="f30" y="f31"/>
                    </a:cubicBezTo>
                    <a:cubicBezTo>
                      <a:pt x="f32" y="f33"/>
                      <a:pt x="f34" y="f35"/>
                      <a:pt x="f36" y="f37"/>
                    </a:cubicBezTo>
                    <a:cubicBezTo>
                      <a:pt x="f38" y="f39"/>
                      <a:pt x="f40" y="f2"/>
                      <a:pt x="f41" y="f2"/>
                    </a:cubicBezTo>
                    <a:cubicBezTo>
                      <a:pt x="f42" y="f2"/>
                      <a:pt x="f43" y="f39"/>
                      <a:pt x="f44" y="f37"/>
                    </a:cubicBezTo>
                    <a:cubicBezTo>
                      <a:pt x="f45" y="f39"/>
                      <a:pt x="f46" y="f2"/>
                      <a:pt x="f47" y="f2"/>
                    </a:cubicBezTo>
                    <a:cubicBezTo>
                      <a:pt x="f48" y="f2"/>
                      <a:pt x="f49" y="f39"/>
                      <a:pt x="f50" y="f37"/>
                    </a:cubicBezTo>
                    <a:cubicBezTo>
                      <a:pt x="f51" y="f39"/>
                      <a:pt x="f52" y="f2"/>
                      <a:pt x="f53" y="f2"/>
                    </a:cubicBezTo>
                    <a:cubicBezTo>
                      <a:pt x="f54" y="f2"/>
                      <a:pt x="f55" y="f39"/>
                      <a:pt x="f56" y="f37"/>
                    </a:cubicBezTo>
                    <a:cubicBezTo>
                      <a:pt x="f57" y="f39"/>
                      <a:pt x="f58" y="f2"/>
                      <a:pt x="f59" y="f2"/>
                    </a:cubicBezTo>
                    <a:cubicBezTo>
                      <a:pt x="f60" y="f2"/>
                      <a:pt x="f61" y="f39"/>
                      <a:pt x="f62" y="f37"/>
                    </a:cubicBezTo>
                    <a:cubicBezTo>
                      <a:pt x="f63" y="f39"/>
                      <a:pt x="f64" y="f2"/>
                      <a:pt x="f65" y="f2"/>
                    </a:cubicBezTo>
                    <a:cubicBezTo>
                      <a:pt x="f66" y="f2"/>
                      <a:pt x="f67" y="f39"/>
                      <a:pt x="f68" y="f37"/>
                    </a:cubicBezTo>
                    <a:cubicBezTo>
                      <a:pt x="f69" y="f39"/>
                      <a:pt x="f70" y="f2"/>
                      <a:pt x="f71" y="f2"/>
                    </a:cubicBezTo>
                    <a:cubicBezTo>
                      <a:pt x="f72" y="f2"/>
                      <a:pt x="f73" y="f39"/>
                      <a:pt x="f74" y="f37"/>
                    </a:cubicBezTo>
                    <a:cubicBezTo>
                      <a:pt x="f75" y="f39"/>
                      <a:pt x="f76" y="f2"/>
                      <a:pt x="f77" y="f2"/>
                    </a:cubicBezTo>
                    <a:cubicBezTo>
                      <a:pt x="f78" y="f2"/>
                      <a:pt x="f79" y="f39"/>
                      <a:pt x="f80" y="f37"/>
                    </a:cubicBezTo>
                    <a:cubicBezTo>
                      <a:pt x="f81" y="f39"/>
                      <a:pt x="f82" y="f2"/>
                      <a:pt x="f83" y="f2"/>
                    </a:cubicBezTo>
                    <a:cubicBezTo>
                      <a:pt x="f84" y="f2"/>
                      <a:pt x="f85" y="f39"/>
                      <a:pt x="f86" y="f37"/>
                    </a:cubicBezTo>
                    <a:cubicBezTo>
                      <a:pt x="f87" y="f39"/>
                      <a:pt x="f88" y="f2"/>
                      <a:pt x="f89" y="f2"/>
                    </a:cubicBezTo>
                    <a:cubicBezTo>
                      <a:pt x="f90" y="f2"/>
                      <a:pt x="f91" y="f39"/>
                      <a:pt x="f92" y="f37"/>
                    </a:cubicBezTo>
                    <a:cubicBezTo>
                      <a:pt x="f93" y="f39"/>
                      <a:pt x="f94" y="f2"/>
                      <a:pt x="f95" y="f2"/>
                    </a:cubicBezTo>
                    <a:cubicBezTo>
                      <a:pt x="f96" y="f2"/>
                      <a:pt x="f97" y="f39"/>
                      <a:pt x="f98" y="f37"/>
                    </a:cubicBezTo>
                    <a:cubicBezTo>
                      <a:pt x="f99" y="f39"/>
                      <a:pt x="f100" y="f2"/>
                      <a:pt x="f101" y="f2"/>
                    </a:cubicBezTo>
                    <a:cubicBezTo>
                      <a:pt x="f102" y="f2"/>
                      <a:pt x="f103" y="f39"/>
                      <a:pt x="f104" y="f37"/>
                    </a:cubicBezTo>
                    <a:cubicBezTo>
                      <a:pt x="f105" y="f39"/>
                      <a:pt x="f106" y="f2"/>
                      <a:pt x="f107" y="f2"/>
                    </a:cubicBezTo>
                    <a:cubicBezTo>
                      <a:pt x="f108" y="f2"/>
                      <a:pt x="f109" y="f39"/>
                      <a:pt x="f110" y="f37"/>
                    </a:cubicBezTo>
                    <a:cubicBezTo>
                      <a:pt x="f111" y="f39"/>
                      <a:pt x="f112" y="f2"/>
                      <a:pt x="f113" y="f2"/>
                    </a:cubicBezTo>
                    <a:cubicBezTo>
                      <a:pt x="f114" y="f2"/>
                      <a:pt x="f115" y="f39"/>
                      <a:pt x="f116" y="f37"/>
                    </a:cubicBezTo>
                    <a:cubicBezTo>
                      <a:pt x="f117" y="f39"/>
                      <a:pt x="f118" y="f2"/>
                      <a:pt x="f119" y="f2"/>
                    </a:cubicBezTo>
                    <a:cubicBezTo>
                      <a:pt x="f120" y="f2"/>
                      <a:pt x="f121" y="f39"/>
                      <a:pt x="f122" y="f37"/>
                    </a:cubicBezTo>
                    <a:cubicBezTo>
                      <a:pt x="f12" y="f35"/>
                      <a:pt x="f14" y="f33"/>
                      <a:pt x="f16" y="f31"/>
                    </a:cubicBezTo>
                    <a:cubicBezTo>
                      <a:pt x="f18" y="f25"/>
                      <a:pt x="f123" y="f2"/>
                      <a:pt x="f124" y="f2"/>
                    </a:cubicBezTo>
                    <a:cubicBezTo>
                      <a:pt x="f125" y="f2"/>
                      <a:pt x="f126" y="f25"/>
                      <a:pt x="f31" y="f31"/>
                    </a:cubicBezTo>
                    <a:cubicBezTo>
                      <a:pt x="f25" y="f126"/>
                      <a:pt x="f2" y="f125"/>
                      <a:pt x="f2" y="f124"/>
                    </a:cubicBezTo>
                    <a:cubicBezTo>
                      <a:pt x="f2" y="f123"/>
                      <a:pt x="f25" y="f127"/>
                      <a:pt x="f31" y="f128"/>
                    </a:cubicBezTo>
                    <a:cubicBezTo>
                      <a:pt x="f129" y="f130"/>
                      <a:pt x="f131" y="f132"/>
                      <a:pt x="f133" y="f134"/>
                    </a:cubicBezTo>
                    <a:cubicBezTo>
                      <a:pt x="f135" y="f8"/>
                      <a:pt x="f2" y="f6"/>
                      <a:pt x="f2" y="f5"/>
                    </a:cubicBezTo>
                    <a:cubicBezTo>
                      <a:pt x="f2" y="f136"/>
                      <a:pt x="f135" y="f137"/>
                      <a:pt x="f133" y="f138"/>
                    </a:cubicBezTo>
                    <a:cubicBezTo>
                      <a:pt x="f135" y="f139"/>
                      <a:pt x="f2" y="f140"/>
                      <a:pt x="f2" y="f141"/>
                    </a:cubicBezTo>
                    <a:cubicBezTo>
                      <a:pt x="f2" y="f142"/>
                      <a:pt x="f135" y="f143"/>
                      <a:pt x="f133" y="f144"/>
                    </a:cubicBezTo>
                    <a:cubicBezTo>
                      <a:pt x="f135" y="f145"/>
                      <a:pt x="f2" y="f146"/>
                      <a:pt x="f2" y="f147"/>
                    </a:cubicBezTo>
                    <a:cubicBezTo>
                      <a:pt x="f2" y="f148"/>
                      <a:pt x="f135" y="f149"/>
                      <a:pt x="f133" y="f150"/>
                    </a:cubicBezTo>
                    <a:cubicBezTo>
                      <a:pt x="f135" y="f151"/>
                      <a:pt x="f2" y="f152"/>
                      <a:pt x="f2" y="f153"/>
                    </a:cubicBezTo>
                    <a:cubicBezTo>
                      <a:pt x="f2" y="f154"/>
                      <a:pt x="f135" y="f155"/>
                      <a:pt x="f133" y="f156"/>
                    </a:cubicBezTo>
                    <a:cubicBezTo>
                      <a:pt x="f135" y="f157"/>
                      <a:pt x="f2" y="f158"/>
                      <a:pt x="f2" y="f159"/>
                    </a:cubicBezTo>
                    <a:cubicBezTo>
                      <a:pt x="f2" y="f160"/>
                      <a:pt x="f135" y="f161"/>
                      <a:pt x="f133" y="f162"/>
                    </a:cubicBezTo>
                    <a:cubicBezTo>
                      <a:pt x="f135" y="f163"/>
                      <a:pt x="f2" y="f164"/>
                      <a:pt x="f2" y="f165"/>
                    </a:cubicBezTo>
                    <a:cubicBezTo>
                      <a:pt x="f2" y="f166"/>
                      <a:pt x="f135" y="f167"/>
                      <a:pt x="f133" y="f168"/>
                    </a:cubicBezTo>
                    <a:cubicBezTo>
                      <a:pt x="f135" y="f169"/>
                      <a:pt x="f2" y="f170"/>
                      <a:pt x="f2" y="f171"/>
                    </a:cubicBezTo>
                    <a:cubicBezTo>
                      <a:pt x="f2" y="f172"/>
                      <a:pt x="f135" y="f173"/>
                      <a:pt x="f133" y="f174"/>
                    </a:cubicBezTo>
                    <a:cubicBezTo>
                      <a:pt x="f135" y="f175"/>
                      <a:pt x="f2" y="f176"/>
                      <a:pt x="f2" y="f177"/>
                    </a:cubicBezTo>
                    <a:cubicBezTo>
                      <a:pt x="f2" y="f178"/>
                      <a:pt x="f135" y="f179"/>
                      <a:pt x="f133" y="f180"/>
                    </a:cubicBezTo>
                    <a:cubicBezTo>
                      <a:pt x="f135" y="f181"/>
                      <a:pt x="f2" y="f182"/>
                      <a:pt x="f2" y="f183"/>
                    </a:cubicBezTo>
                    <a:cubicBezTo>
                      <a:pt x="f2" y="f184"/>
                      <a:pt x="f135" y="f185"/>
                      <a:pt x="f133" y="f186"/>
                    </a:cubicBezTo>
                    <a:cubicBezTo>
                      <a:pt x="f135" y="f187"/>
                      <a:pt x="f2" y="f188"/>
                      <a:pt x="f2" y="f189"/>
                    </a:cubicBezTo>
                    <a:cubicBezTo>
                      <a:pt x="f2" y="f190"/>
                      <a:pt x="f135" y="f191"/>
                      <a:pt x="f133" y="f192"/>
                    </a:cubicBezTo>
                    <a:cubicBezTo>
                      <a:pt x="f135" y="f193"/>
                      <a:pt x="f2" y="f194"/>
                      <a:pt x="f2" y="f195"/>
                    </a:cubicBezTo>
                    <a:cubicBezTo>
                      <a:pt x="f2" y="f196"/>
                      <a:pt x="f135" y="f197"/>
                      <a:pt x="f133" y="f198"/>
                    </a:cubicBezTo>
                    <a:cubicBezTo>
                      <a:pt x="f135" y="f199"/>
                      <a:pt x="f2" y="f200"/>
                      <a:pt x="f2" y="f201"/>
                    </a:cubicBezTo>
                    <a:cubicBezTo>
                      <a:pt x="f2" y="f202"/>
                      <a:pt x="f135" y="f203"/>
                      <a:pt x="f133" y="f204"/>
                    </a:cubicBezTo>
                    <a:cubicBezTo>
                      <a:pt x="f135" y="f205"/>
                      <a:pt x="f2" y="f206"/>
                      <a:pt x="f2" y="f207"/>
                    </a:cubicBezTo>
                    <a:cubicBezTo>
                      <a:pt x="f2" y="f208"/>
                      <a:pt x="f135" y="f209"/>
                      <a:pt x="f133" y="f210"/>
                    </a:cubicBezTo>
                    <a:cubicBezTo>
                      <a:pt x="f135" y="f211"/>
                      <a:pt x="f2" y="f212"/>
                      <a:pt x="f2" y="f213"/>
                    </a:cubicBezTo>
                    <a:cubicBezTo>
                      <a:pt x="f2" y="f214"/>
                      <a:pt x="f135" y="f215"/>
                      <a:pt x="f133" y="f216"/>
                    </a:cubicBezTo>
                    <a:cubicBezTo>
                      <a:pt x="f135" y="f217"/>
                      <a:pt x="f2" y="f218"/>
                      <a:pt x="f2" y="f219"/>
                    </a:cubicBezTo>
                    <a:cubicBezTo>
                      <a:pt x="f2" y="f220"/>
                      <a:pt x="f135" y="f221"/>
                      <a:pt x="f133" y="f222"/>
                    </a:cubicBezTo>
                    <a:cubicBezTo>
                      <a:pt x="f135" y="f223"/>
                      <a:pt x="f2" y="f224"/>
                      <a:pt x="f2" y="f225"/>
                    </a:cubicBezTo>
                    <a:cubicBezTo>
                      <a:pt x="f2" y="f226"/>
                      <a:pt x="f135" y="f227"/>
                      <a:pt x="f133" y="f228"/>
                    </a:cubicBezTo>
                    <a:cubicBezTo>
                      <a:pt x="f135" y="f229"/>
                      <a:pt x="f2" y="f230"/>
                      <a:pt x="f2" y="f231"/>
                    </a:cubicBezTo>
                    <a:cubicBezTo>
                      <a:pt x="f2" y="f232"/>
                      <a:pt x="f135" y="f233"/>
                      <a:pt x="f133" y="f234"/>
                    </a:cubicBezTo>
                    <a:cubicBezTo>
                      <a:pt x="f135" y="f235"/>
                      <a:pt x="f2" y="f236"/>
                      <a:pt x="f2" y="f237"/>
                    </a:cubicBezTo>
                    <a:cubicBezTo>
                      <a:pt x="f2" y="f238"/>
                      <a:pt x="f135" y="f239"/>
                      <a:pt x="f133" y="f240"/>
                    </a:cubicBezTo>
                    <a:cubicBezTo>
                      <a:pt x="f135" y="f241"/>
                      <a:pt x="f2" y="f242"/>
                      <a:pt x="f2" y="f243"/>
                    </a:cubicBezTo>
                    <a:cubicBezTo>
                      <a:pt x="f2" y="f244"/>
                      <a:pt x="f135" y="f245"/>
                      <a:pt x="f133" y="f246"/>
                    </a:cubicBezTo>
                    <a:cubicBezTo>
                      <a:pt x="f135" y="f247"/>
                      <a:pt x="f2" y="f248"/>
                      <a:pt x="f2" y="f249"/>
                    </a:cubicBezTo>
                    <a:cubicBezTo>
                      <a:pt x="f2" y="f250"/>
                      <a:pt x="f135" y="f251"/>
                      <a:pt x="f133" y="f252"/>
                    </a:cubicBezTo>
                    <a:cubicBezTo>
                      <a:pt x="f131" y="f253"/>
                      <a:pt x="f129" y="f254"/>
                      <a:pt x="f31" y="f255"/>
                    </a:cubicBezTo>
                    <a:cubicBezTo>
                      <a:pt x="f25" y="f256"/>
                      <a:pt x="f2" y="f257"/>
                      <a:pt x="f2" y="f258"/>
                    </a:cubicBezTo>
                    <a:cubicBezTo>
                      <a:pt x="f2" y="f259"/>
                      <a:pt x="f25" y="f260"/>
                      <a:pt x="f31" y="f261"/>
                    </a:cubicBezTo>
                    <a:cubicBezTo>
                      <a:pt x="f262" y="f263"/>
                      <a:pt x="f125" y="f4"/>
                      <a:pt x="f124" y="f4"/>
                    </a:cubicBezTo>
                    <a:cubicBezTo>
                      <a:pt x="f123" y="f4"/>
                      <a:pt x="f127" y="f263"/>
                      <a:pt x="f128" y="f261"/>
                    </a:cubicBezTo>
                    <a:cubicBezTo>
                      <a:pt x="f14" y="f264"/>
                      <a:pt x="f12" y="f265"/>
                      <a:pt x="f10" y="f266"/>
                    </a:cubicBezTo>
                    <a:cubicBezTo>
                      <a:pt x="f8" y="f267"/>
                      <a:pt x="f120" y="f268"/>
                      <a:pt x="f269" y="f268"/>
                    </a:cubicBezTo>
                    <a:cubicBezTo>
                      <a:pt x="f270" y="f268"/>
                      <a:pt x="f271" y="f267"/>
                      <a:pt x="f272" y="f266"/>
                    </a:cubicBezTo>
                    <a:cubicBezTo>
                      <a:pt x="f273" y="f267"/>
                      <a:pt x="f274" y="f268"/>
                      <a:pt x="f275" y="f268"/>
                    </a:cubicBezTo>
                    <a:cubicBezTo>
                      <a:pt x="f276" y="f268"/>
                      <a:pt x="f277" y="f267"/>
                      <a:pt x="f278" y="f266"/>
                    </a:cubicBezTo>
                    <a:cubicBezTo>
                      <a:pt x="f279" y="f267"/>
                      <a:pt x="f280" y="f268"/>
                      <a:pt x="f281" y="f268"/>
                    </a:cubicBezTo>
                    <a:cubicBezTo>
                      <a:pt x="f282" y="f268"/>
                      <a:pt x="f283" y="f267"/>
                      <a:pt x="f284" y="f266"/>
                    </a:cubicBezTo>
                    <a:cubicBezTo>
                      <a:pt x="f285" y="f267"/>
                      <a:pt x="f286" y="f268"/>
                      <a:pt x="f287" y="f268"/>
                    </a:cubicBezTo>
                    <a:cubicBezTo>
                      <a:pt x="f288" y="f268"/>
                      <a:pt x="f289" y="f267"/>
                      <a:pt x="f290" y="f266"/>
                    </a:cubicBezTo>
                    <a:cubicBezTo>
                      <a:pt x="f291" y="f267"/>
                      <a:pt x="f292" y="f268"/>
                      <a:pt x="f293" y="f268"/>
                    </a:cubicBezTo>
                    <a:cubicBezTo>
                      <a:pt x="f294" y="f268"/>
                      <a:pt x="f295" y="f267"/>
                      <a:pt x="f296" y="f266"/>
                    </a:cubicBezTo>
                    <a:cubicBezTo>
                      <a:pt x="f297" y="f267"/>
                      <a:pt x="f298" y="f268"/>
                      <a:pt x="f299" y="f268"/>
                    </a:cubicBezTo>
                    <a:cubicBezTo>
                      <a:pt x="f300" y="f268"/>
                      <a:pt x="f301" y="f267"/>
                      <a:pt x="f302" y="f266"/>
                    </a:cubicBezTo>
                    <a:cubicBezTo>
                      <a:pt x="f303" y="f267"/>
                      <a:pt x="f304" y="f268"/>
                      <a:pt x="f305" y="f268"/>
                    </a:cubicBezTo>
                    <a:cubicBezTo>
                      <a:pt x="f306" y="f268"/>
                      <a:pt x="f307" y="f267"/>
                      <a:pt x="f308" y="f266"/>
                    </a:cubicBezTo>
                    <a:cubicBezTo>
                      <a:pt x="f309" y="f267"/>
                      <a:pt x="f310" y="f268"/>
                      <a:pt x="f311" y="f268"/>
                    </a:cubicBezTo>
                    <a:cubicBezTo>
                      <a:pt x="f312" y="f268"/>
                      <a:pt x="f313" y="f267"/>
                      <a:pt x="f314" y="f266"/>
                    </a:cubicBezTo>
                    <a:cubicBezTo>
                      <a:pt x="f315" y="f267"/>
                      <a:pt x="f316" y="f268"/>
                      <a:pt x="f317" y="f268"/>
                    </a:cubicBezTo>
                    <a:cubicBezTo>
                      <a:pt x="f318" y="f268"/>
                      <a:pt x="f319" y="f267"/>
                      <a:pt x="f320" y="f266"/>
                    </a:cubicBezTo>
                    <a:cubicBezTo>
                      <a:pt x="f321" y="f267"/>
                      <a:pt x="f322" y="f268"/>
                      <a:pt x="f323" y="f268"/>
                    </a:cubicBezTo>
                    <a:cubicBezTo>
                      <a:pt x="f324" y="f268"/>
                      <a:pt x="f325" y="f267"/>
                      <a:pt x="f326" y="f266"/>
                    </a:cubicBezTo>
                    <a:cubicBezTo>
                      <a:pt x="f327" y="f267"/>
                      <a:pt x="f328" y="f268"/>
                      <a:pt x="f329" y="f268"/>
                    </a:cubicBezTo>
                    <a:cubicBezTo>
                      <a:pt x="f330" y="f268"/>
                      <a:pt x="f331" y="f267"/>
                      <a:pt x="f332" y="f266"/>
                    </a:cubicBezTo>
                    <a:cubicBezTo>
                      <a:pt x="f333" y="f267"/>
                      <a:pt x="f334" y="f268"/>
                      <a:pt x="f335" y="f268"/>
                    </a:cubicBezTo>
                    <a:cubicBezTo>
                      <a:pt x="f336" y="f268"/>
                      <a:pt x="f337" y="f267"/>
                      <a:pt x="f338" y="f266"/>
                    </a:cubicBezTo>
                    <a:cubicBezTo>
                      <a:pt x="f339" y="f267"/>
                      <a:pt x="f340" y="f268"/>
                      <a:pt x="f341" y="f268"/>
                    </a:cubicBezTo>
                    <a:cubicBezTo>
                      <a:pt x="f342" y="f268"/>
                      <a:pt x="f343" y="f267"/>
                      <a:pt x="f344" y="f266"/>
                    </a:cubicBezTo>
                    <a:cubicBezTo>
                      <a:pt x="f345" y="f267"/>
                      <a:pt x="f346" y="f268"/>
                      <a:pt x="f347" y="f268"/>
                    </a:cubicBezTo>
                    <a:cubicBezTo>
                      <a:pt x="f348" y="f268"/>
                      <a:pt x="f349" y="f267"/>
                      <a:pt x="f350" y="f266"/>
                    </a:cubicBezTo>
                    <a:cubicBezTo>
                      <a:pt x="f217" y="f265"/>
                      <a:pt x="f351" y="f264"/>
                      <a:pt x="f352" y="f261"/>
                    </a:cubicBezTo>
                    <a:cubicBezTo>
                      <a:pt x="f353" y="f263"/>
                      <a:pt x="f354" y="f4"/>
                      <a:pt x="f355" y="f4"/>
                    </a:cubicBezTo>
                    <a:cubicBezTo>
                      <a:pt x="f356" y="f4"/>
                      <a:pt x="f357" y="f263"/>
                      <a:pt x="f358" y="f261"/>
                    </a:cubicBezTo>
                    <a:cubicBezTo>
                      <a:pt x="f359" y="f260"/>
                      <a:pt x="f360" y="f259"/>
                      <a:pt x="f360" y="f258"/>
                    </a:cubicBezTo>
                    <a:cubicBezTo>
                      <a:pt x="f360" y="f361"/>
                      <a:pt x="f359" y="f256"/>
                      <a:pt x="f358" y="f255"/>
                    </a:cubicBezTo>
                    <a:cubicBezTo>
                      <a:pt x="f362" y="f254"/>
                      <a:pt x="f363" y="f364"/>
                      <a:pt x="f365" y="f252"/>
                    </a:cubicBezTo>
                    <a:cubicBezTo>
                      <a:pt x="f366" y="f251"/>
                      <a:pt x="f360" y="f367"/>
                      <a:pt x="f360" y="f249"/>
                    </a:cubicBezTo>
                    <a:cubicBezTo>
                      <a:pt x="f360" y="f248"/>
                      <a:pt x="f366" y="f247"/>
                      <a:pt x="f365" y="f368"/>
                    </a:cubicBezTo>
                    <a:cubicBezTo>
                      <a:pt x="f366" y="f369"/>
                      <a:pt x="f360" y="f370"/>
                      <a:pt x="f360" y="f371"/>
                    </a:cubicBezTo>
                    <a:cubicBezTo>
                      <a:pt x="f360" y="f372"/>
                      <a:pt x="f366" y="f373"/>
                      <a:pt x="f365" y="f374"/>
                    </a:cubicBezTo>
                    <a:cubicBezTo>
                      <a:pt x="f366" y="f375"/>
                      <a:pt x="f360" y="f376"/>
                      <a:pt x="f360" y="f377"/>
                    </a:cubicBezTo>
                    <a:cubicBezTo>
                      <a:pt x="f360" y="f378"/>
                      <a:pt x="f366" y="f379"/>
                      <a:pt x="f365" y="f380"/>
                    </a:cubicBezTo>
                    <a:cubicBezTo>
                      <a:pt x="f366" y="f381"/>
                      <a:pt x="f360" y="f382"/>
                      <a:pt x="f360" y="f383"/>
                    </a:cubicBezTo>
                    <a:cubicBezTo>
                      <a:pt x="f360" y="f384"/>
                      <a:pt x="f366" y="f385"/>
                      <a:pt x="f365" y="f386"/>
                    </a:cubicBezTo>
                    <a:cubicBezTo>
                      <a:pt x="f366" y="f387"/>
                      <a:pt x="f360" y="f388"/>
                      <a:pt x="f360" y="f389"/>
                    </a:cubicBezTo>
                    <a:cubicBezTo>
                      <a:pt x="f360" y="f390"/>
                      <a:pt x="f366" y="f391"/>
                      <a:pt x="f365" y="f392"/>
                    </a:cubicBezTo>
                    <a:cubicBezTo>
                      <a:pt x="f366" y="f393"/>
                      <a:pt x="f360" y="f394"/>
                      <a:pt x="f360" y="f395"/>
                    </a:cubicBezTo>
                    <a:cubicBezTo>
                      <a:pt x="f360" y="f396"/>
                      <a:pt x="f366" y="f397"/>
                      <a:pt x="f365" y="f398"/>
                    </a:cubicBezTo>
                    <a:cubicBezTo>
                      <a:pt x="f366" y="f399"/>
                      <a:pt x="f360" y="f400"/>
                      <a:pt x="f360" y="f401"/>
                    </a:cubicBezTo>
                    <a:cubicBezTo>
                      <a:pt x="f360" y="f402"/>
                      <a:pt x="f366" y="f403"/>
                      <a:pt x="f365" y="f404"/>
                    </a:cubicBezTo>
                    <a:cubicBezTo>
                      <a:pt x="f366" y="f405"/>
                      <a:pt x="f360" y="f406"/>
                      <a:pt x="f360" y="f407"/>
                    </a:cubicBezTo>
                    <a:cubicBezTo>
                      <a:pt x="f360" y="f408"/>
                      <a:pt x="f366" y="f409"/>
                      <a:pt x="f365" y="f410"/>
                    </a:cubicBezTo>
                    <a:cubicBezTo>
                      <a:pt x="f366" y="f411"/>
                      <a:pt x="f360" y="f412"/>
                      <a:pt x="f360" y="f413"/>
                    </a:cubicBezTo>
                    <a:cubicBezTo>
                      <a:pt x="f360" y="f414"/>
                      <a:pt x="f366" y="f415"/>
                      <a:pt x="f365" y="f416"/>
                    </a:cubicBezTo>
                    <a:cubicBezTo>
                      <a:pt x="f366" y="f417"/>
                      <a:pt x="f360" y="f418"/>
                      <a:pt x="f360" y="f419"/>
                    </a:cubicBezTo>
                    <a:cubicBezTo>
                      <a:pt x="f360" y="f420"/>
                      <a:pt x="f366" y="f421"/>
                      <a:pt x="f365" y="f422"/>
                    </a:cubicBezTo>
                    <a:cubicBezTo>
                      <a:pt x="f366" y="f423"/>
                      <a:pt x="f360" y="f424"/>
                      <a:pt x="f360" y="f425"/>
                    </a:cubicBezTo>
                    <a:cubicBezTo>
                      <a:pt x="f360" y="f426"/>
                      <a:pt x="f366" y="f427"/>
                      <a:pt x="f365" y="f428"/>
                    </a:cubicBezTo>
                    <a:cubicBezTo>
                      <a:pt x="f366" y="f429"/>
                      <a:pt x="f360" y="f430"/>
                      <a:pt x="f360" y="f431"/>
                    </a:cubicBezTo>
                    <a:cubicBezTo>
                      <a:pt x="f360" y="f432"/>
                      <a:pt x="f366" y="f433"/>
                      <a:pt x="f365" y="f434"/>
                    </a:cubicBezTo>
                    <a:cubicBezTo>
                      <a:pt x="f366" y="f435"/>
                      <a:pt x="f360" y="f436"/>
                      <a:pt x="f360" y="f437"/>
                    </a:cubicBezTo>
                    <a:cubicBezTo>
                      <a:pt x="f360" y="f438"/>
                      <a:pt x="f366" y="f439"/>
                      <a:pt x="f365" y="f440"/>
                    </a:cubicBezTo>
                    <a:cubicBezTo>
                      <a:pt x="f366" y="f441"/>
                      <a:pt x="f360" y="f442"/>
                      <a:pt x="f360" y="f443"/>
                    </a:cubicBezTo>
                    <a:cubicBezTo>
                      <a:pt x="f360" y="f444"/>
                      <a:pt x="f366" y="f445"/>
                      <a:pt x="f365" y="f446"/>
                    </a:cubicBezTo>
                    <a:cubicBezTo>
                      <a:pt x="f366" y="f447"/>
                      <a:pt x="f360" y="f448"/>
                      <a:pt x="f360" y="f449"/>
                    </a:cubicBezTo>
                    <a:cubicBezTo>
                      <a:pt x="f360" y="f450"/>
                      <a:pt x="f366" y="f451"/>
                      <a:pt x="f365" y="f452"/>
                    </a:cubicBezTo>
                    <a:cubicBezTo>
                      <a:pt x="f366" y="f453"/>
                      <a:pt x="f360" y="f454"/>
                      <a:pt x="f360" y="f455"/>
                    </a:cubicBezTo>
                    <a:cubicBezTo>
                      <a:pt x="f360" y="f456"/>
                      <a:pt x="f366" y="f457"/>
                      <a:pt x="f365" y="f458"/>
                    </a:cubicBezTo>
                    <a:cubicBezTo>
                      <a:pt x="f366" y="f459"/>
                      <a:pt x="f360" y="f460"/>
                      <a:pt x="f360" y="f461"/>
                    </a:cubicBezTo>
                    <a:cubicBezTo>
                      <a:pt x="f360" y="f462"/>
                      <a:pt x="f366" y="f463"/>
                      <a:pt x="f365" y="f464"/>
                    </a:cubicBezTo>
                    <a:cubicBezTo>
                      <a:pt x="f366" y="f465"/>
                      <a:pt x="f360" y="f466"/>
                      <a:pt x="f360" y="f467"/>
                    </a:cubicBezTo>
                    <a:cubicBezTo>
                      <a:pt x="f360" y="f468"/>
                      <a:pt x="f366" y="f469"/>
                      <a:pt x="f365" y="f470"/>
                    </a:cubicBezTo>
                    <a:cubicBezTo>
                      <a:pt x="f366" y="f471"/>
                      <a:pt x="f360" y="f472"/>
                      <a:pt x="f360" y="f473"/>
                    </a:cubicBezTo>
                    <a:cubicBezTo>
                      <a:pt x="f360" y="f474"/>
                      <a:pt x="f366" y="f475"/>
                      <a:pt x="f365" y="f476"/>
                    </a:cubicBezTo>
                    <a:cubicBezTo>
                      <a:pt x="f477" y="f478"/>
                      <a:pt x="f479" y="f480"/>
                      <a:pt x="f479" y="f481"/>
                    </a:cubicBezTo>
                    <a:close/>
                  </a:path>
                </a:pathLst>
              </a:custGeom>
              <a:solidFill>
                <a:srgbClr val="AD8B73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hu-HU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endParaRPr>
              </a:p>
            </p:txBody>
          </p:sp>
          <p:sp>
            <p:nvSpPr>
              <p:cNvPr id="12" name="Freeform 18">
                <a:extLst>
                  <a:ext uri="{FF2B5EF4-FFF2-40B4-BE49-F238E27FC236}">
                    <a16:creationId xmlns:a16="http://schemas.microsoft.com/office/drawing/2014/main" id="{BB9FC3FD-DC4D-1CC7-9BD4-9E5ED0DF9854}"/>
                  </a:ext>
                </a:extLst>
              </p:cNvPr>
              <p:cNvSpPr/>
              <p:nvPr/>
            </p:nvSpPr>
            <p:spPr>
              <a:xfrm>
                <a:off x="6788560" y="2491163"/>
                <a:ext cx="2204673" cy="36634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5570220"/>
                  <a:gd name="f4" fmla="val 7743190"/>
                  <a:gd name="f5" fmla="*/ f0 1 5570220"/>
                  <a:gd name="f6" fmla="*/ f1 1 7743190"/>
                  <a:gd name="f7" fmla="+- f4 0 f2"/>
                  <a:gd name="f8" fmla="+- f3 0 f2"/>
                  <a:gd name="f9" fmla="*/ f8 1 5570220"/>
                  <a:gd name="f10" fmla="*/ f7 1 7743190"/>
                  <a:gd name="f11" fmla="*/ f2 1 f9"/>
                  <a:gd name="f12" fmla="*/ f3 1 f9"/>
                  <a:gd name="f13" fmla="*/ f2 1 f10"/>
                  <a:gd name="f14" fmla="*/ f4 1 f10"/>
                  <a:gd name="f15" fmla="*/ f11 f5 1"/>
                  <a:gd name="f16" fmla="*/ f12 f5 1"/>
                  <a:gd name="f17" fmla="*/ f14 f6 1"/>
                  <a:gd name="f18" fmla="*/ f13 f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5" t="f18" r="f16" b="f17"/>
                <a:pathLst>
                  <a:path w="5570220" h="7743190">
                    <a:moveTo>
                      <a:pt x="f2" y="f2"/>
                    </a:moveTo>
                    <a:lnTo>
                      <a:pt x="f3" y="f2"/>
                    </a:lnTo>
                    <a:lnTo>
                      <a:pt x="f3" y="f4"/>
                    </a:lnTo>
                    <a:lnTo>
                      <a:pt x="f2" y="f4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hu-HU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endParaRPr>
              </a:p>
            </p:txBody>
          </p:sp>
        </p:grpSp>
        <p:pic>
          <p:nvPicPr>
            <p:cNvPr id="13" name="Kép 20">
              <a:extLst>
                <a:ext uri="{FF2B5EF4-FFF2-40B4-BE49-F238E27FC236}">
                  <a16:creationId xmlns:a16="http://schemas.microsoft.com/office/drawing/2014/main" id="{ACBFD08F-2DD4-F2A9-C7E8-58F19F94F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769888" y="2477054"/>
              <a:ext cx="2223345" cy="3701664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14" name="Szövegdoboz 21">
            <a:extLst>
              <a:ext uri="{FF2B5EF4-FFF2-40B4-BE49-F238E27FC236}">
                <a16:creationId xmlns:a16="http://schemas.microsoft.com/office/drawing/2014/main" id="{87D1CB4C-F7B7-0463-156D-2753D858A483}"/>
              </a:ext>
            </a:extLst>
          </p:cNvPr>
          <p:cNvSpPr txBox="1"/>
          <p:nvPr/>
        </p:nvSpPr>
        <p:spPr>
          <a:xfrm>
            <a:off x="9291355" y="2495269"/>
            <a:ext cx="2493431" cy="2667277"/>
          </a:xfrm>
          <a:prstGeom prst="rect">
            <a:avLst/>
          </a:prstGeom>
          <a:solidFill>
            <a:srgbClr val="DED0B8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Bodoni MT" pitchFamily="18"/>
                <a:cs typeface="Times New Roman" pitchFamily="18"/>
              </a:rPr>
              <a:t>  </a:t>
            </a: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masis MT Pro Light" pitchFamily="18"/>
                <a:cs typeface="Times New Roman" pitchFamily="18"/>
              </a:rPr>
              <a:t>„Magát az előadást középszerűnek, kielégítőnek tartják, de kiemelik </a:t>
            </a:r>
            <a:r>
              <a:rPr lang="hu-HU" sz="1800" b="1" i="0" u="none" strike="noStrike" kern="1200" cap="none" spc="0" baseline="0">
                <a:solidFill>
                  <a:srgbClr val="000000"/>
                </a:solidFill>
                <a:uFillTx/>
                <a:latin typeface="Amasis MT Pro Light" pitchFamily="18"/>
                <a:cs typeface="Times New Roman" pitchFamily="18"/>
              </a:rPr>
              <a:t>Bartha</a:t>
            </a: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masis MT Pro Light" pitchFamily="18"/>
                <a:cs typeface="Times New Roman" pitchFamily="18"/>
              </a:rPr>
              <a:t> Tiborc-megformálását és </a:t>
            </a:r>
            <a:r>
              <a:rPr lang="hu-HU" sz="1800" b="1" i="0" u="none" strike="noStrike" kern="1200" cap="none" spc="0" baseline="0">
                <a:solidFill>
                  <a:srgbClr val="000000"/>
                </a:solidFill>
                <a:uFillTx/>
                <a:latin typeface="Amasis MT Pro Light" pitchFamily="18"/>
                <a:cs typeface="Times New Roman" pitchFamily="18"/>
              </a:rPr>
              <a:t>Lendvayné</a:t>
            </a: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masis MT Pro Light" pitchFamily="18"/>
                <a:cs typeface="Times New Roman" pitchFamily="18"/>
              </a:rPr>
              <a:t> Hivatal Anikó Melinda-alakítását.”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masis MT Pro Light" pitchFamily="18"/>
                <a:cs typeface="Times New Roman" pitchFamily="18"/>
              </a:rPr>
              <a:t>(Idézi Németh Antal)</a:t>
            </a:r>
          </a:p>
        </p:txBody>
      </p:sp>
      <p:sp>
        <p:nvSpPr>
          <p:cNvPr id="15" name="Szövegdoboz 30">
            <a:extLst>
              <a:ext uri="{FF2B5EF4-FFF2-40B4-BE49-F238E27FC236}">
                <a16:creationId xmlns:a16="http://schemas.microsoft.com/office/drawing/2014/main" id="{08358C71-24BA-5B66-50DB-D2B1294F5D76}"/>
              </a:ext>
            </a:extLst>
          </p:cNvPr>
          <p:cNvSpPr txBox="1"/>
          <p:nvPr/>
        </p:nvSpPr>
        <p:spPr>
          <a:xfrm>
            <a:off x="6673949" y="561002"/>
            <a:ext cx="4976521" cy="1477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  <a:cs typeface="Times New Roman" pitchFamily="18"/>
              </a:rPr>
              <a:t>  </a:t>
            </a:r>
            <a:r>
              <a:rPr lang="hu-HU" sz="1800" b="1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  <a:cs typeface="Angsana New" pitchFamily="18"/>
              </a:rPr>
              <a:t>Széchenyi István </a:t>
            </a:r>
            <a:r>
              <a:rPr lang="hu-HU" sz="1800" b="0" i="1" u="none" strike="noStrike" kern="1200" cap="none" spc="0" baseline="0" dirty="0" smtClean="0">
                <a:solidFill>
                  <a:srgbClr val="000000"/>
                </a:solidFill>
                <a:uFillTx/>
                <a:latin typeface="Amasis MT Pro Light" pitchFamily="18"/>
                <a:cs typeface="Angsana New" pitchFamily="18"/>
              </a:rPr>
              <a:t>Napló</a:t>
            </a:r>
            <a:r>
              <a:rPr lang="hu-H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Amasis MT Pro Light" pitchFamily="18"/>
                <a:cs typeface="Angsana New" pitchFamily="18"/>
              </a:rPr>
              <a:t>jában 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  <a:cs typeface="Angsana New" pitchFamily="18"/>
              </a:rPr>
              <a:t>a következő megjegyzést fűzi a darabhoz: „Magyar színház. Bánk bán. – Felfoghatatlan, hogy a kormány hogy engedhet ilyen esztelenséget játszani. – Rossz, </a:t>
            </a:r>
            <a:r>
              <a:rPr lang="hu-HU" sz="1800" b="1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  <a:cs typeface="Angsana New" pitchFamily="18"/>
              </a:rPr>
              <a:t>veszedelmes tendencia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  <a:cs typeface="Angsana New" pitchFamily="18"/>
              </a:rPr>
              <a:t>”</a:t>
            </a:r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3CA5DEDC-DE5D-61D0-6085-48EAEBBFF373}"/>
              </a:ext>
            </a:extLst>
          </p:cNvPr>
          <p:cNvSpPr/>
          <p:nvPr/>
        </p:nvSpPr>
        <p:spPr>
          <a:xfrm flipV="1">
            <a:off x="30925" y="32287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6">
              <a:alphaModFix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23D45262-B8BF-7F46-F724-1EB9B8CCDEEE}"/>
              </a:ext>
            </a:extLst>
          </p:cNvPr>
          <p:cNvSpPr/>
          <p:nvPr/>
        </p:nvSpPr>
        <p:spPr>
          <a:xfrm flipV="1">
            <a:off x="6111383" y="28602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6">
              <a:alphaModFix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C3A9FB15-CF7B-0323-04A0-EAAEF61C01B4}"/>
              </a:ext>
            </a:extLst>
          </p:cNvPr>
          <p:cNvSpPr/>
          <p:nvPr/>
        </p:nvSpPr>
        <p:spPr>
          <a:xfrm rot="16199987" flipV="1">
            <a:off x="95541" y="5568855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6">
              <a:alphaModFix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04752387-D1ED-9635-B524-C9D049740C2E}"/>
              </a:ext>
            </a:extLst>
          </p:cNvPr>
          <p:cNvSpPr/>
          <p:nvPr/>
        </p:nvSpPr>
        <p:spPr>
          <a:xfrm rot="10800009" flipV="1">
            <a:off x="4924958" y="5543175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6">
              <a:alphaModFix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1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6AB89495-1950-37C3-2BA7-2BE89277EC98}"/>
              </a:ext>
            </a:extLst>
          </p:cNvPr>
          <p:cNvSpPr/>
          <p:nvPr/>
        </p:nvSpPr>
        <p:spPr>
          <a:xfrm rot="16199987" flipV="1">
            <a:off x="6231238" y="5604819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6">
              <a:alphaModFix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54864046-C150-18C6-1CB2-1C859D335137}"/>
              </a:ext>
            </a:extLst>
          </p:cNvPr>
          <p:cNvSpPr/>
          <p:nvPr/>
        </p:nvSpPr>
        <p:spPr>
          <a:xfrm rot="5553286" flipV="1">
            <a:off x="10886275" y="-44920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6">
              <a:alphaModFix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D7BA6B12-7F22-396C-788E-F02548EDA339}"/>
              </a:ext>
            </a:extLst>
          </p:cNvPr>
          <p:cNvSpPr/>
          <p:nvPr/>
        </p:nvSpPr>
        <p:spPr>
          <a:xfrm rot="10800009" flipV="1">
            <a:off x="10969352" y="5516877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6">
              <a:alphaModFix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A4D2481F-6E40-216A-CB33-B71B582BB619}"/>
              </a:ext>
            </a:extLst>
          </p:cNvPr>
          <p:cNvSpPr/>
          <p:nvPr/>
        </p:nvSpPr>
        <p:spPr>
          <a:xfrm rot="5399996" flipV="1">
            <a:off x="4769963" y="-15714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6">
              <a:alphaModFix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DE342F60-9D30-BAE0-83B7-7F7C9A3C8044}"/>
              </a:ext>
            </a:extLst>
          </p:cNvPr>
          <p:cNvSpPr/>
          <p:nvPr/>
        </p:nvSpPr>
        <p:spPr>
          <a:xfrm rot="9244032" flipH="1" flipV="1">
            <a:off x="11611378" y="5930562"/>
            <a:ext cx="532884" cy="1156725"/>
          </a:xfrm>
          <a:custGeom>
            <a:avLst/>
            <a:gdLst>
              <a:gd name="f0" fmla="val w"/>
              <a:gd name="f1" fmla="val h"/>
              <a:gd name="f2" fmla="val 0"/>
              <a:gd name="f3" fmla="val 1814383"/>
              <a:gd name="f4" fmla="val 6361766"/>
              <a:gd name="f5" fmla="val 6361767"/>
              <a:gd name="f6" fmla="*/ f0 1 1814383"/>
              <a:gd name="f7" fmla="*/ f1 1 6361766"/>
              <a:gd name="f8" fmla="+- f4 0 f2"/>
              <a:gd name="f9" fmla="+- f3 0 f2"/>
              <a:gd name="f10" fmla="*/ f9 1 1814383"/>
              <a:gd name="f11" fmla="*/ f8 1 6361766"/>
              <a:gd name="f12" fmla="*/ f2 1 f10"/>
              <a:gd name="f13" fmla="*/ f3 1 f10"/>
              <a:gd name="f14" fmla="*/ f2 1 f11"/>
              <a:gd name="f15" fmla="*/ f4 1 f11"/>
              <a:gd name="f16" fmla="*/ f12 f6 1"/>
              <a:gd name="f17" fmla="*/ f13 f6 1"/>
              <a:gd name="f18" fmla="*/ f15 f7 1"/>
              <a:gd name="f19" fmla="*/ f14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17" b="f18"/>
            <a:pathLst>
              <a:path w="1814383" h="6361766">
                <a:moveTo>
                  <a:pt x="f3" y="f5"/>
                </a:moveTo>
                <a:lnTo>
                  <a:pt x="f2" y="f5"/>
                </a:lnTo>
                <a:lnTo>
                  <a:pt x="f2" y="f2"/>
                </a:lnTo>
                <a:lnTo>
                  <a:pt x="f3" y="f2"/>
                </a:lnTo>
                <a:lnTo>
                  <a:pt x="f3" y="f5"/>
                </a:lnTo>
                <a:close/>
              </a:path>
            </a:pathLst>
          </a:custGeom>
          <a:blipFill>
            <a:blip r:embed="rId8">
              <a:alphaModFix/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grpSp>
        <p:nvGrpSpPr>
          <p:cNvPr id="25" name="Csoportba foglalás 54">
            <a:extLst>
              <a:ext uri="{FF2B5EF4-FFF2-40B4-BE49-F238E27FC236}">
                <a16:creationId xmlns:a16="http://schemas.microsoft.com/office/drawing/2014/main" id="{474459E2-A66B-45AE-37E7-792A3C004371}"/>
              </a:ext>
            </a:extLst>
          </p:cNvPr>
          <p:cNvGrpSpPr/>
          <p:nvPr/>
        </p:nvGrpSpPr>
        <p:grpSpPr>
          <a:xfrm>
            <a:off x="523028" y="794440"/>
            <a:ext cx="2137126" cy="2409023"/>
            <a:chOff x="523028" y="794440"/>
            <a:chExt cx="2137126" cy="2409023"/>
          </a:xfrm>
        </p:grpSpPr>
        <p:sp>
          <p:nvSpPr>
            <p:cNvPr id="26" name="Freeform 60">
              <a:extLst>
                <a:ext uri="{FF2B5EF4-FFF2-40B4-BE49-F238E27FC236}">
                  <a16:creationId xmlns:a16="http://schemas.microsoft.com/office/drawing/2014/main" id="{E868DC7D-FA2C-7B43-7EBE-955600AA86D4}"/>
                </a:ext>
              </a:extLst>
            </p:cNvPr>
            <p:cNvSpPr/>
            <p:nvPr/>
          </p:nvSpPr>
          <p:spPr>
            <a:xfrm rot="21102196">
              <a:off x="523028" y="794440"/>
              <a:ext cx="1823057" cy="24090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07493"/>
                <a:gd name="f4" fmla="val 5486400"/>
                <a:gd name="f5" fmla="*/ f0 1 4907493"/>
                <a:gd name="f6" fmla="*/ f1 1 5486400"/>
                <a:gd name="f7" fmla="+- f4 0 f2"/>
                <a:gd name="f8" fmla="+- f3 0 f2"/>
                <a:gd name="f9" fmla="*/ f8 1 4907493"/>
                <a:gd name="f10" fmla="*/ f7 1 5486400"/>
                <a:gd name="f11" fmla="*/ f2 1 f9"/>
                <a:gd name="f12" fmla="*/ f3 1 f9"/>
                <a:gd name="f13" fmla="*/ f2 1 f10"/>
                <a:gd name="f14" fmla="*/ f4 1 f10"/>
                <a:gd name="f15" fmla="*/ f11 f5 1"/>
                <a:gd name="f16" fmla="*/ f12 f5 1"/>
                <a:gd name="f17" fmla="*/ f14 f6 1"/>
                <a:gd name="f18" fmla="*/ f13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4907493" h="5486400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2" y="f2"/>
                  </a:lnTo>
                  <a:close/>
                </a:path>
              </a:pathLst>
            </a:custGeom>
            <a:blipFill>
              <a:blip r:embed="rId10">
                <a:alphaModFix/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  <p:sp>
          <p:nvSpPr>
            <p:cNvPr id="27" name="Szövegdoboz 31">
              <a:extLst>
                <a:ext uri="{FF2B5EF4-FFF2-40B4-BE49-F238E27FC236}">
                  <a16:creationId xmlns:a16="http://schemas.microsoft.com/office/drawing/2014/main" id="{F61E07C5-C1E3-9BC0-F8CA-2A8A45C73677}"/>
                </a:ext>
              </a:extLst>
            </p:cNvPr>
            <p:cNvSpPr txBox="1"/>
            <p:nvPr/>
          </p:nvSpPr>
          <p:spPr>
            <a:xfrm rot="21060393">
              <a:off x="604602" y="2785409"/>
              <a:ext cx="2055552" cy="30777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hu-HU" sz="1400" b="0" i="0" u="none" strike="noStrike" kern="1200" cap="none" spc="0" baseline="0" dirty="0" smtClean="0">
                  <a:solidFill>
                    <a:srgbClr val="EFEFEF"/>
                  </a:solidFill>
                  <a:uFillTx/>
                  <a:latin typeface="Monotype Corsiva" pitchFamily="66"/>
                </a:rPr>
                <a:t>Egressy Gábor</a:t>
              </a:r>
              <a:r>
                <a:rPr lang="hu-HU" sz="1400" b="0" i="0" u="none" strike="noStrike" kern="1200" cap="none" spc="0" dirty="0" smtClean="0">
                  <a:solidFill>
                    <a:srgbClr val="EFEFEF"/>
                  </a:solidFill>
                  <a:uFillTx/>
                  <a:latin typeface="Monotype Corsiva" pitchFamily="66"/>
                </a:rPr>
                <a:t> </a:t>
              </a:r>
              <a:r>
                <a:rPr lang="hu-HU" sz="1400" b="0" i="0" u="none" strike="noStrike" kern="1200" cap="none" spc="0" baseline="0" dirty="0" smtClean="0">
                  <a:solidFill>
                    <a:srgbClr val="EFEFEF"/>
                  </a:solidFill>
                  <a:uFillTx/>
                  <a:latin typeface="Monotype Corsiva" pitchFamily="66"/>
                </a:rPr>
                <a:t>mint </a:t>
              </a:r>
              <a:r>
                <a:rPr lang="hu-HU" sz="1400" b="0" i="0" u="none" strike="noStrike" kern="1200" cap="none" spc="0" baseline="0" dirty="0">
                  <a:solidFill>
                    <a:srgbClr val="EFEFEF"/>
                  </a:solidFill>
                  <a:uFillTx/>
                  <a:latin typeface="Monotype Corsiva" pitchFamily="66"/>
                </a:rPr>
                <a:t>Bánk</a:t>
              </a:r>
            </a:p>
          </p:txBody>
        </p:sp>
      </p:grpSp>
      <p:pic>
        <p:nvPicPr>
          <p:cNvPr id="28" name="Kép 29">
            <a:extLst>
              <a:ext uri="{FF2B5EF4-FFF2-40B4-BE49-F238E27FC236}">
                <a16:creationId xmlns:a16="http://schemas.microsoft.com/office/drawing/2014/main" id="{55CB087A-E5BE-7F11-B035-E0ACF18A152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7672" b="49311"/>
          <a:stretch>
            <a:fillRect/>
          </a:stretch>
        </p:blipFill>
        <p:spPr>
          <a:xfrm rot="21117528">
            <a:off x="599774" y="1127840"/>
            <a:ext cx="1601562" cy="15855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Kép 30" descr="undefined">
            <a:extLst>
              <a:ext uri="{FF2B5EF4-FFF2-40B4-BE49-F238E27FC236}">
                <a16:creationId xmlns:a16="http://schemas.microsoft.com/office/drawing/2014/main" id="{6273AAAA-F50A-9C73-6F50-36DD20D765C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386581" y="5406481"/>
            <a:ext cx="2398196" cy="103771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0" name="Freeform 4">
            <a:extLst>
              <a:ext uri="{FF2B5EF4-FFF2-40B4-BE49-F238E27FC236}">
                <a16:creationId xmlns:a16="http://schemas.microsoft.com/office/drawing/2014/main" id="{6ACB7DF1-60E3-7563-DDC7-6F73318DF1DE}"/>
              </a:ext>
            </a:extLst>
          </p:cNvPr>
          <p:cNvSpPr/>
          <p:nvPr/>
        </p:nvSpPr>
        <p:spPr>
          <a:xfrm rot="9942445" flipH="1" flipV="1">
            <a:off x="11703277" y="6065481"/>
            <a:ext cx="631018" cy="1210409"/>
          </a:xfrm>
          <a:custGeom>
            <a:avLst/>
            <a:gdLst>
              <a:gd name="f0" fmla="val w"/>
              <a:gd name="f1" fmla="val h"/>
              <a:gd name="f2" fmla="val 0"/>
              <a:gd name="f3" fmla="val 1814383"/>
              <a:gd name="f4" fmla="val 6361766"/>
              <a:gd name="f5" fmla="val 6361767"/>
              <a:gd name="f6" fmla="*/ f0 1 1814383"/>
              <a:gd name="f7" fmla="*/ f1 1 6361766"/>
              <a:gd name="f8" fmla="+- f4 0 f2"/>
              <a:gd name="f9" fmla="+- f3 0 f2"/>
              <a:gd name="f10" fmla="*/ f9 1 1814383"/>
              <a:gd name="f11" fmla="*/ f8 1 6361766"/>
              <a:gd name="f12" fmla="*/ f2 1 f10"/>
              <a:gd name="f13" fmla="*/ f3 1 f10"/>
              <a:gd name="f14" fmla="*/ f2 1 f11"/>
              <a:gd name="f15" fmla="*/ f4 1 f11"/>
              <a:gd name="f16" fmla="*/ f12 f6 1"/>
              <a:gd name="f17" fmla="*/ f13 f6 1"/>
              <a:gd name="f18" fmla="*/ f15 f7 1"/>
              <a:gd name="f19" fmla="*/ f14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17" b="f18"/>
            <a:pathLst>
              <a:path w="1814383" h="6361766">
                <a:moveTo>
                  <a:pt x="f3" y="f5"/>
                </a:moveTo>
                <a:lnTo>
                  <a:pt x="f2" y="f5"/>
                </a:lnTo>
                <a:lnTo>
                  <a:pt x="f2" y="f2"/>
                </a:lnTo>
                <a:lnTo>
                  <a:pt x="f3" y="f2"/>
                </a:lnTo>
                <a:lnTo>
                  <a:pt x="f3" y="f5"/>
                </a:lnTo>
                <a:close/>
              </a:path>
            </a:pathLst>
          </a:custGeom>
          <a:blipFill>
            <a:blip r:embed="rId8">
              <a:alphaModFix/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31" name="Szövegdoboz 32">
            <a:extLst>
              <a:ext uri="{FF2B5EF4-FFF2-40B4-BE49-F238E27FC236}">
                <a16:creationId xmlns:a16="http://schemas.microsoft.com/office/drawing/2014/main" id="{FF9D499B-7380-69D2-70ED-854AC0FD324E}"/>
              </a:ext>
            </a:extLst>
          </p:cNvPr>
          <p:cNvSpPr txBox="1"/>
          <p:nvPr/>
        </p:nvSpPr>
        <p:spPr>
          <a:xfrm>
            <a:off x="10119088" y="5355412"/>
            <a:ext cx="2248564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400" b="0" i="0" u="none" strike="noStrike" kern="1200" cap="none" spc="0" baseline="0">
                <a:solidFill>
                  <a:srgbClr val="000000"/>
                </a:solidFill>
                <a:uFillTx/>
                <a:latin typeface="Amasis MT Pro Light" pitchFamily="18"/>
              </a:rPr>
              <a:t>Pesti Magyar Színház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2">
            <a:extLst>
              <a:ext uri="{FF2B5EF4-FFF2-40B4-BE49-F238E27FC236}">
                <a16:creationId xmlns:a16="http://schemas.microsoft.com/office/drawing/2014/main" id="{4769EB9A-5016-6BB2-A318-C601C4D25525}"/>
              </a:ext>
            </a:extLst>
          </p:cNvPr>
          <p:cNvSpPr/>
          <p:nvPr/>
        </p:nvSpPr>
        <p:spPr>
          <a:xfrm rot="1283689">
            <a:off x="11492444" y="4531849"/>
            <a:ext cx="1276264" cy="971842"/>
          </a:xfrm>
          <a:custGeom>
            <a:avLst/>
            <a:gdLst>
              <a:gd name="f0" fmla="val w"/>
              <a:gd name="f1" fmla="val h"/>
              <a:gd name="f2" fmla="val 0"/>
              <a:gd name="f3" fmla="val 4074331"/>
              <a:gd name="f4" fmla="val 2042258"/>
              <a:gd name="f5" fmla="*/ f0 1 4074331"/>
              <a:gd name="f6" fmla="*/ f1 1 2042258"/>
              <a:gd name="f7" fmla="+- f4 0 f2"/>
              <a:gd name="f8" fmla="+- f3 0 f2"/>
              <a:gd name="f9" fmla="*/ f8 1 4074331"/>
              <a:gd name="f10" fmla="*/ f7 1 2042258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074331" h="2042258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3">
              <a:alphaModFix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3" name="Freeform 32">
            <a:extLst>
              <a:ext uri="{FF2B5EF4-FFF2-40B4-BE49-F238E27FC236}">
                <a16:creationId xmlns:a16="http://schemas.microsoft.com/office/drawing/2014/main" id="{23353A10-1771-E3C0-F72A-974A4AF3C8EB}"/>
              </a:ext>
            </a:extLst>
          </p:cNvPr>
          <p:cNvSpPr/>
          <p:nvPr/>
        </p:nvSpPr>
        <p:spPr>
          <a:xfrm rot="1419377">
            <a:off x="377903" y="5295372"/>
            <a:ext cx="1015880" cy="721370"/>
          </a:xfrm>
          <a:custGeom>
            <a:avLst/>
            <a:gdLst>
              <a:gd name="f0" fmla="val w"/>
              <a:gd name="f1" fmla="val h"/>
              <a:gd name="f2" fmla="val 0"/>
              <a:gd name="f3" fmla="val 4074331"/>
              <a:gd name="f4" fmla="val 2042258"/>
              <a:gd name="f5" fmla="*/ f0 1 4074331"/>
              <a:gd name="f6" fmla="*/ f1 1 2042258"/>
              <a:gd name="f7" fmla="+- f4 0 f2"/>
              <a:gd name="f8" fmla="+- f3 0 f2"/>
              <a:gd name="f9" fmla="*/ f8 1 4074331"/>
              <a:gd name="f10" fmla="*/ f7 1 2042258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074331" h="2042258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3">
              <a:alphaModFix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4" name="Téglalap: egyik sarkán levágva 61">
            <a:extLst>
              <a:ext uri="{FF2B5EF4-FFF2-40B4-BE49-F238E27FC236}">
                <a16:creationId xmlns:a16="http://schemas.microsoft.com/office/drawing/2014/main" id="{B7203BFA-DCE0-4738-BE45-ED47B7D8059C}"/>
              </a:ext>
            </a:extLst>
          </p:cNvPr>
          <p:cNvSpPr/>
          <p:nvPr/>
        </p:nvSpPr>
        <p:spPr>
          <a:xfrm>
            <a:off x="6443657" y="479237"/>
            <a:ext cx="5317226" cy="2974451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16667"/>
              <a:gd name="f5" fmla="abs f0"/>
              <a:gd name="f6" fmla="abs f1"/>
              <a:gd name="f7" fmla="abs f2"/>
              <a:gd name="f8" fmla="?: f5 f0 1"/>
              <a:gd name="f9" fmla="?: f6 f1 1"/>
              <a:gd name="f10" fmla="?: f7 f2 1"/>
              <a:gd name="f11" fmla="*/ f8 1 21600"/>
              <a:gd name="f12" fmla="*/ f9 1 21600"/>
              <a:gd name="f13" fmla="*/ 21600 f8 1"/>
              <a:gd name="f14" fmla="*/ 21600 f9 1"/>
              <a:gd name="f15" fmla="min f12 f11"/>
              <a:gd name="f16" fmla="*/ f13 1 f10"/>
              <a:gd name="f17" fmla="*/ f14 1 f10"/>
              <a:gd name="f18" fmla="val f16"/>
              <a:gd name="f19" fmla="val f17"/>
              <a:gd name="f20" fmla="*/ f3 f15 1"/>
              <a:gd name="f21" fmla="+- f19 0 f3"/>
              <a:gd name="f22" fmla="+- f18 0 f3"/>
              <a:gd name="f23" fmla="*/ f19 f15 1"/>
              <a:gd name="f24" fmla="*/ f18 f15 1"/>
              <a:gd name="f25" fmla="min f22 f21"/>
              <a:gd name="f26" fmla="*/ f25 f4 1"/>
              <a:gd name="f27" fmla="*/ f26 1 100000"/>
              <a:gd name="f28" fmla="+- f18 0 f27"/>
              <a:gd name="f29" fmla="*/ f27 1 2"/>
              <a:gd name="f30" fmla="*/ f27 f15 1"/>
              <a:gd name="f31" fmla="+- f28 f18 0"/>
              <a:gd name="f32" fmla="*/ f29 f15 1"/>
              <a:gd name="f33" fmla="*/ f28 f15 1"/>
              <a:gd name="f34" fmla="*/ f31 1 2"/>
              <a:gd name="f35" fmla="*/ f34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" t="f32" r="f35" b="f23"/>
            <a:pathLst>
              <a:path>
                <a:moveTo>
                  <a:pt x="f20" y="f20"/>
                </a:moveTo>
                <a:lnTo>
                  <a:pt x="f33" y="f20"/>
                </a:lnTo>
                <a:lnTo>
                  <a:pt x="f24" y="f30"/>
                </a:lnTo>
                <a:lnTo>
                  <a:pt x="f24" y="f23"/>
                </a:lnTo>
                <a:lnTo>
                  <a:pt x="f20" y="f23"/>
                </a:lnTo>
                <a:close/>
              </a:path>
            </a:pathLst>
          </a:custGeom>
          <a:solidFill>
            <a:srgbClr val="CFBB96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cxnSp>
        <p:nvCxnSpPr>
          <p:cNvPr id="5" name="Egyenes összekötő 9">
            <a:extLst>
              <a:ext uri="{FF2B5EF4-FFF2-40B4-BE49-F238E27FC236}">
                <a16:creationId xmlns:a16="http://schemas.microsoft.com/office/drawing/2014/main" id="{C44A1E99-99BB-0208-3ADA-6E8B9FBE01D6}"/>
              </a:ext>
            </a:extLst>
          </p:cNvPr>
          <p:cNvCxnSpPr/>
          <p:nvPr/>
        </p:nvCxnSpPr>
        <p:spPr>
          <a:xfrm>
            <a:off x="6096003" y="0"/>
            <a:ext cx="0" cy="6858000"/>
          </a:xfrm>
          <a:prstGeom prst="straightConnector1">
            <a:avLst/>
          </a:prstGeom>
          <a:noFill/>
          <a:ln w="19046" cap="flat">
            <a:solidFill>
              <a:srgbClr val="B39359">
                <a:alpha val="72000"/>
              </a:srgbClr>
            </a:solidFill>
            <a:prstDash val="solid"/>
            <a:miter/>
          </a:ln>
        </p:spPr>
      </p:cxnSp>
      <p:sp>
        <p:nvSpPr>
          <p:cNvPr id="6" name="Szövegdoboz 7">
            <a:extLst>
              <a:ext uri="{FF2B5EF4-FFF2-40B4-BE49-F238E27FC236}">
                <a16:creationId xmlns:a16="http://schemas.microsoft.com/office/drawing/2014/main" id="{63DB9406-0EB9-9099-B7BF-D337F5B26933}"/>
              </a:ext>
            </a:extLst>
          </p:cNvPr>
          <p:cNvSpPr txBox="1"/>
          <p:nvPr/>
        </p:nvSpPr>
        <p:spPr>
          <a:xfrm>
            <a:off x="295662" y="1083051"/>
            <a:ext cx="5430219" cy="203132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Bodoni MT" pitchFamily="18"/>
              </a:rPr>
              <a:t>   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A Nemzeti Színház bemutatója után 1845. november elsején tűzik újból műsorra a Bánk bánt, </a:t>
            </a:r>
            <a:r>
              <a:rPr lang="hu-HU" sz="1800" b="1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Lendvay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 választotta jutalomjátékául. Az előadás sikeres – november folyamán  még négy alkalommal adják, az egyik alkalommal </a:t>
            </a:r>
            <a:r>
              <a:rPr lang="hu-HU" sz="1800" b="1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Egressy Gáborral 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a címszerepben. A két színész „nemes vetélkedése” (Németh Antal) kedvelt témája a kor kritikusainak.</a:t>
            </a: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E2F7F164-F729-EB91-FC77-E95F97A65FD7}"/>
              </a:ext>
            </a:extLst>
          </p:cNvPr>
          <p:cNvSpPr/>
          <p:nvPr/>
        </p:nvSpPr>
        <p:spPr>
          <a:xfrm flipV="1">
            <a:off x="30925" y="32287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5">
              <a:alphaModFix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67D18D8C-D58E-525D-E69F-307ED1943E6C}"/>
              </a:ext>
            </a:extLst>
          </p:cNvPr>
          <p:cNvSpPr/>
          <p:nvPr/>
        </p:nvSpPr>
        <p:spPr>
          <a:xfrm flipV="1">
            <a:off x="6111383" y="28602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5">
              <a:alphaModFix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B15F2C4-EC4E-9ED6-A9FF-423836D8A2E3}"/>
              </a:ext>
            </a:extLst>
          </p:cNvPr>
          <p:cNvSpPr/>
          <p:nvPr/>
        </p:nvSpPr>
        <p:spPr>
          <a:xfrm rot="16199987" flipV="1">
            <a:off x="95541" y="5568855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5">
              <a:alphaModFix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52C7BCBA-CD95-4B3A-B901-FADEDDC6A452}"/>
              </a:ext>
            </a:extLst>
          </p:cNvPr>
          <p:cNvSpPr/>
          <p:nvPr/>
        </p:nvSpPr>
        <p:spPr>
          <a:xfrm rot="10800009" flipV="1">
            <a:off x="4924958" y="5543175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5">
              <a:alphaModFix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1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3E2F04A3-DB3E-39BD-B667-97E6C0EA1AE5}"/>
              </a:ext>
            </a:extLst>
          </p:cNvPr>
          <p:cNvSpPr/>
          <p:nvPr/>
        </p:nvSpPr>
        <p:spPr>
          <a:xfrm rot="16199987" flipV="1">
            <a:off x="6231238" y="5604819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5">
              <a:alphaModFix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62460C28-7CBC-4587-341D-186C25D3E9A3}"/>
              </a:ext>
            </a:extLst>
          </p:cNvPr>
          <p:cNvSpPr/>
          <p:nvPr/>
        </p:nvSpPr>
        <p:spPr>
          <a:xfrm rot="5553286" flipV="1">
            <a:off x="10886275" y="-44920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5">
              <a:alphaModFix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7933FCAD-891A-2527-5DC4-1C1E416E03A3}"/>
              </a:ext>
            </a:extLst>
          </p:cNvPr>
          <p:cNvSpPr/>
          <p:nvPr/>
        </p:nvSpPr>
        <p:spPr>
          <a:xfrm rot="10800009" flipV="1">
            <a:off x="10969352" y="5516877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5">
              <a:alphaModFix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1960BC0A-0C1F-A22B-9656-18B94725A8FC}"/>
              </a:ext>
            </a:extLst>
          </p:cNvPr>
          <p:cNvSpPr/>
          <p:nvPr/>
        </p:nvSpPr>
        <p:spPr>
          <a:xfrm rot="5399996" flipV="1">
            <a:off x="4769963" y="-15714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5">
              <a:alphaModFix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5" name="Szövegdoboz 3">
            <a:extLst>
              <a:ext uri="{FF2B5EF4-FFF2-40B4-BE49-F238E27FC236}">
                <a16:creationId xmlns:a16="http://schemas.microsoft.com/office/drawing/2014/main" id="{F983F7C1-92BD-7ADB-AA6E-EE3FE68178D3}"/>
              </a:ext>
            </a:extLst>
          </p:cNvPr>
          <p:cNvSpPr txBox="1"/>
          <p:nvPr/>
        </p:nvSpPr>
        <p:spPr>
          <a:xfrm>
            <a:off x="525368" y="132350"/>
            <a:ext cx="4970797" cy="86177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3000" b="1" i="0" u="none" strike="noStrike" kern="1200" cap="none" spc="0" baseline="0" dirty="0">
                <a:solidFill>
                  <a:srgbClr val="000000"/>
                </a:solidFill>
                <a:uFillTx/>
                <a:latin typeface="Monotype Corsiva" pitchFamily="66"/>
              </a:rPr>
              <a:t>Nemzeti Színház, 1845–1846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6" name="Szövegdoboz 14">
            <a:extLst>
              <a:ext uri="{FF2B5EF4-FFF2-40B4-BE49-F238E27FC236}">
                <a16:creationId xmlns:a16="http://schemas.microsoft.com/office/drawing/2014/main" id="{060C50F5-4E87-E940-FD17-6D38D76456A4}"/>
              </a:ext>
            </a:extLst>
          </p:cNvPr>
          <p:cNvSpPr txBox="1"/>
          <p:nvPr/>
        </p:nvSpPr>
        <p:spPr>
          <a:xfrm>
            <a:off x="6491746" y="561313"/>
            <a:ext cx="5111944" cy="25853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Bodoni MT" pitchFamily="18"/>
              </a:rPr>
              <a:t>   </a:t>
            </a: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masis MT Pro Light" pitchFamily="18"/>
              </a:rPr>
              <a:t>„két személyesítője </a:t>
            </a:r>
            <a:r>
              <a:rPr lang="hu-HU" sz="1800" b="1" i="0" u="none" strike="noStrike" kern="1200" cap="none" spc="0" baseline="0">
                <a:solidFill>
                  <a:srgbClr val="000000"/>
                </a:solidFill>
                <a:uFillTx/>
                <a:latin typeface="Amasis MT Pro Light" pitchFamily="18"/>
              </a:rPr>
              <a:t>Egressy</a:t>
            </a: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masis MT Pro Light" pitchFamily="18"/>
              </a:rPr>
              <a:t> s </a:t>
            </a:r>
            <a:r>
              <a:rPr lang="hu-HU" sz="1800" b="1" i="0" u="none" strike="noStrike" kern="1200" cap="none" spc="0" baseline="0">
                <a:solidFill>
                  <a:srgbClr val="000000"/>
                </a:solidFill>
                <a:uFillTx/>
                <a:latin typeface="Amasis MT Pro Light" pitchFamily="18"/>
              </a:rPr>
              <a:t>Lendvay</a:t>
            </a: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masis MT Pro Light" pitchFamily="18"/>
              </a:rPr>
              <a:t> urak közt, kik Bánkot eddig felváltva adák, mondókánkat egyszerre elmondhassuk, mi igen kevésből áll. Bennünket egyik sem elégít ki, hanem a két művész együtt már inkább. Egressy ur olly jellem festésében, mellynek alapszinezete nyugodtság, kétségkivül erősb mint Lendvay ur, de ha egyszer az indulat föl van zaklatva, ha a lélek viharzik, ha a szív föllázadott, e stadiumban már E. ur- sit venia* – láthatatlan.”</a:t>
            </a:r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9D05684E-28A0-17AC-9769-CA892B20DFDA}"/>
              </a:ext>
            </a:extLst>
          </p:cNvPr>
          <p:cNvSpPr/>
          <p:nvPr/>
        </p:nvSpPr>
        <p:spPr>
          <a:xfrm flipV="1">
            <a:off x="1102025" y="1034259"/>
            <a:ext cx="8289118" cy="64633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rPr>
              <a:t/>
            </a:r>
            <a:b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rPr>
            </a:b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grpSp>
        <p:nvGrpSpPr>
          <p:cNvPr id="18" name="Csoportba foglalás 55">
            <a:extLst>
              <a:ext uri="{FF2B5EF4-FFF2-40B4-BE49-F238E27FC236}">
                <a16:creationId xmlns:a16="http://schemas.microsoft.com/office/drawing/2014/main" id="{5DAA5DE6-1044-2DFC-A0C1-9EBB60A56DD2}"/>
              </a:ext>
            </a:extLst>
          </p:cNvPr>
          <p:cNvGrpSpPr/>
          <p:nvPr/>
        </p:nvGrpSpPr>
        <p:grpSpPr>
          <a:xfrm>
            <a:off x="359926" y="3414946"/>
            <a:ext cx="2145987" cy="2334225"/>
            <a:chOff x="359926" y="3414946"/>
            <a:chExt cx="2145987" cy="2334225"/>
          </a:xfrm>
        </p:grpSpPr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AE09DD2A-195D-CD12-B3CB-90F30114B8EA}"/>
                </a:ext>
              </a:extLst>
            </p:cNvPr>
            <p:cNvSpPr/>
            <p:nvPr/>
          </p:nvSpPr>
          <p:spPr>
            <a:xfrm rot="21014018">
              <a:off x="359926" y="3414946"/>
              <a:ext cx="2145987" cy="23342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585970"/>
                <a:gd name="f4" fmla="val 4583430"/>
                <a:gd name="f5" fmla="*/ f0 1 4585970"/>
                <a:gd name="f6" fmla="*/ f1 1 4583430"/>
                <a:gd name="f7" fmla="+- f4 0 f2"/>
                <a:gd name="f8" fmla="+- f3 0 f2"/>
                <a:gd name="f9" fmla="*/ f8 1 4585970"/>
                <a:gd name="f10" fmla="*/ f7 1 4583430"/>
                <a:gd name="f11" fmla="*/ f2 1 f9"/>
                <a:gd name="f12" fmla="*/ f3 1 f9"/>
                <a:gd name="f13" fmla="*/ f2 1 f10"/>
                <a:gd name="f14" fmla="*/ f4 1 f10"/>
                <a:gd name="f15" fmla="*/ f11 f5 1"/>
                <a:gd name="f16" fmla="*/ f12 f5 1"/>
                <a:gd name="f17" fmla="*/ f14 f6 1"/>
                <a:gd name="f18" fmla="*/ f13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4585970" h="4583430">
                  <a:moveTo>
                    <a:pt x="f3" y="f4"/>
                  </a:moveTo>
                  <a:lnTo>
                    <a:pt x="f2" y="f4"/>
                  </a:lnTo>
                  <a:lnTo>
                    <a:pt x="f2" y="f2"/>
                  </a:lnTo>
                  <a:lnTo>
                    <a:pt x="f3" y="f2"/>
                  </a:lnTo>
                  <a:lnTo>
                    <a:pt x="f3" y="f4"/>
                  </a:lnTo>
                  <a:close/>
                </a:path>
              </a:pathLst>
            </a:custGeom>
            <a:blipFill>
              <a:blip r:embed="rId7">
                <a:alphaModFix/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514AB368-0887-12E9-13A5-4363A9253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 rot="21014018">
              <a:off x="547314" y="3560170"/>
              <a:ext cx="1785576" cy="2058113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21" name="Csoportba foglalás 47">
            <a:extLst>
              <a:ext uri="{FF2B5EF4-FFF2-40B4-BE49-F238E27FC236}">
                <a16:creationId xmlns:a16="http://schemas.microsoft.com/office/drawing/2014/main" id="{7C72BCAF-AD07-3AAE-F8CF-5A3D670FF173}"/>
              </a:ext>
            </a:extLst>
          </p:cNvPr>
          <p:cNvGrpSpPr/>
          <p:nvPr/>
        </p:nvGrpSpPr>
        <p:grpSpPr>
          <a:xfrm>
            <a:off x="8884222" y="3523031"/>
            <a:ext cx="2883140" cy="2962905"/>
            <a:chOff x="8884222" y="3523031"/>
            <a:chExt cx="2883140" cy="2962905"/>
          </a:xfrm>
        </p:grpSpPr>
        <p:sp>
          <p:nvSpPr>
            <p:cNvPr id="22" name="Téglalap: átellenes sarkain levágva 57">
              <a:extLst>
                <a:ext uri="{FF2B5EF4-FFF2-40B4-BE49-F238E27FC236}">
                  <a16:creationId xmlns:a16="http://schemas.microsoft.com/office/drawing/2014/main" id="{7A694EB6-04A7-9417-A706-CF7461D5F3F5}"/>
                </a:ext>
              </a:extLst>
            </p:cNvPr>
            <p:cNvSpPr/>
            <p:nvPr/>
          </p:nvSpPr>
          <p:spPr>
            <a:xfrm rot="2824900">
              <a:off x="11133501" y="3844433"/>
              <a:ext cx="955264" cy="312459"/>
            </a:xfrm>
            <a:custGeom>
              <a:avLst/>
              <a:gdLst>
                <a:gd name="f0" fmla="val w"/>
                <a:gd name="f1" fmla="val h"/>
                <a:gd name="f2" fmla="val ss"/>
                <a:gd name="f3" fmla="val 0"/>
                <a:gd name="f4" fmla="val 16667"/>
                <a:gd name="f5" fmla="abs f0"/>
                <a:gd name="f6" fmla="abs f1"/>
                <a:gd name="f7" fmla="abs f2"/>
                <a:gd name="f8" fmla="?: f5 f0 1"/>
                <a:gd name="f9" fmla="?: f6 f1 1"/>
                <a:gd name="f10" fmla="?: f7 f2 1"/>
                <a:gd name="f11" fmla="*/ f8 1 21600"/>
                <a:gd name="f12" fmla="*/ f9 1 21600"/>
                <a:gd name="f13" fmla="*/ 21600 f8 1"/>
                <a:gd name="f14" fmla="*/ 21600 f9 1"/>
                <a:gd name="f15" fmla="min f12 f11"/>
                <a:gd name="f16" fmla="*/ f13 1 f10"/>
                <a:gd name="f17" fmla="*/ f14 1 f10"/>
                <a:gd name="f18" fmla="val f16"/>
                <a:gd name="f19" fmla="val f17"/>
                <a:gd name="f20" fmla="*/ f3 f15 1"/>
                <a:gd name="f21" fmla="+- f19 0 f3"/>
                <a:gd name="f22" fmla="+- f18 0 f3"/>
                <a:gd name="f23" fmla="*/ f18 f15 1"/>
                <a:gd name="f24" fmla="*/ f19 f15 1"/>
                <a:gd name="f25" fmla="min f22 f21"/>
                <a:gd name="f26" fmla="*/ f25 f3 1"/>
                <a:gd name="f27" fmla="*/ f25 f4 1"/>
                <a:gd name="f28" fmla="*/ f26 1 100000"/>
                <a:gd name="f29" fmla="*/ f27 1 100000"/>
                <a:gd name="f30" fmla="+- f18 0 f28"/>
                <a:gd name="f31" fmla="+- f19 0 f28"/>
                <a:gd name="f32" fmla="+- f18 0 f29"/>
                <a:gd name="f33" fmla="+- f19 0 f29"/>
                <a:gd name="f34" fmla="+- f28 0 f29"/>
                <a:gd name="f35" fmla="*/ f28 f15 1"/>
                <a:gd name="f36" fmla="*/ f29 f15 1"/>
                <a:gd name="f37" fmla="?: f34 f28 f29"/>
                <a:gd name="f38" fmla="*/ f32 f15 1"/>
                <a:gd name="f39" fmla="*/ f31 f15 1"/>
                <a:gd name="f40" fmla="*/ f30 f15 1"/>
                <a:gd name="f41" fmla="*/ f33 f15 1"/>
                <a:gd name="f42" fmla="*/ f37 1 2"/>
                <a:gd name="f43" fmla="+- f18 0 f42"/>
                <a:gd name="f44" fmla="+- f19 0 f42"/>
                <a:gd name="f45" fmla="*/ f42 f15 1"/>
                <a:gd name="f46" fmla="*/ f43 f15 1"/>
                <a:gd name="f47" fmla="*/ f44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5" r="f46" b="f47"/>
              <a:pathLst>
                <a:path>
                  <a:moveTo>
                    <a:pt x="f35" y="f20"/>
                  </a:moveTo>
                  <a:lnTo>
                    <a:pt x="f38" y="f20"/>
                  </a:lnTo>
                  <a:lnTo>
                    <a:pt x="f23" y="f36"/>
                  </a:lnTo>
                  <a:lnTo>
                    <a:pt x="f23" y="f39"/>
                  </a:lnTo>
                  <a:lnTo>
                    <a:pt x="f40" y="f24"/>
                  </a:lnTo>
                  <a:lnTo>
                    <a:pt x="f36" y="f24"/>
                  </a:lnTo>
                  <a:lnTo>
                    <a:pt x="f20" y="f41"/>
                  </a:lnTo>
                  <a:lnTo>
                    <a:pt x="f20" y="f35"/>
                  </a:lnTo>
                  <a:close/>
                </a:path>
              </a:pathLst>
            </a:custGeom>
            <a:solidFill>
              <a:srgbClr val="BC9F6C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23" name="Picture 9">
              <a:extLst>
                <a:ext uri="{FF2B5EF4-FFF2-40B4-BE49-F238E27FC236}">
                  <a16:creationId xmlns:a16="http://schemas.microsoft.com/office/drawing/2014/main" id="{C01E07B3-D5E6-7591-467B-D4B66436F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20006" t="13006" r="12094" b="45268"/>
            <a:stretch>
              <a:fillRect/>
            </a:stretch>
          </p:blipFill>
          <p:spPr>
            <a:xfrm rot="212934">
              <a:off x="9403937" y="3882433"/>
              <a:ext cx="2233668" cy="2020988"/>
            </a:xfrm>
            <a:prstGeom prst="rect">
              <a:avLst/>
            </a:prstGeom>
            <a:noFill/>
            <a:ln cap="flat">
              <a:noFill/>
            </a:ln>
          </p:spPr>
        </p:pic>
        <p:grpSp>
          <p:nvGrpSpPr>
            <p:cNvPr id="24" name="Group 30">
              <a:extLst>
                <a:ext uri="{FF2B5EF4-FFF2-40B4-BE49-F238E27FC236}">
                  <a16:creationId xmlns:a16="http://schemas.microsoft.com/office/drawing/2014/main" id="{3B391843-B0F5-7944-E9B8-FCCA74EB64C8}"/>
                </a:ext>
              </a:extLst>
            </p:cNvPr>
            <p:cNvGrpSpPr/>
            <p:nvPr/>
          </p:nvGrpSpPr>
          <p:grpSpPr>
            <a:xfrm>
              <a:off x="9391089" y="3824377"/>
              <a:ext cx="2284153" cy="2552639"/>
              <a:chOff x="9391089" y="3824377"/>
              <a:chExt cx="2284153" cy="2552639"/>
            </a:xfrm>
          </p:grpSpPr>
          <p:sp>
            <p:nvSpPr>
              <p:cNvPr id="25" name="Freeform 31">
                <a:extLst>
                  <a:ext uri="{FF2B5EF4-FFF2-40B4-BE49-F238E27FC236}">
                    <a16:creationId xmlns:a16="http://schemas.microsoft.com/office/drawing/2014/main" id="{3A7132B2-CED5-512B-601B-004B434B3CED}"/>
                  </a:ext>
                </a:extLst>
              </p:cNvPr>
              <p:cNvSpPr/>
              <p:nvPr/>
            </p:nvSpPr>
            <p:spPr>
              <a:xfrm rot="212934">
                <a:off x="9391089" y="3824377"/>
                <a:ext cx="2272960" cy="2552383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5439410"/>
                  <a:gd name="f4" fmla="val 6348730"/>
                  <a:gd name="f5" fmla="val 5419090"/>
                  <a:gd name="f6" fmla="val 19050"/>
                  <a:gd name="f7" fmla="val 8890"/>
                  <a:gd name="f8" fmla="val 20320"/>
                  <a:gd name="f9" fmla="val 6329680"/>
                  <a:gd name="f10" fmla="val 6339840"/>
                  <a:gd name="f11" fmla="val 5429250"/>
                  <a:gd name="f12" fmla="val 5438140"/>
                  <a:gd name="f13" fmla="val 5430520"/>
                  <a:gd name="f14" fmla="val 5137150"/>
                  <a:gd name="f15" fmla="val 314960"/>
                  <a:gd name="f16" fmla="val 4970780"/>
                  <a:gd name="f17" fmla="val 4980940"/>
                  <a:gd name="f18" fmla="val 5128260"/>
                  <a:gd name="f19" fmla="val 4989830"/>
                  <a:gd name="f20" fmla="val 5118100"/>
                  <a:gd name="f21" fmla="val 266700"/>
                  <a:gd name="f22" fmla="val 256540"/>
                  <a:gd name="f23" fmla="val 247650"/>
                  <a:gd name="f24" fmla="val 304800"/>
                  <a:gd name="f25" fmla="val 295910"/>
                  <a:gd name="f26" fmla="val 5129530"/>
                  <a:gd name="f27" fmla="val 294640"/>
                  <a:gd name="f28" fmla="val 303530"/>
                  <a:gd name="f29" fmla="*/ f0 1 5439410"/>
                  <a:gd name="f30" fmla="*/ f1 1 6348730"/>
                  <a:gd name="f31" fmla="+- f4 0 f2"/>
                  <a:gd name="f32" fmla="+- f3 0 f2"/>
                  <a:gd name="f33" fmla="*/ f32 1 5439410"/>
                  <a:gd name="f34" fmla="*/ f31 1 6348730"/>
                  <a:gd name="f35" fmla="*/ f2 1 f33"/>
                  <a:gd name="f36" fmla="*/ f3 1 f33"/>
                  <a:gd name="f37" fmla="*/ f2 1 f34"/>
                  <a:gd name="f38" fmla="*/ f4 1 f34"/>
                  <a:gd name="f39" fmla="*/ f35 f29 1"/>
                  <a:gd name="f40" fmla="*/ f36 f29 1"/>
                  <a:gd name="f41" fmla="*/ f38 f30 1"/>
                  <a:gd name="f42" fmla="*/ f37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9" t="f42" r="f40" b="f41"/>
                <a:pathLst>
                  <a:path w="5439410" h="6348730">
                    <a:moveTo>
                      <a:pt x="f5" y="f2"/>
                    </a:moveTo>
                    <a:lnTo>
                      <a:pt x="f6" y="f2"/>
                    </a:lnTo>
                    <a:cubicBezTo>
                      <a:pt x="f7" y="f2"/>
                      <a:pt x="f2" y="f7"/>
                      <a:pt x="f2" y="f8"/>
                    </a:cubicBezTo>
                    <a:lnTo>
                      <a:pt x="f2" y="f9"/>
                    </a:lnTo>
                    <a:cubicBezTo>
                      <a:pt x="f2" y="f10"/>
                      <a:pt x="f7" y="f4"/>
                      <a:pt x="f6" y="f4"/>
                    </a:cubicBezTo>
                    <a:lnTo>
                      <a:pt x="f5" y="f4"/>
                    </a:lnTo>
                    <a:cubicBezTo>
                      <a:pt x="f11" y="f4"/>
                      <a:pt x="f12" y="f10"/>
                      <a:pt x="f12" y="f9"/>
                    </a:cubicBezTo>
                    <a:lnTo>
                      <a:pt x="f12" y="f8"/>
                    </a:lnTo>
                    <a:cubicBezTo>
                      <a:pt x="f3" y="f7"/>
                      <a:pt x="f13" y="f2"/>
                      <a:pt x="f5" y="f2"/>
                    </a:cubicBezTo>
                    <a:close/>
                    <a:moveTo>
                      <a:pt x="f14" y="f15"/>
                    </a:moveTo>
                    <a:lnTo>
                      <a:pt x="f14" y="f16"/>
                    </a:lnTo>
                    <a:cubicBezTo>
                      <a:pt x="f14" y="f17"/>
                      <a:pt x="f18" y="f19"/>
                      <a:pt x="f20" y="f19"/>
                    </a:cubicBezTo>
                    <a:lnTo>
                      <a:pt x="f21" y="f19"/>
                    </a:lnTo>
                    <a:cubicBezTo>
                      <a:pt x="f22" y="f19"/>
                      <a:pt x="f23" y="f17"/>
                      <a:pt x="f23" y="f16"/>
                    </a:cubicBezTo>
                    <a:lnTo>
                      <a:pt x="f23" y="f15"/>
                    </a:lnTo>
                    <a:cubicBezTo>
                      <a:pt x="f23" y="f24"/>
                      <a:pt x="f22" y="f25"/>
                      <a:pt x="f21" y="f25"/>
                    </a:cubicBezTo>
                    <a:lnTo>
                      <a:pt x="f20" y="f25"/>
                    </a:lnTo>
                    <a:cubicBezTo>
                      <a:pt x="f26" y="f27"/>
                      <a:pt x="f14" y="f28"/>
                      <a:pt x="f14" y="f15"/>
                    </a:cubicBezTo>
                    <a:close/>
                  </a:path>
                </a:pathLst>
              </a:custGeom>
              <a:solidFill>
                <a:srgbClr val="F2F1EB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hu-HU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endParaRPr>
              </a:p>
            </p:txBody>
          </p:sp>
          <p:sp>
            <p:nvSpPr>
              <p:cNvPr id="26" name="Freeform 32">
                <a:extLst>
                  <a:ext uri="{FF2B5EF4-FFF2-40B4-BE49-F238E27FC236}">
                    <a16:creationId xmlns:a16="http://schemas.microsoft.com/office/drawing/2014/main" id="{A0015999-CC67-38AC-1B28-0F4DC59DEB4D}"/>
                  </a:ext>
                </a:extLst>
              </p:cNvPr>
              <p:cNvSpPr/>
              <p:nvPr/>
            </p:nvSpPr>
            <p:spPr>
              <a:xfrm rot="212934">
                <a:off x="9507849" y="3942527"/>
                <a:ext cx="2043171" cy="188710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889500"/>
                  <a:gd name="f4" fmla="val 4693920"/>
                  <a:gd name="f5" fmla="val 4870450"/>
                  <a:gd name="f6" fmla="val 19050"/>
                  <a:gd name="f7" fmla="val 8890"/>
                  <a:gd name="f8" fmla="val 4674870"/>
                  <a:gd name="f9" fmla="val 4686300"/>
                  <a:gd name="f10" fmla="val 4880610"/>
                  <a:gd name="f11" fmla="val 4685030"/>
                  <a:gd name="f12" fmla="val 20320"/>
                  <a:gd name="f13" fmla="val 4881880"/>
                  <a:gd name="f14" fmla="*/ f0 1 4889500"/>
                  <a:gd name="f15" fmla="*/ f1 1 4693920"/>
                  <a:gd name="f16" fmla="+- f4 0 f2"/>
                  <a:gd name="f17" fmla="+- f3 0 f2"/>
                  <a:gd name="f18" fmla="*/ f17 1 4889500"/>
                  <a:gd name="f19" fmla="*/ f16 1 4693920"/>
                  <a:gd name="f20" fmla="*/ f2 1 f18"/>
                  <a:gd name="f21" fmla="*/ f3 1 f18"/>
                  <a:gd name="f22" fmla="*/ f2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4889500" h="4693920">
                    <a:moveTo>
                      <a:pt x="f5" y="f2"/>
                    </a:moveTo>
                    <a:lnTo>
                      <a:pt x="f6" y="f2"/>
                    </a:lnTo>
                    <a:cubicBezTo>
                      <a:pt x="f7" y="f2"/>
                      <a:pt x="f2" y="f7"/>
                      <a:pt x="f2" y="f6"/>
                    </a:cubicBezTo>
                    <a:lnTo>
                      <a:pt x="f2" y="f8"/>
                    </a:lnTo>
                    <a:cubicBezTo>
                      <a:pt x="f2" y="f9"/>
                      <a:pt x="f7" y="f4"/>
                      <a:pt x="f6" y="f4"/>
                    </a:cubicBezTo>
                    <a:lnTo>
                      <a:pt x="f5" y="f4"/>
                    </a:lnTo>
                    <a:cubicBezTo>
                      <a:pt x="f10" y="f4"/>
                      <a:pt x="f3" y="f11"/>
                      <a:pt x="f3" y="f8"/>
                    </a:cubicBezTo>
                    <a:lnTo>
                      <a:pt x="f3" y="f12"/>
                    </a:lnTo>
                    <a:cubicBezTo>
                      <a:pt x="f3" y="f7"/>
                      <a:pt x="f13" y="f2"/>
                      <a:pt x="f5" y="f2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hu-HU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endParaRPr>
              </a:p>
            </p:txBody>
          </p:sp>
          <p:sp>
            <p:nvSpPr>
              <p:cNvPr id="27" name="Freeform 33">
                <a:extLst>
                  <a:ext uri="{FF2B5EF4-FFF2-40B4-BE49-F238E27FC236}">
                    <a16:creationId xmlns:a16="http://schemas.microsoft.com/office/drawing/2014/main" id="{90FF4CDD-1686-43A1-0A2F-30FAC4A6E83B}"/>
                  </a:ext>
                </a:extLst>
              </p:cNvPr>
              <p:cNvSpPr/>
              <p:nvPr/>
            </p:nvSpPr>
            <p:spPr>
              <a:xfrm rot="212934">
                <a:off x="9391538" y="3827185"/>
                <a:ext cx="2280394" cy="254983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5457190"/>
                  <a:gd name="f4" fmla="val 6342380"/>
                  <a:gd name="f5" fmla="val 5137150"/>
                  <a:gd name="f6" fmla="val 302260"/>
                  <a:gd name="f7" fmla="val 5133340"/>
                  <a:gd name="f8" fmla="val 290830"/>
                  <a:gd name="f9" fmla="val 5119370"/>
                  <a:gd name="f10" fmla="val 289560"/>
                  <a:gd name="f11" fmla="val 248920"/>
                  <a:gd name="f12" fmla="val 240030"/>
                  <a:gd name="f13" fmla="val 228600"/>
                  <a:gd name="f14" fmla="val 293370"/>
                  <a:gd name="f15" fmla="val 303530"/>
                  <a:gd name="f16" fmla="val 232410"/>
                  <a:gd name="f17" fmla="val 312420"/>
                  <a:gd name="f18" fmla="val 236220"/>
                  <a:gd name="f19" fmla="val 307340"/>
                  <a:gd name="f20" fmla="val 242570"/>
                  <a:gd name="f21" fmla="val 304800"/>
                  <a:gd name="f22" fmla="val 5123180"/>
                  <a:gd name="f23" fmla="val 4966970"/>
                  <a:gd name="f24" fmla="val 4973320"/>
                  <a:gd name="f25" fmla="val 5120640"/>
                  <a:gd name="f26" fmla="val 4979670"/>
                  <a:gd name="f27" fmla="val 5115560"/>
                  <a:gd name="f28" fmla="val 4983480"/>
                  <a:gd name="f29" fmla="val 5129530"/>
                  <a:gd name="f30" fmla="val 4975860"/>
                  <a:gd name="f31" fmla="val 5438140"/>
                  <a:gd name="f32" fmla="val 6324600"/>
                  <a:gd name="f33" fmla="val 20320"/>
                  <a:gd name="f34" fmla="val 12700"/>
                  <a:gd name="f35" fmla="val 6350"/>
                  <a:gd name="f36" fmla="val 5080"/>
                  <a:gd name="f37" fmla="val 2540"/>
                  <a:gd name="f38" fmla="val 3810"/>
                  <a:gd name="f39" fmla="val 7620"/>
                  <a:gd name="f40" fmla="val 6323330"/>
                  <a:gd name="f41" fmla="val 6334760"/>
                  <a:gd name="f42" fmla="val 8890"/>
                  <a:gd name="f43" fmla="val 19050"/>
                  <a:gd name="f44" fmla="val 5444490"/>
                  <a:gd name="f45" fmla="val 5449570"/>
                  <a:gd name="f46" fmla="val 5453380"/>
                  <a:gd name="f47" fmla="val 6341110"/>
                  <a:gd name="f48" fmla="val 6337300"/>
                  <a:gd name="f49" fmla="*/ f0 1 5457190"/>
                  <a:gd name="f50" fmla="*/ f1 1 6342380"/>
                  <a:gd name="f51" fmla="+- f4 0 f2"/>
                  <a:gd name="f52" fmla="+- f3 0 f2"/>
                  <a:gd name="f53" fmla="*/ f52 1 5457190"/>
                  <a:gd name="f54" fmla="*/ f51 1 6342380"/>
                  <a:gd name="f55" fmla="*/ f2 1 f53"/>
                  <a:gd name="f56" fmla="*/ f3 1 f53"/>
                  <a:gd name="f57" fmla="*/ f2 1 f54"/>
                  <a:gd name="f58" fmla="*/ f4 1 f54"/>
                  <a:gd name="f59" fmla="*/ f55 f49 1"/>
                  <a:gd name="f60" fmla="*/ f56 f49 1"/>
                  <a:gd name="f61" fmla="*/ f58 f50 1"/>
                  <a:gd name="f62" fmla="*/ f57 f5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59" t="f62" r="f60" b="f61"/>
                <a:pathLst>
                  <a:path w="5457190" h="6342380">
                    <a:moveTo>
                      <a:pt x="f5" y="f6"/>
                    </a:moveTo>
                    <a:cubicBezTo>
                      <a:pt x="f5" y="f6"/>
                      <a:pt x="f7" y="f8"/>
                      <a:pt x="f9" y="f10"/>
                    </a:cubicBezTo>
                    <a:lnTo>
                      <a:pt x="f11" y="f10"/>
                    </a:lnTo>
                    <a:cubicBezTo>
                      <a:pt x="f12" y="f10"/>
                      <a:pt x="f13" y="f14"/>
                      <a:pt x="f13" y="f15"/>
                    </a:cubicBezTo>
                    <a:lnTo>
                      <a:pt x="f16" y="f17"/>
                    </a:lnTo>
                    <a:cubicBezTo>
                      <a:pt x="f18" y="f19"/>
                      <a:pt x="f20" y="f21"/>
                      <a:pt x="f11" y="f21"/>
                    </a:cubicBezTo>
                    <a:lnTo>
                      <a:pt x="f22" y="f21"/>
                    </a:lnTo>
                    <a:lnTo>
                      <a:pt x="f22" y="f23"/>
                    </a:lnTo>
                    <a:cubicBezTo>
                      <a:pt x="f22" y="f24"/>
                      <a:pt x="f25" y="f26"/>
                      <a:pt x="f27" y="f28"/>
                    </a:cubicBezTo>
                    <a:lnTo>
                      <a:pt x="f25" y="f28"/>
                    </a:lnTo>
                    <a:cubicBezTo>
                      <a:pt x="f29" y="f28"/>
                      <a:pt x="f5" y="f30"/>
                      <a:pt x="f5" y="f23"/>
                    </a:cubicBezTo>
                    <a:lnTo>
                      <a:pt x="f5" y="f6"/>
                    </a:lnTo>
                    <a:close/>
                    <a:moveTo>
                      <a:pt x="f31" y="f32"/>
                    </a:moveTo>
                    <a:lnTo>
                      <a:pt x="f33" y="f32"/>
                    </a:lnTo>
                    <a:lnTo>
                      <a:pt x="f33" y="f34"/>
                    </a:lnTo>
                    <a:lnTo>
                      <a:pt x="f35" y="f2"/>
                    </a:lnTo>
                    <a:lnTo>
                      <a:pt x="f36" y="f2"/>
                    </a:lnTo>
                    <a:cubicBezTo>
                      <a:pt x="f37" y="f38"/>
                      <a:pt x="f2" y="f39"/>
                      <a:pt x="f2" y="f34"/>
                    </a:cubicBezTo>
                    <a:lnTo>
                      <a:pt x="f2" y="f40"/>
                    </a:lnTo>
                    <a:cubicBezTo>
                      <a:pt x="f2" y="f41"/>
                      <a:pt x="f42" y="f4"/>
                      <a:pt x="f43" y="f4"/>
                    </a:cubicBezTo>
                    <a:lnTo>
                      <a:pt x="f44" y="f4"/>
                    </a:lnTo>
                    <a:cubicBezTo>
                      <a:pt x="f45" y="f4"/>
                      <a:pt x="f46" y="f47"/>
                      <a:pt x="f3" y="f48"/>
                    </a:cubicBezTo>
                    <a:lnTo>
                      <a:pt x="f31" y="f32"/>
                    </a:lnTo>
                    <a:close/>
                  </a:path>
                </a:pathLst>
              </a:custGeom>
              <a:solidFill>
                <a:srgbClr val="3C3333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hu-HU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endParaRPr>
              </a:p>
            </p:txBody>
          </p:sp>
          <p:sp>
            <p:nvSpPr>
              <p:cNvPr id="28" name="Freeform 34">
                <a:extLst>
                  <a:ext uri="{FF2B5EF4-FFF2-40B4-BE49-F238E27FC236}">
                    <a16:creationId xmlns:a16="http://schemas.microsoft.com/office/drawing/2014/main" id="{74B38E78-BFCA-9CA6-C281-D7514C2EA823}"/>
                  </a:ext>
                </a:extLst>
              </p:cNvPr>
              <p:cNvSpPr/>
              <p:nvPr/>
            </p:nvSpPr>
            <p:spPr>
              <a:xfrm rot="212934">
                <a:off x="9394317" y="3824816"/>
                <a:ext cx="2280925" cy="255084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5458460"/>
                  <a:gd name="f4" fmla="val 6344920"/>
                  <a:gd name="f5" fmla="val 5125720"/>
                  <a:gd name="f6" fmla="val 4987290"/>
                  <a:gd name="f7" fmla="val 5121910"/>
                  <a:gd name="f8" fmla="val 4992370"/>
                  <a:gd name="f9" fmla="val 5116830"/>
                  <a:gd name="f10" fmla="val 4994910"/>
                  <a:gd name="f11" fmla="val 5110480"/>
                  <a:gd name="f12" fmla="val 243840"/>
                  <a:gd name="f13" fmla="val 237490"/>
                  <a:gd name="f14" fmla="val 231140"/>
                  <a:gd name="f15" fmla="val 227330"/>
                  <a:gd name="f16" fmla="val 4986020"/>
                  <a:gd name="f17" fmla="val 222250"/>
                  <a:gd name="f18" fmla="val 4982210"/>
                  <a:gd name="f19" fmla="val 219710"/>
                  <a:gd name="f20" fmla="val 4977130"/>
                  <a:gd name="f21" fmla="val 4970780"/>
                  <a:gd name="f22" fmla="val 314960"/>
                  <a:gd name="f23" fmla="val 309880"/>
                  <a:gd name="f24" fmla="val 304800"/>
                  <a:gd name="f25" fmla="val 226060"/>
                  <a:gd name="f26" fmla="val 300990"/>
                  <a:gd name="f27" fmla="val 240030"/>
                  <a:gd name="f28" fmla="val 311150"/>
                  <a:gd name="f29" fmla="val 4975860"/>
                  <a:gd name="f30" fmla="val 5113020"/>
                  <a:gd name="f31" fmla="val 5115560"/>
                  <a:gd name="f32" fmla="val 4974590"/>
                  <a:gd name="f33" fmla="val 19050"/>
                  <a:gd name="f34" fmla="val 6330950"/>
                  <a:gd name="f35" fmla="val 6336030"/>
                  <a:gd name="f36" fmla="val 5455920"/>
                  <a:gd name="f37" fmla="val 6341110"/>
                  <a:gd name="f38" fmla="val 5450840"/>
                  <a:gd name="f39" fmla="val 5429250"/>
                  <a:gd name="f40" fmla="val 6329680"/>
                  <a:gd name="f41" fmla="val 20320"/>
                  <a:gd name="f42" fmla="val 13970"/>
                  <a:gd name="f43" fmla="val 7620"/>
                  <a:gd name="f44" fmla="val 3810"/>
                  <a:gd name="f45" fmla="val 2540"/>
                  <a:gd name="f46" fmla="val 8890"/>
                  <a:gd name="f47" fmla="val 15240"/>
                  <a:gd name="f48" fmla="val 5439410"/>
                  <a:gd name="f49" fmla="val 5449570"/>
                  <a:gd name="f50" fmla="val 30480"/>
                  <a:gd name="f51" fmla="val 5453380"/>
                  <a:gd name="f52" fmla="val 26670"/>
                  <a:gd name="f53" fmla="val 24130"/>
                  <a:gd name="f54" fmla="val 5447030"/>
                  <a:gd name="f55" fmla="val 21590"/>
                  <a:gd name="f56" fmla="*/ f0 1 5458460"/>
                  <a:gd name="f57" fmla="*/ f1 1 6344920"/>
                  <a:gd name="f58" fmla="+- f4 0 f2"/>
                  <a:gd name="f59" fmla="+- f3 0 f2"/>
                  <a:gd name="f60" fmla="*/ f59 1 5458460"/>
                  <a:gd name="f61" fmla="*/ f58 1 6344920"/>
                  <a:gd name="f62" fmla="*/ f2 1 f60"/>
                  <a:gd name="f63" fmla="*/ f3 1 f60"/>
                  <a:gd name="f64" fmla="*/ f2 1 f61"/>
                  <a:gd name="f65" fmla="*/ f4 1 f61"/>
                  <a:gd name="f66" fmla="*/ f62 f56 1"/>
                  <a:gd name="f67" fmla="*/ f63 f56 1"/>
                  <a:gd name="f68" fmla="*/ f65 f57 1"/>
                  <a:gd name="f69" fmla="*/ f64 f5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66" t="f69" r="f67" b="f68"/>
                <a:pathLst>
                  <a:path w="5458460" h="6344920">
                    <a:moveTo>
                      <a:pt x="f5" y="f6"/>
                    </a:moveTo>
                    <a:cubicBezTo>
                      <a:pt x="f7" y="f8"/>
                      <a:pt x="f9" y="f10"/>
                      <a:pt x="f11" y="f10"/>
                    </a:cubicBezTo>
                    <a:lnTo>
                      <a:pt x="f12" y="f10"/>
                    </a:lnTo>
                    <a:cubicBezTo>
                      <a:pt x="f13" y="f10"/>
                      <a:pt x="f14" y="f8"/>
                      <a:pt x="f15" y="f16"/>
                    </a:cubicBezTo>
                    <a:cubicBezTo>
                      <a:pt x="f17" y="f18"/>
                      <a:pt x="f19" y="f20"/>
                      <a:pt x="f19" y="f21"/>
                    </a:cubicBezTo>
                    <a:lnTo>
                      <a:pt x="f19" y="f22"/>
                    </a:lnTo>
                    <a:cubicBezTo>
                      <a:pt x="f19" y="f23"/>
                      <a:pt x="f17" y="f24"/>
                      <a:pt x="f25" y="f26"/>
                    </a:cubicBezTo>
                    <a:lnTo>
                      <a:pt x="f27" y="f28"/>
                    </a:lnTo>
                    <a:lnTo>
                      <a:pt x="f27" y="f29"/>
                    </a:lnTo>
                    <a:lnTo>
                      <a:pt x="f11" y="f29"/>
                    </a:lnTo>
                    <a:cubicBezTo>
                      <a:pt x="f30" y="f29"/>
                      <a:pt x="f31" y="f32"/>
                      <a:pt x="f9" y="f32"/>
                    </a:cubicBezTo>
                    <a:lnTo>
                      <a:pt x="f5" y="f6"/>
                    </a:lnTo>
                    <a:close/>
                    <a:moveTo>
                      <a:pt x="f3" y="f33"/>
                    </a:moveTo>
                    <a:lnTo>
                      <a:pt x="f3" y="f34"/>
                    </a:lnTo>
                    <a:cubicBezTo>
                      <a:pt x="f3" y="f35"/>
                      <a:pt x="f36" y="f37"/>
                      <a:pt x="f38" y="f4"/>
                    </a:cubicBezTo>
                    <a:lnTo>
                      <a:pt x="f39" y="f40"/>
                    </a:lnTo>
                    <a:lnTo>
                      <a:pt x="f39" y="f41"/>
                    </a:lnTo>
                    <a:lnTo>
                      <a:pt x="f42" y="f41"/>
                    </a:lnTo>
                    <a:lnTo>
                      <a:pt x="f2" y="f43"/>
                    </a:lnTo>
                    <a:cubicBezTo>
                      <a:pt x="f44" y="f45"/>
                      <a:pt x="f46" y="f2"/>
                      <a:pt x="f47" y="f2"/>
                    </a:cubicBezTo>
                    <a:lnTo>
                      <a:pt x="f48" y="f2"/>
                    </a:lnTo>
                    <a:cubicBezTo>
                      <a:pt x="f49" y="f2"/>
                      <a:pt x="f3" y="f46"/>
                      <a:pt x="f3" y="f33"/>
                    </a:cubicBezTo>
                    <a:close/>
                    <a:moveTo>
                      <a:pt x="f36" y="f50"/>
                    </a:moveTo>
                    <a:cubicBezTo>
                      <a:pt x="f51" y="f52"/>
                      <a:pt x="f38" y="f53"/>
                      <a:pt x="f54" y="f55"/>
                    </a:cubicBezTo>
                    <a:lnTo>
                      <a:pt x="f36" y="f50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hu-HU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endParaRPr>
              </a:p>
            </p:txBody>
          </p:sp>
        </p:grpSp>
        <p:sp>
          <p:nvSpPr>
            <p:cNvPr id="29" name="Rectangle 3">
              <a:extLst>
                <a:ext uri="{FF2B5EF4-FFF2-40B4-BE49-F238E27FC236}">
                  <a16:creationId xmlns:a16="http://schemas.microsoft.com/office/drawing/2014/main" id="{12CCC699-40BC-32AD-91C4-C2A582EB8B3A}"/>
                </a:ext>
              </a:extLst>
            </p:cNvPr>
            <p:cNvSpPr/>
            <p:nvPr/>
          </p:nvSpPr>
          <p:spPr>
            <a:xfrm rot="21207597">
              <a:off x="11451735" y="5681789"/>
              <a:ext cx="184727" cy="646334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none" lIns="91440" tIns="45720" rIns="91440" bIns="45720" anchor="ctr" anchorCtr="0" compatLnSpc="1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hu-HU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rPr>
                <a:t/>
              </a:r>
              <a:br>
                <a:rPr lang="hu-HU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rPr>
              </a:br>
              <a:endPara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endParaRPr>
            </a:p>
          </p:txBody>
        </p:sp>
        <p:sp>
          <p:nvSpPr>
            <p:cNvPr id="30" name="Téglalap: átellenes sarkain levágva 58">
              <a:extLst>
                <a:ext uri="{FF2B5EF4-FFF2-40B4-BE49-F238E27FC236}">
                  <a16:creationId xmlns:a16="http://schemas.microsoft.com/office/drawing/2014/main" id="{50E999AB-9AE6-ECA1-60DE-13C24A7D3F94}"/>
                </a:ext>
              </a:extLst>
            </p:cNvPr>
            <p:cNvSpPr/>
            <p:nvPr/>
          </p:nvSpPr>
          <p:spPr>
            <a:xfrm rot="13236803">
              <a:off x="8884222" y="6173477"/>
              <a:ext cx="955264" cy="312459"/>
            </a:xfrm>
            <a:custGeom>
              <a:avLst/>
              <a:gdLst>
                <a:gd name="f0" fmla="val w"/>
                <a:gd name="f1" fmla="val h"/>
                <a:gd name="f2" fmla="val ss"/>
                <a:gd name="f3" fmla="val 0"/>
                <a:gd name="f4" fmla="val 16667"/>
                <a:gd name="f5" fmla="abs f0"/>
                <a:gd name="f6" fmla="abs f1"/>
                <a:gd name="f7" fmla="abs f2"/>
                <a:gd name="f8" fmla="?: f5 f0 1"/>
                <a:gd name="f9" fmla="?: f6 f1 1"/>
                <a:gd name="f10" fmla="?: f7 f2 1"/>
                <a:gd name="f11" fmla="*/ f8 1 21600"/>
                <a:gd name="f12" fmla="*/ f9 1 21600"/>
                <a:gd name="f13" fmla="*/ 21600 f8 1"/>
                <a:gd name="f14" fmla="*/ 21600 f9 1"/>
                <a:gd name="f15" fmla="min f12 f11"/>
                <a:gd name="f16" fmla="*/ f13 1 f10"/>
                <a:gd name="f17" fmla="*/ f14 1 f10"/>
                <a:gd name="f18" fmla="val f16"/>
                <a:gd name="f19" fmla="val f17"/>
                <a:gd name="f20" fmla="*/ f3 f15 1"/>
                <a:gd name="f21" fmla="+- f19 0 f3"/>
                <a:gd name="f22" fmla="+- f18 0 f3"/>
                <a:gd name="f23" fmla="*/ f18 f15 1"/>
                <a:gd name="f24" fmla="*/ f19 f15 1"/>
                <a:gd name="f25" fmla="min f22 f21"/>
                <a:gd name="f26" fmla="*/ f25 f3 1"/>
                <a:gd name="f27" fmla="*/ f25 f4 1"/>
                <a:gd name="f28" fmla="*/ f26 1 100000"/>
                <a:gd name="f29" fmla="*/ f27 1 100000"/>
                <a:gd name="f30" fmla="+- f18 0 f28"/>
                <a:gd name="f31" fmla="+- f19 0 f28"/>
                <a:gd name="f32" fmla="+- f18 0 f29"/>
                <a:gd name="f33" fmla="+- f19 0 f29"/>
                <a:gd name="f34" fmla="+- f28 0 f29"/>
                <a:gd name="f35" fmla="*/ f28 f15 1"/>
                <a:gd name="f36" fmla="*/ f29 f15 1"/>
                <a:gd name="f37" fmla="?: f34 f28 f29"/>
                <a:gd name="f38" fmla="*/ f32 f15 1"/>
                <a:gd name="f39" fmla="*/ f31 f15 1"/>
                <a:gd name="f40" fmla="*/ f30 f15 1"/>
                <a:gd name="f41" fmla="*/ f33 f15 1"/>
                <a:gd name="f42" fmla="*/ f37 1 2"/>
                <a:gd name="f43" fmla="+- f18 0 f42"/>
                <a:gd name="f44" fmla="+- f19 0 f42"/>
                <a:gd name="f45" fmla="*/ f42 f15 1"/>
                <a:gd name="f46" fmla="*/ f43 f15 1"/>
                <a:gd name="f47" fmla="*/ f44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5" r="f46" b="f47"/>
              <a:pathLst>
                <a:path>
                  <a:moveTo>
                    <a:pt x="f35" y="f20"/>
                  </a:moveTo>
                  <a:lnTo>
                    <a:pt x="f38" y="f20"/>
                  </a:lnTo>
                  <a:lnTo>
                    <a:pt x="f23" y="f36"/>
                  </a:lnTo>
                  <a:lnTo>
                    <a:pt x="f23" y="f39"/>
                  </a:lnTo>
                  <a:lnTo>
                    <a:pt x="f40" y="f24"/>
                  </a:lnTo>
                  <a:lnTo>
                    <a:pt x="f36" y="f24"/>
                  </a:lnTo>
                  <a:lnTo>
                    <a:pt x="f20" y="f41"/>
                  </a:lnTo>
                  <a:lnTo>
                    <a:pt x="f20" y="f35"/>
                  </a:lnTo>
                  <a:close/>
                </a:path>
              </a:pathLst>
            </a:custGeom>
            <a:solidFill>
              <a:srgbClr val="BC9F6C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sp>
          <p:nvSpPr>
            <p:cNvPr id="31" name="Szövegdoboz 59">
              <a:extLst>
                <a:ext uri="{FF2B5EF4-FFF2-40B4-BE49-F238E27FC236}">
                  <a16:creationId xmlns:a16="http://schemas.microsoft.com/office/drawing/2014/main" id="{3FF01D65-6500-2B9B-09C7-773CE8633E11}"/>
                </a:ext>
              </a:extLst>
            </p:cNvPr>
            <p:cNvSpPr txBox="1"/>
            <p:nvPr/>
          </p:nvSpPr>
          <p:spPr>
            <a:xfrm rot="242739">
              <a:off x="9239445" y="5768117"/>
              <a:ext cx="2506516" cy="64633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hu-HU" sz="1200" b="0" i="0" u="none" strike="noStrike" kern="1200" cap="none" spc="0" baseline="0">
                  <a:solidFill>
                    <a:srgbClr val="000000"/>
                  </a:solidFill>
                  <a:uFillTx/>
                  <a:latin typeface="Bodoni MT" pitchFamily="18"/>
                </a:rPr>
                <a:t>Gertrudis és Bánk jelenete</a:t>
              </a:r>
              <a:br>
                <a:rPr lang="hu-HU" sz="1200" b="0" i="0" u="none" strike="noStrike" kern="1200" cap="none" spc="0" baseline="0">
                  <a:solidFill>
                    <a:srgbClr val="000000"/>
                  </a:solidFill>
                  <a:uFillTx/>
                  <a:latin typeface="Bodoni MT" pitchFamily="18"/>
                </a:rPr>
              </a:br>
              <a:r>
                <a:rPr lang="hu-HU" sz="1200" b="0" i="0" u="none" strike="noStrike" kern="1200" cap="none" spc="0" baseline="0">
                  <a:solidFill>
                    <a:srgbClr val="000000"/>
                  </a:solidFill>
                  <a:uFillTx/>
                  <a:latin typeface="Bodoni MT" pitchFamily="18"/>
                </a:rPr>
                <a:t>Laborfalvi Róza és Lendvay Márton</a:t>
              </a:r>
              <a:br>
                <a:rPr lang="hu-HU" sz="1200" b="0" i="0" u="none" strike="noStrike" kern="1200" cap="none" spc="0" baseline="0">
                  <a:solidFill>
                    <a:srgbClr val="000000"/>
                  </a:solidFill>
                  <a:uFillTx/>
                  <a:latin typeface="Bodoni MT" pitchFamily="18"/>
                </a:rPr>
              </a:br>
              <a:r>
                <a:rPr lang="hu-HU" sz="1200" b="0" i="0" u="none" strike="noStrike" kern="1200" cap="none" spc="0" baseline="0">
                  <a:solidFill>
                    <a:srgbClr val="000000"/>
                  </a:solidFill>
                  <a:uFillTx/>
                  <a:latin typeface="Bodoni MT" pitchFamily="18"/>
                </a:rPr>
                <a:t>Rohn Alajos rézmetszete, 1845</a:t>
              </a:r>
            </a:p>
          </p:txBody>
        </p:sp>
      </p:grpSp>
      <p:sp>
        <p:nvSpPr>
          <p:cNvPr id="33" name="Freeform 4">
            <a:extLst>
              <a:ext uri="{FF2B5EF4-FFF2-40B4-BE49-F238E27FC236}">
                <a16:creationId xmlns:a16="http://schemas.microsoft.com/office/drawing/2014/main" id="{48D69100-0798-9E34-C9BE-0EC09E6D4244}"/>
              </a:ext>
            </a:extLst>
          </p:cNvPr>
          <p:cNvSpPr/>
          <p:nvPr/>
        </p:nvSpPr>
        <p:spPr>
          <a:xfrm rot="17604426">
            <a:off x="3773011" y="7775438"/>
            <a:ext cx="1642774" cy="1304419"/>
          </a:xfrm>
          <a:custGeom>
            <a:avLst/>
            <a:gdLst>
              <a:gd name="f0" fmla="val w"/>
              <a:gd name="f1" fmla="val h"/>
              <a:gd name="f2" fmla="val 0"/>
              <a:gd name="f3" fmla="val 2300793"/>
              <a:gd name="f4" fmla="val 3234859"/>
              <a:gd name="f5" fmla="val 2300794"/>
              <a:gd name="f6" fmla="*/ f0 1 2300793"/>
              <a:gd name="f7" fmla="*/ f1 1 3234859"/>
              <a:gd name="f8" fmla="+- f4 0 f2"/>
              <a:gd name="f9" fmla="+- f3 0 f2"/>
              <a:gd name="f10" fmla="*/ f9 1 2300793"/>
              <a:gd name="f11" fmla="*/ f8 1 3234859"/>
              <a:gd name="f12" fmla="*/ f2 1 f10"/>
              <a:gd name="f13" fmla="*/ f3 1 f10"/>
              <a:gd name="f14" fmla="*/ f2 1 f11"/>
              <a:gd name="f15" fmla="*/ f4 1 f11"/>
              <a:gd name="f16" fmla="*/ f12 f6 1"/>
              <a:gd name="f17" fmla="*/ f13 f6 1"/>
              <a:gd name="f18" fmla="*/ f15 f7 1"/>
              <a:gd name="f19" fmla="*/ f14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17" b="f18"/>
            <a:pathLst>
              <a:path w="2300793" h="3234859">
                <a:moveTo>
                  <a:pt x="f5" y="f2"/>
                </a:moveTo>
                <a:lnTo>
                  <a:pt x="f2" y="f2"/>
                </a:lnTo>
                <a:lnTo>
                  <a:pt x="f2" y="f4"/>
                </a:lnTo>
                <a:lnTo>
                  <a:pt x="f5" y="f4"/>
                </a:lnTo>
                <a:lnTo>
                  <a:pt x="f5" y="f2"/>
                </a:lnTo>
                <a:close/>
              </a:path>
            </a:pathLst>
          </a:custGeom>
          <a:blipFill>
            <a:blip r:embed="rId10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grpSp>
        <p:nvGrpSpPr>
          <p:cNvPr id="34" name="Group 23">
            <a:extLst>
              <a:ext uri="{FF2B5EF4-FFF2-40B4-BE49-F238E27FC236}">
                <a16:creationId xmlns:a16="http://schemas.microsoft.com/office/drawing/2014/main" id="{7E1B6C68-2FAB-556B-2673-389DFF475787}"/>
              </a:ext>
            </a:extLst>
          </p:cNvPr>
          <p:cNvGrpSpPr/>
          <p:nvPr/>
        </p:nvGrpSpPr>
        <p:grpSpPr>
          <a:xfrm>
            <a:off x="11113403" y="2698840"/>
            <a:ext cx="514075" cy="665235"/>
            <a:chOff x="11113403" y="2698840"/>
            <a:chExt cx="514075" cy="665235"/>
          </a:xfrm>
        </p:grpSpPr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14DAE682-C38D-1841-FF3C-0F889B30F92C}"/>
                </a:ext>
              </a:extLst>
            </p:cNvPr>
            <p:cNvSpPr/>
            <p:nvPr/>
          </p:nvSpPr>
          <p:spPr>
            <a:xfrm rot="7275235">
              <a:off x="11035475" y="2857530"/>
              <a:ext cx="665235" cy="3478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38954"/>
                <a:gd name="f4" fmla="val 1072151"/>
                <a:gd name="f5" fmla="val 2138955"/>
                <a:gd name="f6" fmla="*/ f0 1 2138954"/>
                <a:gd name="f7" fmla="*/ f1 1 1072151"/>
                <a:gd name="f8" fmla="+- f4 0 f2"/>
                <a:gd name="f9" fmla="+- f3 0 f2"/>
                <a:gd name="f10" fmla="*/ f9 1 2138954"/>
                <a:gd name="f11" fmla="*/ f8 1 1072151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2138954" h="1072151">
                  <a:moveTo>
                    <a:pt x="f2" y="f2"/>
                  </a:moveTo>
                  <a:lnTo>
                    <a:pt x="f5" y="f2"/>
                  </a:lnTo>
                  <a:lnTo>
                    <a:pt x="f5" y="f4"/>
                  </a:lnTo>
                  <a:lnTo>
                    <a:pt x="f2" y="f4"/>
                  </a:lnTo>
                  <a:lnTo>
                    <a:pt x="f2" y="f2"/>
                  </a:lnTo>
                  <a:close/>
                </a:path>
              </a:pathLst>
            </a:custGeom>
            <a:blipFill>
              <a:blip r:embed="rId11">
                <a:alphaModFix/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  <p:sp>
          <p:nvSpPr>
            <p:cNvPr id="36" name="Freeform 25">
              <a:extLst>
                <a:ext uri="{FF2B5EF4-FFF2-40B4-BE49-F238E27FC236}">
                  <a16:creationId xmlns:a16="http://schemas.microsoft.com/office/drawing/2014/main" id="{477F6C09-094A-8AC9-6A88-011C1CDF8CBC}"/>
                </a:ext>
              </a:extLst>
            </p:cNvPr>
            <p:cNvSpPr/>
            <p:nvPr/>
          </p:nvSpPr>
          <p:spPr>
            <a:xfrm rot="8047593">
              <a:off x="11124975" y="2748287"/>
              <a:ext cx="490932" cy="5140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578507"/>
                <a:gd name="f4" fmla="val 1584449"/>
                <a:gd name="f5" fmla="*/ f0 1 1578507"/>
                <a:gd name="f6" fmla="*/ f1 1 1584449"/>
                <a:gd name="f7" fmla="+- f4 0 f2"/>
                <a:gd name="f8" fmla="+- f3 0 f2"/>
                <a:gd name="f9" fmla="*/ f8 1 1578507"/>
                <a:gd name="f10" fmla="*/ f7 1 1584449"/>
                <a:gd name="f11" fmla="*/ f2 1 f9"/>
                <a:gd name="f12" fmla="*/ f3 1 f9"/>
                <a:gd name="f13" fmla="*/ f2 1 f10"/>
                <a:gd name="f14" fmla="*/ f4 1 f10"/>
                <a:gd name="f15" fmla="*/ f11 f5 1"/>
                <a:gd name="f16" fmla="*/ f12 f5 1"/>
                <a:gd name="f17" fmla="*/ f14 f6 1"/>
                <a:gd name="f18" fmla="*/ f13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1578507" h="1584449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2" y="f2"/>
                  </a:lnTo>
                  <a:close/>
                </a:path>
              </a:pathLst>
            </a:custGeom>
            <a:blipFill>
              <a:blip r:embed="rId13">
                <a:alphaModFix/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</p:grpSp>
      <p:sp>
        <p:nvSpPr>
          <p:cNvPr id="37" name="Freeform 6">
            <a:extLst>
              <a:ext uri="{FF2B5EF4-FFF2-40B4-BE49-F238E27FC236}">
                <a16:creationId xmlns:a16="http://schemas.microsoft.com/office/drawing/2014/main" id="{905F9FAA-0072-B8E7-AF14-6CEF5F6A88A9}"/>
              </a:ext>
            </a:extLst>
          </p:cNvPr>
          <p:cNvSpPr/>
          <p:nvPr/>
        </p:nvSpPr>
        <p:spPr>
          <a:xfrm>
            <a:off x="264883" y="5843080"/>
            <a:ext cx="936299" cy="724296"/>
          </a:xfrm>
          <a:custGeom>
            <a:avLst/>
            <a:gdLst>
              <a:gd name="f0" fmla="val w"/>
              <a:gd name="f1" fmla="val h"/>
              <a:gd name="f2" fmla="val 0"/>
              <a:gd name="f3" fmla="val 6018989"/>
              <a:gd name="f4" fmla="val 4114800"/>
              <a:gd name="f5" fmla="*/ f0 1 6018989"/>
              <a:gd name="f6" fmla="*/ f1 1 4114800"/>
              <a:gd name="f7" fmla="+- f4 0 f2"/>
              <a:gd name="f8" fmla="+- f3 0 f2"/>
              <a:gd name="f9" fmla="*/ f8 1 6018989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6018989" h="4114800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15">
              <a:alphaModFix/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grpSp>
        <p:nvGrpSpPr>
          <p:cNvPr id="38" name="Csoportba foglalás 48">
            <a:extLst>
              <a:ext uri="{FF2B5EF4-FFF2-40B4-BE49-F238E27FC236}">
                <a16:creationId xmlns:a16="http://schemas.microsoft.com/office/drawing/2014/main" id="{0F1FC93B-6BF3-3D70-F411-EC2B8F666F62}"/>
              </a:ext>
            </a:extLst>
          </p:cNvPr>
          <p:cNvGrpSpPr/>
          <p:nvPr/>
        </p:nvGrpSpPr>
        <p:grpSpPr>
          <a:xfrm>
            <a:off x="6508297" y="4148286"/>
            <a:ext cx="2311995" cy="2082417"/>
            <a:chOff x="6508297" y="4148286"/>
            <a:chExt cx="2311995" cy="2082417"/>
          </a:xfrm>
        </p:grpSpPr>
        <p:grpSp>
          <p:nvGrpSpPr>
            <p:cNvPr id="39" name="Csoportba foglalás 2069">
              <a:extLst>
                <a:ext uri="{FF2B5EF4-FFF2-40B4-BE49-F238E27FC236}">
                  <a16:creationId xmlns:a16="http://schemas.microsoft.com/office/drawing/2014/main" id="{B8BD9005-1354-150D-C173-FF119EAA8062}"/>
                </a:ext>
              </a:extLst>
            </p:cNvPr>
            <p:cNvGrpSpPr/>
            <p:nvPr/>
          </p:nvGrpSpPr>
          <p:grpSpPr>
            <a:xfrm>
              <a:off x="6508297" y="4148286"/>
              <a:ext cx="2311995" cy="2082417"/>
              <a:chOff x="6508297" y="4148286"/>
              <a:chExt cx="2311995" cy="2082417"/>
            </a:xfrm>
          </p:grpSpPr>
          <p:sp>
            <p:nvSpPr>
              <p:cNvPr id="40" name="Freeform 58">
                <a:extLst>
                  <a:ext uri="{FF2B5EF4-FFF2-40B4-BE49-F238E27FC236}">
                    <a16:creationId xmlns:a16="http://schemas.microsoft.com/office/drawing/2014/main" id="{99B01802-BF14-FCE0-5D8D-B250FBD80C34}"/>
                  </a:ext>
                </a:extLst>
              </p:cNvPr>
              <p:cNvSpPr/>
              <p:nvPr/>
            </p:nvSpPr>
            <p:spPr>
              <a:xfrm rot="20602073">
                <a:off x="6508297" y="4148286"/>
                <a:ext cx="2130350" cy="208241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872921"/>
                  <a:gd name="f4" fmla="val 5486391"/>
                  <a:gd name="f5" fmla="*/ f0 1 4872921"/>
                  <a:gd name="f6" fmla="*/ f1 1 5486391"/>
                  <a:gd name="f7" fmla="+- f4 0 f2"/>
                  <a:gd name="f8" fmla="+- f3 0 f2"/>
                  <a:gd name="f9" fmla="*/ f8 1 4872921"/>
                  <a:gd name="f10" fmla="*/ f7 1 5486391"/>
                  <a:gd name="f11" fmla="*/ f2 1 f9"/>
                  <a:gd name="f12" fmla="*/ f3 1 f9"/>
                  <a:gd name="f13" fmla="*/ f2 1 f10"/>
                  <a:gd name="f14" fmla="*/ f4 1 f10"/>
                  <a:gd name="f15" fmla="*/ f11 f5 1"/>
                  <a:gd name="f16" fmla="*/ f12 f5 1"/>
                  <a:gd name="f17" fmla="*/ f14 f6 1"/>
                  <a:gd name="f18" fmla="*/ f13 f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5" t="f18" r="f16" b="f17"/>
                <a:pathLst>
                  <a:path w="4872921" h="5486391">
                    <a:moveTo>
                      <a:pt x="f2" y="f2"/>
                    </a:moveTo>
                    <a:lnTo>
                      <a:pt x="f3" y="f2"/>
                    </a:lnTo>
                    <a:lnTo>
                      <a:pt x="f3" y="f4"/>
                    </a:lnTo>
                    <a:lnTo>
                      <a:pt x="f2" y="f4"/>
                    </a:lnTo>
                    <a:lnTo>
                      <a:pt x="f2" y="f2"/>
                    </a:lnTo>
                    <a:close/>
                  </a:path>
                </a:pathLst>
              </a:custGeom>
              <a:blipFill>
                <a:blip r:embed="rId17">
                  <a:alphaModFix/>
                </a:blip>
                <a:stretch>
                  <a:fillRect/>
                </a:stretch>
              </a:blip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hu-HU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endParaRPr>
              </a:p>
            </p:txBody>
          </p:sp>
          <p:sp>
            <p:nvSpPr>
              <p:cNvPr id="41" name="Szövegdoboz 15">
                <a:extLst>
                  <a:ext uri="{FF2B5EF4-FFF2-40B4-BE49-F238E27FC236}">
                    <a16:creationId xmlns:a16="http://schemas.microsoft.com/office/drawing/2014/main" id="{DC648041-2202-3840-43F1-2A199D813E34}"/>
                  </a:ext>
                </a:extLst>
              </p:cNvPr>
              <p:cNvSpPr txBox="1"/>
              <p:nvPr/>
            </p:nvSpPr>
            <p:spPr>
              <a:xfrm rot="20605442">
                <a:off x="6782141" y="5743119"/>
                <a:ext cx="2038151" cy="361352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hu-HU" sz="1200" b="0" i="0" u="none" strike="noStrike" kern="1200" cap="none" spc="0" baseline="0">
                    <a:solidFill>
                      <a:srgbClr val="000000"/>
                    </a:solidFill>
                    <a:uFillTx/>
                    <a:latin typeface="Bodoni MT" pitchFamily="18"/>
                  </a:rPr>
                  <a:t>Laborfalvi Róza (Barabás Miklós metszete 1846)</a:t>
                </a:r>
              </a:p>
            </p:txBody>
          </p:sp>
        </p:grpSp>
        <p:pic>
          <p:nvPicPr>
            <p:cNvPr id="42" name="Kép 42">
              <a:extLst>
                <a:ext uri="{FF2B5EF4-FFF2-40B4-BE49-F238E27FC236}">
                  <a16:creationId xmlns:a16="http://schemas.microsoft.com/office/drawing/2014/main" id="{12BA57CC-55A6-AC6C-A331-89033B58F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 l="8043" t="4353" r="18611" b="53687"/>
            <a:stretch>
              <a:fillRect/>
            </a:stretch>
          </p:blipFill>
          <p:spPr>
            <a:xfrm rot="20590934">
              <a:off x="6554775" y="4406630"/>
              <a:ext cx="1998302" cy="1399068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44" name="Téglalap: átellenes sarkain levágva 57">
            <a:extLst>
              <a:ext uri="{FF2B5EF4-FFF2-40B4-BE49-F238E27FC236}">
                <a16:creationId xmlns:a16="http://schemas.microsoft.com/office/drawing/2014/main" id="{4CEFF226-95E6-8597-A86D-682EB89E1F44}"/>
              </a:ext>
            </a:extLst>
          </p:cNvPr>
          <p:cNvSpPr/>
          <p:nvPr/>
        </p:nvSpPr>
        <p:spPr>
          <a:xfrm rot="2824900">
            <a:off x="4969119" y="3696574"/>
            <a:ext cx="955264" cy="312459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16667"/>
              <a:gd name="f5" fmla="abs f0"/>
              <a:gd name="f6" fmla="abs f1"/>
              <a:gd name="f7" fmla="abs f2"/>
              <a:gd name="f8" fmla="?: f5 f0 1"/>
              <a:gd name="f9" fmla="?: f6 f1 1"/>
              <a:gd name="f10" fmla="?: f7 f2 1"/>
              <a:gd name="f11" fmla="*/ f8 1 21600"/>
              <a:gd name="f12" fmla="*/ f9 1 21600"/>
              <a:gd name="f13" fmla="*/ 21600 f8 1"/>
              <a:gd name="f14" fmla="*/ 21600 f9 1"/>
              <a:gd name="f15" fmla="min f12 f11"/>
              <a:gd name="f16" fmla="*/ f13 1 f10"/>
              <a:gd name="f17" fmla="*/ f14 1 f10"/>
              <a:gd name="f18" fmla="val f16"/>
              <a:gd name="f19" fmla="val f17"/>
              <a:gd name="f20" fmla="*/ f3 f15 1"/>
              <a:gd name="f21" fmla="+- f19 0 f3"/>
              <a:gd name="f22" fmla="+- f18 0 f3"/>
              <a:gd name="f23" fmla="*/ f18 f15 1"/>
              <a:gd name="f24" fmla="*/ f19 f15 1"/>
              <a:gd name="f25" fmla="min f22 f21"/>
              <a:gd name="f26" fmla="*/ f25 f3 1"/>
              <a:gd name="f27" fmla="*/ f25 f4 1"/>
              <a:gd name="f28" fmla="*/ f26 1 100000"/>
              <a:gd name="f29" fmla="*/ f27 1 100000"/>
              <a:gd name="f30" fmla="+- f18 0 f28"/>
              <a:gd name="f31" fmla="+- f19 0 f28"/>
              <a:gd name="f32" fmla="+- f18 0 f29"/>
              <a:gd name="f33" fmla="+- f19 0 f29"/>
              <a:gd name="f34" fmla="+- f28 0 f29"/>
              <a:gd name="f35" fmla="*/ f28 f15 1"/>
              <a:gd name="f36" fmla="*/ f29 f15 1"/>
              <a:gd name="f37" fmla="?: f34 f28 f29"/>
              <a:gd name="f38" fmla="*/ f32 f15 1"/>
              <a:gd name="f39" fmla="*/ f31 f15 1"/>
              <a:gd name="f40" fmla="*/ f30 f15 1"/>
              <a:gd name="f41" fmla="*/ f33 f15 1"/>
              <a:gd name="f42" fmla="*/ f37 1 2"/>
              <a:gd name="f43" fmla="+- f18 0 f42"/>
              <a:gd name="f44" fmla="+- f19 0 f42"/>
              <a:gd name="f45" fmla="*/ f42 f15 1"/>
              <a:gd name="f46" fmla="*/ f43 f15 1"/>
              <a:gd name="f47" fmla="*/ f44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5" t="f45" r="f46" b="f47"/>
            <a:pathLst>
              <a:path>
                <a:moveTo>
                  <a:pt x="f35" y="f20"/>
                </a:moveTo>
                <a:lnTo>
                  <a:pt x="f38" y="f20"/>
                </a:lnTo>
                <a:lnTo>
                  <a:pt x="f23" y="f36"/>
                </a:lnTo>
                <a:lnTo>
                  <a:pt x="f23" y="f39"/>
                </a:lnTo>
                <a:lnTo>
                  <a:pt x="f40" y="f24"/>
                </a:lnTo>
                <a:lnTo>
                  <a:pt x="f36" y="f24"/>
                </a:lnTo>
                <a:lnTo>
                  <a:pt x="f20" y="f41"/>
                </a:lnTo>
                <a:lnTo>
                  <a:pt x="f20" y="f35"/>
                </a:lnTo>
                <a:close/>
              </a:path>
            </a:pathLst>
          </a:custGeom>
          <a:solidFill>
            <a:srgbClr val="BC9F6C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grpSp>
        <p:nvGrpSpPr>
          <p:cNvPr id="45" name="Group 30">
            <a:extLst>
              <a:ext uri="{FF2B5EF4-FFF2-40B4-BE49-F238E27FC236}">
                <a16:creationId xmlns:a16="http://schemas.microsoft.com/office/drawing/2014/main" id="{CCCCA43E-A7DB-35E3-E5E4-DAC3D2F57EEF}"/>
              </a:ext>
            </a:extLst>
          </p:cNvPr>
          <p:cNvGrpSpPr/>
          <p:nvPr/>
        </p:nvGrpSpPr>
        <p:grpSpPr>
          <a:xfrm>
            <a:off x="3226707" y="3676519"/>
            <a:ext cx="2284163" cy="2552648"/>
            <a:chOff x="3226707" y="3676519"/>
            <a:chExt cx="2284163" cy="2552648"/>
          </a:xfrm>
        </p:grpSpPr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6A223000-8B89-11AA-FB4B-3AA65413355F}"/>
                </a:ext>
              </a:extLst>
            </p:cNvPr>
            <p:cNvSpPr/>
            <p:nvPr/>
          </p:nvSpPr>
          <p:spPr>
            <a:xfrm rot="212934">
              <a:off x="3226707" y="3676519"/>
              <a:ext cx="2272960" cy="25523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39410"/>
                <a:gd name="f4" fmla="val 6348730"/>
                <a:gd name="f5" fmla="val 5419090"/>
                <a:gd name="f6" fmla="val 19050"/>
                <a:gd name="f7" fmla="val 8890"/>
                <a:gd name="f8" fmla="val 20320"/>
                <a:gd name="f9" fmla="val 6329680"/>
                <a:gd name="f10" fmla="val 6339840"/>
                <a:gd name="f11" fmla="val 5429250"/>
                <a:gd name="f12" fmla="val 5438140"/>
                <a:gd name="f13" fmla="val 5430520"/>
                <a:gd name="f14" fmla="val 5137150"/>
                <a:gd name="f15" fmla="val 314960"/>
                <a:gd name="f16" fmla="val 4970780"/>
                <a:gd name="f17" fmla="val 4980940"/>
                <a:gd name="f18" fmla="val 5128260"/>
                <a:gd name="f19" fmla="val 4989830"/>
                <a:gd name="f20" fmla="val 5118100"/>
                <a:gd name="f21" fmla="val 266700"/>
                <a:gd name="f22" fmla="val 256540"/>
                <a:gd name="f23" fmla="val 247650"/>
                <a:gd name="f24" fmla="val 304800"/>
                <a:gd name="f25" fmla="val 295910"/>
                <a:gd name="f26" fmla="val 5129530"/>
                <a:gd name="f27" fmla="val 294640"/>
                <a:gd name="f28" fmla="val 303530"/>
                <a:gd name="f29" fmla="*/ f0 1 5439410"/>
                <a:gd name="f30" fmla="*/ f1 1 6348730"/>
                <a:gd name="f31" fmla="+- f4 0 f2"/>
                <a:gd name="f32" fmla="+- f3 0 f2"/>
                <a:gd name="f33" fmla="*/ f32 1 5439410"/>
                <a:gd name="f34" fmla="*/ f31 1 6348730"/>
                <a:gd name="f35" fmla="*/ f2 1 f33"/>
                <a:gd name="f36" fmla="*/ f3 1 f33"/>
                <a:gd name="f37" fmla="*/ f2 1 f34"/>
                <a:gd name="f38" fmla="*/ f4 1 f34"/>
                <a:gd name="f39" fmla="*/ f35 f29 1"/>
                <a:gd name="f40" fmla="*/ f36 f29 1"/>
                <a:gd name="f41" fmla="*/ f38 f30 1"/>
                <a:gd name="f42" fmla="*/ f37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5439410" h="6348730">
                  <a:moveTo>
                    <a:pt x="f5" y="f2"/>
                  </a:moveTo>
                  <a:lnTo>
                    <a:pt x="f6" y="f2"/>
                  </a:lnTo>
                  <a:cubicBezTo>
                    <a:pt x="f7" y="f2"/>
                    <a:pt x="f2" y="f7"/>
                    <a:pt x="f2" y="f8"/>
                  </a:cubicBezTo>
                  <a:lnTo>
                    <a:pt x="f2" y="f9"/>
                  </a:lnTo>
                  <a:cubicBezTo>
                    <a:pt x="f2" y="f10"/>
                    <a:pt x="f7" y="f4"/>
                    <a:pt x="f6" y="f4"/>
                  </a:cubicBezTo>
                  <a:lnTo>
                    <a:pt x="f5" y="f4"/>
                  </a:lnTo>
                  <a:cubicBezTo>
                    <a:pt x="f11" y="f4"/>
                    <a:pt x="f12" y="f10"/>
                    <a:pt x="f12" y="f9"/>
                  </a:cubicBezTo>
                  <a:lnTo>
                    <a:pt x="f12" y="f8"/>
                  </a:lnTo>
                  <a:cubicBezTo>
                    <a:pt x="f3" y="f7"/>
                    <a:pt x="f13" y="f2"/>
                    <a:pt x="f5" y="f2"/>
                  </a:cubicBezTo>
                  <a:close/>
                  <a:moveTo>
                    <a:pt x="f14" y="f15"/>
                  </a:moveTo>
                  <a:lnTo>
                    <a:pt x="f14" y="f16"/>
                  </a:lnTo>
                  <a:cubicBezTo>
                    <a:pt x="f14" y="f17"/>
                    <a:pt x="f18" y="f19"/>
                    <a:pt x="f20" y="f19"/>
                  </a:cubicBezTo>
                  <a:lnTo>
                    <a:pt x="f21" y="f19"/>
                  </a:lnTo>
                  <a:cubicBezTo>
                    <a:pt x="f22" y="f19"/>
                    <a:pt x="f23" y="f17"/>
                    <a:pt x="f23" y="f16"/>
                  </a:cubicBezTo>
                  <a:lnTo>
                    <a:pt x="f23" y="f15"/>
                  </a:lnTo>
                  <a:cubicBezTo>
                    <a:pt x="f23" y="f24"/>
                    <a:pt x="f22" y="f25"/>
                    <a:pt x="f21" y="f25"/>
                  </a:cubicBezTo>
                  <a:lnTo>
                    <a:pt x="f20" y="f25"/>
                  </a:lnTo>
                  <a:cubicBezTo>
                    <a:pt x="f26" y="f27"/>
                    <a:pt x="f14" y="f28"/>
                    <a:pt x="f14" y="f15"/>
                  </a:cubicBezTo>
                  <a:close/>
                </a:path>
              </a:pathLst>
            </a:custGeom>
            <a:solidFill>
              <a:srgbClr val="F2F1E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FD464F9A-ACE3-9AD8-2A58-E313ED9A0927}"/>
                </a:ext>
              </a:extLst>
            </p:cNvPr>
            <p:cNvSpPr/>
            <p:nvPr/>
          </p:nvSpPr>
          <p:spPr>
            <a:xfrm rot="212934">
              <a:off x="3227165" y="3679336"/>
              <a:ext cx="2280394" cy="254983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57190"/>
                <a:gd name="f4" fmla="val 6342380"/>
                <a:gd name="f5" fmla="val 5137150"/>
                <a:gd name="f6" fmla="val 302260"/>
                <a:gd name="f7" fmla="val 5133340"/>
                <a:gd name="f8" fmla="val 290830"/>
                <a:gd name="f9" fmla="val 5119370"/>
                <a:gd name="f10" fmla="val 289560"/>
                <a:gd name="f11" fmla="val 248920"/>
                <a:gd name="f12" fmla="val 240030"/>
                <a:gd name="f13" fmla="val 228600"/>
                <a:gd name="f14" fmla="val 293370"/>
                <a:gd name="f15" fmla="val 303530"/>
                <a:gd name="f16" fmla="val 232410"/>
                <a:gd name="f17" fmla="val 312420"/>
                <a:gd name="f18" fmla="val 236220"/>
                <a:gd name="f19" fmla="val 307340"/>
                <a:gd name="f20" fmla="val 242570"/>
                <a:gd name="f21" fmla="val 304800"/>
                <a:gd name="f22" fmla="val 5123180"/>
                <a:gd name="f23" fmla="val 4966970"/>
                <a:gd name="f24" fmla="val 4973320"/>
                <a:gd name="f25" fmla="val 5120640"/>
                <a:gd name="f26" fmla="val 4979670"/>
                <a:gd name="f27" fmla="val 5115560"/>
                <a:gd name="f28" fmla="val 4983480"/>
                <a:gd name="f29" fmla="val 5129530"/>
                <a:gd name="f30" fmla="val 4975860"/>
                <a:gd name="f31" fmla="val 5438140"/>
                <a:gd name="f32" fmla="val 6324600"/>
                <a:gd name="f33" fmla="val 20320"/>
                <a:gd name="f34" fmla="val 12700"/>
                <a:gd name="f35" fmla="val 6350"/>
                <a:gd name="f36" fmla="val 5080"/>
                <a:gd name="f37" fmla="val 2540"/>
                <a:gd name="f38" fmla="val 3810"/>
                <a:gd name="f39" fmla="val 7620"/>
                <a:gd name="f40" fmla="val 6323330"/>
                <a:gd name="f41" fmla="val 6334760"/>
                <a:gd name="f42" fmla="val 8890"/>
                <a:gd name="f43" fmla="val 19050"/>
                <a:gd name="f44" fmla="val 5444490"/>
                <a:gd name="f45" fmla="val 5449570"/>
                <a:gd name="f46" fmla="val 5453380"/>
                <a:gd name="f47" fmla="val 6341110"/>
                <a:gd name="f48" fmla="val 6337300"/>
                <a:gd name="f49" fmla="*/ f0 1 5457190"/>
                <a:gd name="f50" fmla="*/ f1 1 6342380"/>
                <a:gd name="f51" fmla="+- f4 0 f2"/>
                <a:gd name="f52" fmla="+- f3 0 f2"/>
                <a:gd name="f53" fmla="*/ f52 1 5457190"/>
                <a:gd name="f54" fmla="*/ f51 1 6342380"/>
                <a:gd name="f55" fmla="*/ f2 1 f53"/>
                <a:gd name="f56" fmla="*/ f3 1 f53"/>
                <a:gd name="f57" fmla="*/ f2 1 f54"/>
                <a:gd name="f58" fmla="*/ f4 1 f54"/>
                <a:gd name="f59" fmla="*/ f55 f49 1"/>
                <a:gd name="f60" fmla="*/ f56 f49 1"/>
                <a:gd name="f61" fmla="*/ f58 f50 1"/>
                <a:gd name="f62" fmla="*/ f57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5457190" h="6342380">
                  <a:moveTo>
                    <a:pt x="f5" y="f6"/>
                  </a:moveTo>
                  <a:cubicBezTo>
                    <a:pt x="f5" y="f6"/>
                    <a:pt x="f7" y="f8"/>
                    <a:pt x="f9" y="f10"/>
                  </a:cubicBezTo>
                  <a:lnTo>
                    <a:pt x="f11" y="f10"/>
                  </a:lnTo>
                  <a:cubicBezTo>
                    <a:pt x="f12" y="f10"/>
                    <a:pt x="f13" y="f14"/>
                    <a:pt x="f13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11" y="f21"/>
                  </a:cubicBezTo>
                  <a:lnTo>
                    <a:pt x="f22" y="f21"/>
                  </a:lnTo>
                  <a:lnTo>
                    <a:pt x="f22" y="f23"/>
                  </a:lnTo>
                  <a:cubicBezTo>
                    <a:pt x="f22" y="f24"/>
                    <a:pt x="f25" y="f26"/>
                    <a:pt x="f27" y="f28"/>
                  </a:cubicBezTo>
                  <a:lnTo>
                    <a:pt x="f25" y="f28"/>
                  </a:lnTo>
                  <a:cubicBezTo>
                    <a:pt x="f29" y="f28"/>
                    <a:pt x="f5" y="f30"/>
                    <a:pt x="f5" y="f23"/>
                  </a:cubicBezTo>
                  <a:lnTo>
                    <a:pt x="f5" y="f6"/>
                  </a:lnTo>
                  <a:close/>
                  <a:moveTo>
                    <a:pt x="f31" y="f32"/>
                  </a:moveTo>
                  <a:lnTo>
                    <a:pt x="f33" y="f32"/>
                  </a:lnTo>
                  <a:lnTo>
                    <a:pt x="f33" y="f34"/>
                  </a:lnTo>
                  <a:lnTo>
                    <a:pt x="f35" y="f2"/>
                  </a:lnTo>
                  <a:lnTo>
                    <a:pt x="f36" y="f2"/>
                  </a:lnTo>
                  <a:cubicBezTo>
                    <a:pt x="f37" y="f38"/>
                    <a:pt x="f2" y="f39"/>
                    <a:pt x="f2" y="f34"/>
                  </a:cubicBezTo>
                  <a:lnTo>
                    <a:pt x="f2" y="f40"/>
                  </a:lnTo>
                  <a:cubicBezTo>
                    <a:pt x="f2" y="f41"/>
                    <a:pt x="f42" y="f4"/>
                    <a:pt x="f43" y="f4"/>
                  </a:cubicBezTo>
                  <a:lnTo>
                    <a:pt x="f44" y="f4"/>
                  </a:lnTo>
                  <a:cubicBezTo>
                    <a:pt x="f45" y="f4"/>
                    <a:pt x="f46" y="f47"/>
                    <a:pt x="f3" y="f48"/>
                  </a:cubicBezTo>
                  <a:lnTo>
                    <a:pt x="f31" y="f32"/>
                  </a:lnTo>
                  <a:close/>
                </a:path>
              </a:pathLst>
            </a:custGeom>
            <a:solidFill>
              <a:srgbClr val="3C3333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61AFAA-5C2D-65C7-F55D-9F3FD3F51258}"/>
                </a:ext>
              </a:extLst>
            </p:cNvPr>
            <p:cNvSpPr/>
            <p:nvPr/>
          </p:nvSpPr>
          <p:spPr>
            <a:xfrm rot="212934">
              <a:off x="3229945" y="3676958"/>
              <a:ext cx="2280925" cy="25508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58460"/>
                <a:gd name="f4" fmla="val 6344920"/>
                <a:gd name="f5" fmla="val 5125720"/>
                <a:gd name="f6" fmla="val 4987290"/>
                <a:gd name="f7" fmla="val 5121910"/>
                <a:gd name="f8" fmla="val 4992370"/>
                <a:gd name="f9" fmla="val 5116830"/>
                <a:gd name="f10" fmla="val 4994910"/>
                <a:gd name="f11" fmla="val 5110480"/>
                <a:gd name="f12" fmla="val 243840"/>
                <a:gd name="f13" fmla="val 237490"/>
                <a:gd name="f14" fmla="val 231140"/>
                <a:gd name="f15" fmla="val 227330"/>
                <a:gd name="f16" fmla="val 4986020"/>
                <a:gd name="f17" fmla="val 222250"/>
                <a:gd name="f18" fmla="val 4982210"/>
                <a:gd name="f19" fmla="val 219710"/>
                <a:gd name="f20" fmla="val 4977130"/>
                <a:gd name="f21" fmla="val 4970780"/>
                <a:gd name="f22" fmla="val 314960"/>
                <a:gd name="f23" fmla="val 309880"/>
                <a:gd name="f24" fmla="val 304800"/>
                <a:gd name="f25" fmla="val 226060"/>
                <a:gd name="f26" fmla="val 300990"/>
                <a:gd name="f27" fmla="val 240030"/>
                <a:gd name="f28" fmla="val 311150"/>
                <a:gd name="f29" fmla="val 4975860"/>
                <a:gd name="f30" fmla="val 5113020"/>
                <a:gd name="f31" fmla="val 5115560"/>
                <a:gd name="f32" fmla="val 4974590"/>
                <a:gd name="f33" fmla="val 19050"/>
                <a:gd name="f34" fmla="val 6330950"/>
                <a:gd name="f35" fmla="val 6336030"/>
                <a:gd name="f36" fmla="val 5455920"/>
                <a:gd name="f37" fmla="val 6341110"/>
                <a:gd name="f38" fmla="val 5450840"/>
                <a:gd name="f39" fmla="val 5429250"/>
                <a:gd name="f40" fmla="val 6329680"/>
                <a:gd name="f41" fmla="val 20320"/>
                <a:gd name="f42" fmla="val 13970"/>
                <a:gd name="f43" fmla="val 7620"/>
                <a:gd name="f44" fmla="val 3810"/>
                <a:gd name="f45" fmla="val 2540"/>
                <a:gd name="f46" fmla="val 8890"/>
                <a:gd name="f47" fmla="val 15240"/>
                <a:gd name="f48" fmla="val 5439410"/>
                <a:gd name="f49" fmla="val 5449570"/>
                <a:gd name="f50" fmla="val 30480"/>
                <a:gd name="f51" fmla="val 5453380"/>
                <a:gd name="f52" fmla="val 26670"/>
                <a:gd name="f53" fmla="val 24130"/>
                <a:gd name="f54" fmla="val 5447030"/>
                <a:gd name="f55" fmla="val 21590"/>
                <a:gd name="f56" fmla="*/ f0 1 5458460"/>
                <a:gd name="f57" fmla="*/ f1 1 6344920"/>
                <a:gd name="f58" fmla="+- f4 0 f2"/>
                <a:gd name="f59" fmla="+- f3 0 f2"/>
                <a:gd name="f60" fmla="*/ f59 1 5458460"/>
                <a:gd name="f61" fmla="*/ f58 1 6344920"/>
                <a:gd name="f62" fmla="*/ f2 1 f60"/>
                <a:gd name="f63" fmla="*/ f3 1 f60"/>
                <a:gd name="f64" fmla="*/ f2 1 f61"/>
                <a:gd name="f65" fmla="*/ f4 1 f61"/>
                <a:gd name="f66" fmla="*/ f62 f56 1"/>
                <a:gd name="f67" fmla="*/ f63 f56 1"/>
                <a:gd name="f68" fmla="*/ f65 f57 1"/>
                <a:gd name="f69" fmla="*/ f64 f5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6" t="f69" r="f67" b="f68"/>
              <a:pathLst>
                <a:path w="5458460" h="6344920">
                  <a:moveTo>
                    <a:pt x="f5" y="f6"/>
                  </a:moveTo>
                  <a:cubicBezTo>
                    <a:pt x="f7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8"/>
                    <a:pt x="f15" y="f16"/>
                  </a:cubicBezTo>
                  <a:cubicBezTo>
                    <a:pt x="f17" y="f18"/>
                    <a:pt x="f19" y="f20"/>
                    <a:pt x="f19" y="f21"/>
                  </a:cubicBezTo>
                  <a:lnTo>
                    <a:pt x="f19" y="f22"/>
                  </a:lnTo>
                  <a:cubicBezTo>
                    <a:pt x="f19" y="f23"/>
                    <a:pt x="f17" y="f24"/>
                    <a:pt x="f25" y="f26"/>
                  </a:cubicBezTo>
                  <a:lnTo>
                    <a:pt x="f27" y="f28"/>
                  </a:lnTo>
                  <a:lnTo>
                    <a:pt x="f27" y="f29"/>
                  </a:lnTo>
                  <a:lnTo>
                    <a:pt x="f11" y="f29"/>
                  </a:lnTo>
                  <a:cubicBezTo>
                    <a:pt x="f30" y="f29"/>
                    <a:pt x="f31" y="f32"/>
                    <a:pt x="f9" y="f32"/>
                  </a:cubicBezTo>
                  <a:lnTo>
                    <a:pt x="f5" y="f6"/>
                  </a:lnTo>
                  <a:close/>
                  <a:moveTo>
                    <a:pt x="f3" y="f33"/>
                  </a:moveTo>
                  <a:lnTo>
                    <a:pt x="f3" y="f34"/>
                  </a:lnTo>
                  <a:cubicBezTo>
                    <a:pt x="f3" y="f35"/>
                    <a:pt x="f36" y="f37"/>
                    <a:pt x="f38" y="f4"/>
                  </a:cubicBezTo>
                  <a:lnTo>
                    <a:pt x="f39" y="f40"/>
                  </a:lnTo>
                  <a:lnTo>
                    <a:pt x="f39" y="f41"/>
                  </a:lnTo>
                  <a:lnTo>
                    <a:pt x="f42" y="f41"/>
                  </a:lnTo>
                  <a:lnTo>
                    <a:pt x="f2" y="f43"/>
                  </a:lnTo>
                  <a:cubicBezTo>
                    <a:pt x="f44" y="f45"/>
                    <a:pt x="f46" y="f2"/>
                    <a:pt x="f47" y="f2"/>
                  </a:cubicBezTo>
                  <a:lnTo>
                    <a:pt x="f48" y="f2"/>
                  </a:lnTo>
                  <a:cubicBezTo>
                    <a:pt x="f49" y="f2"/>
                    <a:pt x="f3" y="f46"/>
                    <a:pt x="f3" y="f33"/>
                  </a:cubicBezTo>
                  <a:close/>
                  <a:moveTo>
                    <a:pt x="f36" y="f50"/>
                  </a:moveTo>
                  <a:cubicBezTo>
                    <a:pt x="f51" y="f52"/>
                    <a:pt x="f38" y="f53"/>
                    <a:pt x="f54" y="f55"/>
                  </a:cubicBezTo>
                  <a:lnTo>
                    <a:pt x="f36" y="f50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</p:grpSp>
      <p:sp>
        <p:nvSpPr>
          <p:cNvPr id="49" name="Rectangle 3">
            <a:extLst>
              <a:ext uri="{FF2B5EF4-FFF2-40B4-BE49-F238E27FC236}">
                <a16:creationId xmlns:a16="http://schemas.microsoft.com/office/drawing/2014/main" id="{3D5945C0-B20F-C72C-D8A2-E22098636AAE}"/>
              </a:ext>
            </a:extLst>
          </p:cNvPr>
          <p:cNvSpPr/>
          <p:nvPr/>
        </p:nvSpPr>
        <p:spPr>
          <a:xfrm rot="21207597">
            <a:off x="5287353" y="5533930"/>
            <a:ext cx="184727" cy="64633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rPr>
              <a:t/>
            </a:r>
            <a:b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rPr>
            </a:b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50" name="Téglalap: átellenes sarkain levágva 58">
            <a:extLst>
              <a:ext uri="{FF2B5EF4-FFF2-40B4-BE49-F238E27FC236}">
                <a16:creationId xmlns:a16="http://schemas.microsoft.com/office/drawing/2014/main" id="{CEBFE25E-F1C4-6B83-8A40-1F503269766F}"/>
              </a:ext>
            </a:extLst>
          </p:cNvPr>
          <p:cNvSpPr/>
          <p:nvPr/>
        </p:nvSpPr>
        <p:spPr>
          <a:xfrm rot="13236803">
            <a:off x="2719840" y="6025628"/>
            <a:ext cx="955264" cy="312459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16667"/>
              <a:gd name="f5" fmla="abs f0"/>
              <a:gd name="f6" fmla="abs f1"/>
              <a:gd name="f7" fmla="abs f2"/>
              <a:gd name="f8" fmla="?: f5 f0 1"/>
              <a:gd name="f9" fmla="?: f6 f1 1"/>
              <a:gd name="f10" fmla="?: f7 f2 1"/>
              <a:gd name="f11" fmla="*/ f8 1 21600"/>
              <a:gd name="f12" fmla="*/ f9 1 21600"/>
              <a:gd name="f13" fmla="*/ 21600 f8 1"/>
              <a:gd name="f14" fmla="*/ 21600 f9 1"/>
              <a:gd name="f15" fmla="min f12 f11"/>
              <a:gd name="f16" fmla="*/ f13 1 f10"/>
              <a:gd name="f17" fmla="*/ f14 1 f10"/>
              <a:gd name="f18" fmla="val f16"/>
              <a:gd name="f19" fmla="val f17"/>
              <a:gd name="f20" fmla="*/ f3 f15 1"/>
              <a:gd name="f21" fmla="+- f19 0 f3"/>
              <a:gd name="f22" fmla="+- f18 0 f3"/>
              <a:gd name="f23" fmla="*/ f18 f15 1"/>
              <a:gd name="f24" fmla="*/ f19 f15 1"/>
              <a:gd name="f25" fmla="min f22 f21"/>
              <a:gd name="f26" fmla="*/ f25 f3 1"/>
              <a:gd name="f27" fmla="*/ f25 f4 1"/>
              <a:gd name="f28" fmla="*/ f26 1 100000"/>
              <a:gd name="f29" fmla="*/ f27 1 100000"/>
              <a:gd name="f30" fmla="+- f18 0 f28"/>
              <a:gd name="f31" fmla="+- f19 0 f28"/>
              <a:gd name="f32" fmla="+- f18 0 f29"/>
              <a:gd name="f33" fmla="+- f19 0 f29"/>
              <a:gd name="f34" fmla="+- f28 0 f29"/>
              <a:gd name="f35" fmla="*/ f28 f15 1"/>
              <a:gd name="f36" fmla="*/ f29 f15 1"/>
              <a:gd name="f37" fmla="?: f34 f28 f29"/>
              <a:gd name="f38" fmla="*/ f32 f15 1"/>
              <a:gd name="f39" fmla="*/ f31 f15 1"/>
              <a:gd name="f40" fmla="*/ f30 f15 1"/>
              <a:gd name="f41" fmla="*/ f33 f15 1"/>
              <a:gd name="f42" fmla="*/ f37 1 2"/>
              <a:gd name="f43" fmla="+- f18 0 f42"/>
              <a:gd name="f44" fmla="+- f19 0 f42"/>
              <a:gd name="f45" fmla="*/ f42 f15 1"/>
              <a:gd name="f46" fmla="*/ f43 f15 1"/>
              <a:gd name="f47" fmla="*/ f44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5" t="f45" r="f46" b="f47"/>
            <a:pathLst>
              <a:path>
                <a:moveTo>
                  <a:pt x="f35" y="f20"/>
                </a:moveTo>
                <a:lnTo>
                  <a:pt x="f38" y="f20"/>
                </a:lnTo>
                <a:lnTo>
                  <a:pt x="f23" y="f36"/>
                </a:lnTo>
                <a:lnTo>
                  <a:pt x="f23" y="f39"/>
                </a:lnTo>
                <a:lnTo>
                  <a:pt x="f40" y="f24"/>
                </a:lnTo>
                <a:lnTo>
                  <a:pt x="f36" y="f24"/>
                </a:lnTo>
                <a:lnTo>
                  <a:pt x="f20" y="f41"/>
                </a:lnTo>
                <a:lnTo>
                  <a:pt x="f20" y="f35"/>
                </a:lnTo>
                <a:close/>
              </a:path>
            </a:pathLst>
          </a:custGeom>
          <a:solidFill>
            <a:srgbClr val="BC9F6C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pic>
        <p:nvPicPr>
          <p:cNvPr id="1026" name="Picture 2" descr="Fénykép megnyitása">
            <a:extLst>
              <a:ext uri="{FF2B5EF4-FFF2-40B4-BE49-F238E27FC236}">
                <a16:creationId xmlns:a16="http://schemas.microsoft.com/office/drawing/2014/main" id="{77563381-FEF5-876B-9A7D-093E62A710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6" t="3994" r="15129" b="50301"/>
          <a:stretch/>
        </p:blipFill>
        <p:spPr bwMode="auto">
          <a:xfrm rot="177379">
            <a:off x="3331713" y="3756144"/>
            <a:ext cx="2098688" cy="19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: egyik sarkán levágva 41">
            <a:extLst>
              <a:ext uri="{FF2B5EF4-FFF2-40B4-BE49-F238E27FC236}">
                <a16:creationId xmlns:a16="http://schemas.microsoft.com/office/drawing/2014/main" id="{DF698391-13E9-F3E3-9A1B-9FDD2CFF94C4}"/>
              </a:ext>
            </a:extLst>
          </p:cNvPr>
          <p:cNvSpPr/>
          <p:nvPr/>
        </p:nvSpPr>
        <p:spPr>
          <a:xfrm>
            <a:off x="378799" y="2715603"/>
            <a:ext cx="3186610" cy="2247512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16667"/>
              <a:gd name="f5" fmla="abs f0"/>
              <a:gd name="f6" fmla="abs f1"/>
              <a:gd name="f7" fmla="abs f2"/>
              <a:gd name="f8" fmla="?: f5 f0 1"/>
              <a:gd name="f9" fmla="?: f6 f1 1"/>
              <a:gd name="f10" fmla="?: f7 f2 1"/>
              <a:gd name="f11" fmla="*/ f8 1 21600"/>
              <a:gd name="f12" fmla="*/ f9 1 21600"/>
              <a:gd name="f13" fmla="*/ 21600 f8 1"/>
              <a:gd name="f14" fmla="*/ 21600 f9 1"/>
              <a:gd name="f15" fmla="min f12 f11"/>
              <a:gd name="f16" fmla="*/ f13 1 f10"/>
              <a:gd name="f17" fmla="*/ f14 1 f10"/>
              <a:gd name="f18" fmla="val f16"/>
              <a:gd name="f19" fmla="val f17"/>
              <a:gd name="f20" fmla="*/ f3 f15 1"/>
              <a:gd name="f21" fmla="+- f19 0 f3"/>
              <a:gd name="f22" fmla="+- f18 0 f3"/>
              <a:gd name="f23" fmla="*/ f19 f15 1"/>
              <a:gd name="f24" fmla="*/ f18 f15 1"/>
              <a:gd name="f25" fmla="min f22 f21"/>
              <a:gd name="f26" fmla="*/ f25 f4 1"/>
              <a:gd name="f27" fmla="*/ f26 1 100000"/>
              <a:gd name="f28" fmla="+- f18 0 f27"/>
              <a:gd name="f29" fmla="*/ f27 1 2"/>
              <a:gd name="f30" fmla="*/ f27 f15 1"/>
              <a:gd name="f31" fmla="+- f28 f18 0"/>
              <a:gd name="f32" fmla="*/ f29 f15 1"/>
              <a:gd name="f33" fmla="*/ f28 f15 1"/>
              <a:gd name="f34" fmla="*/ f31 1 2"/>
              <a:gd name="f35" fmla="*/ f34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" t="f32" r="f35" b="f23"/>
            <a:pathLst>
              <a:path>
                <a:moveTo>
                  <a:pt x="f20" y="f20"/>
                </a:moveTo>
                <a:lnTo>
                  <a:pt x="f33" y="f20"/>
                </a:lnTo>
                <a:lnTo>
                  <a:pt x="f24" y="f30"/>
                </a:lnTo>
                <a:lnTo>
                  <a:pt x="f24" y="f23"/>
                </a:lnTo>
                <a:lnTo>
                  <a:pt x="f20" y="f23"/>
                </a:lnTo>
                <a:close/>
              </a:path>
            </a:pathLst>
          </a:custGeom>
          <a:solidFill>
            <a:srgbClr val="CFBB96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grpSp>
        <p:nvGrpSpPr>
          <p:cNvPr id="3" name="Group 23">
            <a:extLst>
              <a:ext uri="{FF2B5EF4-FFF2-40B4-BE49-F238E27FC236}">
                <a16:creationId xmlns:a16="http://schemas.microsoft.com/office/drawing/2014/main" id="{A40AACC5-D108-FBB6-DC32-640C3CC44D7F}"/>
              </a:ext>
            </a:extLst>
          </p:cNvPr>
          <p:cNvGrpSpPr/>
          <p:nvPr/>
        </p:nvGrpSpPr>
        <p:grpSpPr>
          <a:xfrm>
            <a:off x="11264228" y="4276986"/>
            <a:ext cx="446135" cy="524920"/>
            <a:chOff x="11264228" y="4276986"/>
            <a:chExt cx="446135" cy="524920"/>
          </a:xfrm>
        </p:grpSpPr>
        <p:sp>
          <p:nvSpPr>
            <p:cNvPr id="4" name="Freeform 24">
              <a:extLst>
                <a:ext uri="{FF2B5EF4-FFF2-40B4-BE49-F238E27FC236}">
                  <a16:creationId xmlns:a16="http://schemas.microsoft.com/office/drawing/2014/main" id="{EB41DD24-1C6E-0FE0-C39D-F18E3B832C75}"/>
                </a:ext>
              </a:extLst>
            </p:cNvPr>
            <p:cNvSpPr/>
            <p:nvPr/>
          </p:nvSpPr>
          <p:spPr>
            <a:xfrm rot="7275235">
              <a:off x="11222986" y="4388501"/>
              <a:ext cx="524920" cy="3018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38954"/>
                <a:gd name="f4" fmla="val 1072151"/>
                <a:gd name="f5" fmla="val 2138955"/>
                <a:gd name="f6" fmla="*/ f0 1 2138954"/>
                <a:gd name="f7" fmla="*/ f1 1 1072151"/>
                <a:gd name="f8" fmla="+- f4 0 f2"/>
                <a:gd name="f9" fmla="+- f3 0 f2"/>
                <a:gd name="f10" fmla="*/ f9 1 2138954"/>
                <a:gd name="f11" fmla="*/ f8 1 1072151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2138954" h="1072151">
                  <a:moveTo>
                    <a:pt x="f2" y="f2"/>
                  </a:moveTo>
                  <a:lnTo>
                    <a:pt x="f5" y="f2"/>
                  </a:lnTo>
                  <a:lnTo>
                    <a:pt x="f5" y="f4"/>
                  </a:lnTo>
                  <a:lnTo>
                    <a:pt x="f2" y="f4"/>
                  </a:lnTo>
                  <a:lnTo>
                    <a:pt x="f2" y="f2"/>
                  </a:lnTo>
                  <a:close/>
                </a:path>
              </a:pathLst>
            </a:custGeom>
            <a:blipFill>
              <a:blip r:embed="rId4">
                <a:alphaModFix/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  <p:sp>
          <p:nvSpPr>
            <p:cNvPr id="5" name="Freeform 25">
              <a:extLst>
                <a:ext uri="{FF2B5EF4-FFF2-40B4-BE49-F238E27FC236}">
                  <a16:creationId xmlns:a16="http://schemas.microsoft.com/office/drawing/2014/main" id="{C85AB421-F6C4-998E-8EB1-37849C5AB821}"/>
                </a:ext>
              </a:extLst>
            </p:cNvPr>
            <p:cNvSpPr/>
            <p:nvPr/>
          </p:nvSpPr>
          <p:spPr>
            <a:xfrm rot="8047593">
              <a:off x="11293608" y="4295750"/>
              <a:ext cx="387376" cy="4461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578507"/>
                <a:gd name="f4" fmla="val 1584449"/>
                <a:gd name="f5" fmla="*/ f0 1 1578507"/>
                <a:gd name="f6" fmla="*/ f1 1 1584449"/>
                <a:gd name="f7" fmla="+- f4 0 f2"/>
                <a:gd name="f8" fmla="+- f3 0 f2"/>
                <a:gd name="f9" fmla="*/ f8 1 1578507"/>
                <a:gd name="f10" fmla="*/ f7 1 1584449"/>
                <a:gd name="f11" fmla="*/ f2 1 f9"/>
                <a:gd name="f12" fmla="*/ f3 1 f9"/>
                <a:gd name="f13" fmla="*/ f2 1 f10"/>
                <a:gd name="f14" fmla="*/ f4 1 f10"/>
                <a:gd name="f15" fmla="*/ f11 f5 1"/>
                <a:gd name="f16" fmla="*/ f12 f5 1"/>
                <a:gd name="f17" fmla="*/ f14 f6 1"/>
                <a:gd name="f18" fmla="*/ f13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1578507" h="1584449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2" y="f2"/>
                  </a:lnTo>
                  <a:close/>
                </a:path>
              </a:pathLst>
            </a:custGeom>
            <a:blipFill>
              <a:blip r:embed="rId6">
                <a:alphaModFix/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</p:grpSp>
      <p:grpSp>
        <p:nvGrpSpPr>
          <p:cNvPr id="6" name="Group 23">
            <a:extLst>
              <a:ext uri="{FF2B5EF4-FFF2-40B4-BE49-F238E27FC236}">
                <a16:creationId xmlns:a16="http://schemas.microsoft.com/office/drawing/2014/main" id="{BFC085BA-EF4C-3F51-3C82-4E9A5C350E1F}"/>
              </a:ext>
            </a:extLst>
          </p:cNvPr>
          <p:cNvGrpSpPr/>
          <p:nvPr/>
        </p:nvGrpSpPr>
        <p:grpSpPr>
          <a:xfrm>
            <a:off x="5178568" y="5697587"/>
            <a:ext cx="611687" cy="828876"/>
            <a:chOff x="5178568" y="5697587"/>
            <a:chExt cx="611687" cy="828876"/>
          </a:xfrm>
        </p:grpSpPr>
        <p:sp>
          <p:nvSpPr>
            <p:cNvPr id="7" name="Freeform 24">
              <a:extLst>
                <a:ext uri="{FF2B5EF4-FFF2-40B4-BE49-F238E27FC236}">
                  <a16:creationId xmlns:a16="http://schemas.microsoft.com/office/drawing/2014/main" id="{45C5945E-4699-03FD-5067-0B469B6DD3AC}"/>
                </a:ext>
              </a:extLst>
            </p:cNvPr>
            <p:cNvSpPr/>
            <p:nvPr/>
          </p:nvSpPr>
          <p:spPr>
            <a:xfrm rot="7865633">
              <a:off x="5061513" y="5873883"/>
              <a:ext cx="828876" cy="4762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38954"/>
                <a:gd name="f4" fmla="val 1072151"/>
                <a:gd name="f5" fmla="val 2138955"/>
                <a:gd name="f6" fmla="*/ f0 1 2138954"/>
                <a:gd name="f7" fmla="*/ f1 1 1072151"/>
                <a:gd name="f8" fmla="+- f4 0 f2"/>
                <a:gd name="f9" fmla="+- f3 0 f2"/>
                <a:gd name="f10" fmla="*/ f9 1 2138954"/>
                <a:gd name="f11" fmla="*/ f8 1 1072151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2138954" h="1072151">
                  <a:moveTo>
                    <a:pt x="f2" y="f2"/>
                  </a:moveTo>
                  <a:lnTo>
                    <a:pt x="f5" y="f2"/>
                  </a:lnTo>
                  <a:lnTo>
                    <a:pt x="f5" y="f4"/>
                  </a:lnTo>
                  <a:lnTo>
                    <a:pt x="f2" y="f4"/>
                  </a:lnTo>
                  <a:lnTo>
                    <a:pt x="f2" y="f2"/>
                  </a:lnTo>
                  <a:close/>
                </a:path>
              </a:pathLst>
            </a:custGeom>
            <a:blipFill>
              <a:blip r:embed="rId4">
                <a:alphaModFix/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205911E5-9E40-0194-9A17-4656D4645411}"/>
                </a:ext>
              </a:extLst>
            </p:cNvPr>
            <p:cNvSpPr/>
            <p:nvPr/>
          </p:nvSpPr>
          <p:spPr>
            <a:xfrm rot="8637992">
              <a:off x="5178568" y="5728499"/>
              <a:ext cx="611687" cy="70386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578507"/>
                <a:gd name="f4" fmla="val 1584449"/>
                <a:gd name="f5" fmla="*/ f0 1 1578507"/>
                <a:gd name="f6" fmla="*/ f1 1 1584449"/>
                <a:gd name="f7" fmla="+- f4 0 f2"/>
                <a:gd name="f8" fmla="+- f3 0 f2"/>
                <a:gd name="f9" fmla="*/ f8 1 1578507"/>
                <a:gd name="f10" fmla="*/ f7 1 1584449"/>
                <a:gd name="f11" fmla="*/ f2 1 f9"/>
                <a:gd name="f12" fmla="*/ f3 1 f9"/>
                <a:gd name="f13" fmla="*/ f2 1 f10"/>
                <a:gd name="f14" fmla="*/ f4 1 f10"/>
                <a:gd name="f15" fmla="*/ f11 f5 1"/>
                <a:gd name="f16" fmla="*/ f12 f5 1"/>
                <a:gd name="f17" fmla="*/ f14 f6 1"/>
                <a:gd name="f18" fmla="*/ f13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1578507" h="1584449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2" y="f2"/>
                  </a:lnTo>
                  <a:close/>
                </a:path>
              </a:pathLst>
            </a:custGeom>
            <a:blipFill>
              <a:blip r:embed="rId6">
                <a:alphaModFix/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</p:grpSp>
      <p:sp>
        <p:nvSpPr>
          <p:cNvPr id="9" name="Freeform 32">
            <a:extLst>
              <a:ext uri="{FF2B5EF4-FFF2-40B4-BE49-F238E27FC236}">
                <a16:creationId xmlns:a16="http://schemas.microsoft.com/office/drawing/2014/main" id="{0ED22D19-6423-9BA0-516A-04407C12116F}"/>
              </a:ext>
            </a:extLst>
          </p:cNvPr>
          <p:cNvSpPr/>
          <p:nvPr/>
        </p:nvSpPr>
        <p:spPr>
          <a:xfrm rot="996672">
            <a:off x="8461949" y="2374221"/>
            <a:ext cx="1015880" cy="721370"/>
          </a:xfrm>
          <a:custGeom>
            <a:avLst/>
            <a:gdLst>
              <a:gd name="f0" fmla="val w"/>
              <a:gd name="f1" fmla="val h"/>
              <a:gd name="f2" fmla="val 0"/>
              <a:gd name="f3" fmla="val 4074331"/>
              <a:gd name="f4" fmla="val 2042258"/>
              <a:gd name="f5" fmla="*/ f0 1 4074331"/>
              <a:gd name="f6" fmla="*/ f1 1 2042258"/>
              <a:gd name="f7" fmla="+- f4 0 f2"/>
              <a:gd name="f8" fmla="+- f3 0 f2"/>
              <a:gd name="f9" fmla="*/ f8 1 4074331"/>
              <a:gd name="f10" fmla="*/ f7 1 2042258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074331" h="2042258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8">
              <a:alphaModFix/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0" name="Freeform 32">
            <a:extLst>
              <a:ext uri="{FF2B5EF4-FFF2-40B4-BE49-F238E27FC236}">
                <a16:creationId xmlns:a16="http://schemas.microsoft.com/office/drawing/2014/main" id="{D7253CC1-3D1D-B448-95AD-57C2D038E07E}"/>
              </a:ext>
            </a:extLst>
          </p:cNvPr>
          <p:cNvSpPr/>
          <p:nvPr/>
        </p:nvSpPr>
        <p:spPr>
          <a:xfrm rot="1419377">
            <a:off x="4807412" y="3629720"/>
            <a:ext cx="1015880" cy="721370"/>
          </a:xfrm>
          <a:custGeom>
            <a:avLst/>
            <a:gdLst>
              <a:gd name="f0" fmla="val w"/>
              <a:gd name="f1" fmla="val h"/>
              <a:gd name="f2" fmla="val 0"/>
              <a:gd name="f3" fmla="val 4074331"/>
              <a:gd name="f4" fmla="val 2042258"/>
              <a:gd name="f5" fmla="*/ f0 1 4074331"/>
              <a:gd name="f6" fmla="*/ f1 1 2042258"/>
              <a:gd name="f7" fmla="+- f4 0 f2"/>
              <a:gd name="f8" fmla="+- f3 0 f2"/>
              <a:gd name="f9" fmla="*/ f8 1 4074331"/>
              <a:gd name="f10" fmla="*/ f7 1 2042258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074331" h="2042258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8">
              <a:alphaModFix/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AA5A604B-5C02-0808-D99A-A8383493621C}"/>
              </a:ext>
            </a:extLst>
          </p:cNvPr>
          <p:cNvSpPr/>
          <p:nvPr/>
        </p:nvSpPr>
        <p:spPr>
          <a:xfrm rot="5990033" flipH="1" flipV="1">
            <a:off x="10835151" y="5417916"/>
            <a:ext cx="1209065" cy="1160611"/>
          </a:xfrm>
          <a:custGeom>
            <a:avLst/>
            <a:gdLst>
              <a:gd name="f0" fmla="val w"/>
              <a:gd name="f1" fmla="val h"/>
              <a:gd name="f2" fmla="val 0"/>
              <a:gd name="f3" fmla="val 5850243"/>
              <a:gd name="f4" fmla="val 4731384"/>
              <a:gd name="f5" fmla="val 5850242"/>
              <a:gd name="f6" fmla="*/ f0 1 5850243"/>
              <a:gd name="f7" fmla="*/ f1 1 4731384"/>
              <a:gd name="f8" fmla="+- f4 0 f2"/>
              <a:gd name="f9" fmla="+- f3 0 f2"/>
              <a:gd name="f10" fmla="*/ f9 1 5850243"/>
              <a:gd name="f11" fmla="*/ f8 1 4731384"/>
              <a:gd name="f12" fmla="*/ f2 1 f10"/>
              <a:gd name="f13" fmla="*/ f3 1 f10"/>
              <a:gd name="f14" fmla="*/ f2 1 f11"/>
              <a:gd name="f15" fmla="*/ f4 1 f11"/>
              <a:gd name="f16" fmla="*/ f12 f6 1"/>
              <a:gd name="f17" fmla="*/ f13 f6 1"/>
              <a:gd name="f18" fmla="*/ f15 f7 1"/>
              <a:gd name="f19" fmla="*/ f14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17" b="f18"/>
            <a:pathLst>
              <a:path w="5850243" h="4731384">
                <a:moveTo>
                  <a:pt x="f5" y="f4"/>
                </a:moveTo>
                <a:lnTo>
                  <a:pt x="f2" y="f4"/>
                </a:lnTo>
                <a:lnTo>
                  <a:pt x="f2" y="f2"/>
                </a:lnTo>
                <a:lnTo>
                  <a:pt x="f5" y="f2"/>
                </a:lnTo>
                <a:lnTo>
                  <a:pt x="f5" y="f4"/>
                </a:lnTo>
                <a:close/>
              </a:path>
            </a:pathLst>
          </a:custGeom>
          <a:blipFill>
            <a:blip r:embed="rId10">
              <a:alphaModFix/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2" name="Téglalap: átellenes sarkain lekerekítve 24">
            <a:extLst>
              <a:ext uri="{FF2B5EF4-FFF2-40B4-BE49-F238E27FC236}">
                <a16:creationId xmlns:a16="http://schemas.microsoft.com/office/drawing/2014/main" id="{B0B32F9B-B102-8D70-30C4-1EC7597BAB49}"/>
              </a:ext>
            </a:extLst>
          </p:cNvPr>
          <p:cNvSpPr/>
          <p:nvPr/>
        </p:nvSpPr>
        <p:spPr>
          <a:xfrm rot="10799991">
            <a:off x="6589587" y="5883386"/>
            <a:ext cx="3601400" cy="584777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val 50000"/>
              <a:gd name="f8" fmla="abs f3"/>
              <a:gd name="f9" fmla="abs f4"/>
              <a:gd name="f10" fmla="abs f5"/>
              <a:gd name="f11" fmla="?: f8 f3 1"/>
              <a:gd name="f12" fmla="?: f9 f4 1"/>
              <a:gd name="f13" fmla="?: f10 f5 1"/>
              <a:gd name="f14" fmla="*/ f11 1 21600"/>
              <a:gd name="f15" fmla="*/ f12 1 21600"/>
              <a:gd name="f16" fmla="*/ 21600 f11 1"/>
              <a:gd name="f17" fmla="*/ 21600 f12 1"/>
              <a:gd name="f18" fmla="min f15 f14"/>
              <a:gd name="f19" fmla="*/ f16 1 f13"/>
              <a:gd name="f20" fmla="*/ f17 1 f13"/>
              <a:gd name="f21" fmla="val f19"/>
              <a:gd name="f22" fmla="val f20"/>
              <a:gd name="f23" fmla="*/ f6 f18 1"/>
              <a:gd name="f24" fmla="+- f22 0 f6"/>
              <a:gd name="f25" fmla="+- f21 0 f6"/>
              <a:gd name="f26" fmla="*/ f21 f18 1"/>
              <a:gd name="f27" fmla="*/ f22 f18 1"/>
              <a:gd name="f28" fmla="min f25 f24"/>
              <a:gd name="f29" fmla="*/ f28 f6 1"/>
              <a:gd name="f30" fmla="*/ f28 f7 1"/>
              <a:gd name="f31" fmla="*/ f29 1 100000"/>
              <a:gd name="f32" fmla="*/ f30 1 100000"/>
              <a:gd name="f33" fmla="+- f22 0 f31"/>
              <a:gd name="f34" fmla="+- f21 0 f32"/>
              <a:gd name="f35" fmla="*/ f31 29289 1"/>
              <a:gd name="f36" fmla="*/ f32 29289 1"/>
              <a:gd name="f37" fmla="*/ f31 f18 1"/>
              <a:gd name="f38" fmla="*/ f32 f18 1"/>
              <a:gd name="f39" fmla="*/ f35 1 100000"/>
              <a:gd name="f40" fmla="*/ f36 1 100000"/>
              <a:gd name="f41" fmla="*/ f34 f18 1"/>
              <a:gd name="f42" fmla="*/ f33 f18 1"/>
              <a:gd name="f43" fmla="+- f39 0 f40"/>
              <a:gd name="f44" fmla="?: f43 f39 f40"/>
              <a:gd name="f45" fmla="+- f21 0 f44"/>
              <a:gd name="f46" fmla="+- f22 0 f44"/>
              <a:gd name="f47" fmla="*/ f44 f18 1"/>
              <a:gd name="f48" fmla="*/ f45 f18 1"/>
              <a:gd name="f49" fmla="*/ f46 f1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47" r="f48" b="f49"/>
            <a:pathLst>
              <a:path>
                <a:moveTo>
                  <a:pt x="f37" y="f23"/>
                </a:moveTo>
                <a:lnTo>
                  <a:pt x="f41" y="f23"/>
                </a:lnTo>
                <a:arcTo wR="f38" hR="f38" stAng="f2" swAng="f1"/>
                <a:lnTo>
                  <a:pt x="f26" y="f42"/>
                </a:lnTo>
                <a:arcTo wR="f37" hR="f37" stAng="f6" swAng="f1"/>
                <a:lnTo>
                  <a:pt x="f38" y="f27"/>
                </a:lnTo>
                <a:arcTo wR="f38" hR="f38" stAng="f1" swAng="f1"/>
                <a:lnTo>
                  <a:pt x="f23" y="f37"/>
                </a:lnTo>
                <a:arcTo wR="f37" hR="f37" stAng="f0" swAng="f1"/>
                <a:close/>
              </a:path>
            </a:pathLst>
          </a:custGeom>
          <a:solidFill>
            <a:srgbClr val="DACAAE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13" name="Téglalap: egyik sarkán levágva 22">
            <a:extLst>
              <a:ext uri="{FF2B5EF4-FFF2-40B4-BE49-F238E27FC236}">
                <a16:creationId xmlns:a16="http://schemas.microsoft.com/office/drawing/2014/main" id="{BF69AE83-467F-8A38-EC81-2717B0C7A91C}"/>
              </a:ext>
            </a:extLst>
          </p:cNvPr>
          <p:cNvSpPr/>
          <p:nvPr/>
        </p:nvSpPr>
        <p:spPr>
          <a:xfrm>
            <a:off x="6391527" y="2541775"/>
            <a:ext cx="2936906" cy="2554540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16667"/>
              <a:gd name="f5" fmla="abs f0"/>
              <a:gd name="f6" fmla="abs f1"/>
              <a:gd name="f7" fmla="abs f2"/>
              <a:gd name="f8" fmla="?: f5 f0 1"/>
              <a:gd name="f9" fmla="?: f6 f1 1"/>
              <a:gd name="f10" fmla="?: f7 f2 1"/>
              <a:gd name="f11" fmla="*/ f8 1 21600"/>
              <a:gd name="f12" fmla="*/ f9 1 21600"/>
              <a:gd name="f13" fmla="*/ 21600 f8 1"/>
              <a:gd name="f14" fmla="*/ 21600 f9 1"/>
              <a:gd name="f15" fmla="min f12 f11"/>
              <a:gd name="f16" fmla="*/ f13 1 f10"/>
              <a:gd name="f17" fmla="*/ f14 1 f10"/>
              <a:gd name="f18" fmla="val f16"/>
              <a:gd name="f19" fmla="val f17"/>
              <a:gd name="f20" fmla="*/ f3 f15 1"/>
              <a:gd name="f21" fmla="+- f19 0 f3"/>
              <a:gd name="f22" fmla="+- f18 0 f3"/>
              <a:gd name="f23" fmla="*/ f19 f15 1"/>
              <a:gd name="f24" fmla="*/ f18 f15 1"/>
              <a:gd name="f25" fmla="min f22 f21"/>
              <a:gd name="f26" fmla="*/ f25 f4 1"/>
              <a:gd name="f27" fmla="*/ f26 1 100000"/>
              <a:gd name="f28" fmla="+- f18 0 f27"/>
              <a:gd name="f29" fmla="*/ f27 1 2"/>
              <a:gd name="f30" fmla="*/ f27 f15 1"/>
              <a:gd name="f31" fmla="+- f28 f18 0"/>
              <a:gd name="f32" fmla="*/ f29 f15 1"/>
              <a:gd name="f33" fmla="*/ f28 f15 1"/>
              <a:gd name="f34" fmla="*/ f31 1 2"/>
              <a:gd name="f35" fmla="*/ f34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" t="f32" r="f35" b="f23"/>
            <a:pathLst>
              <a:path>
                <a:moveTo>
                  <a:pt x="f20" y="f20"/>
                </a:moveTo>
                <a:lnTo>
                  <a:pt x="f33" y="f20"/>
                </a:lnTo>
                <a:lnTo>
                  <a:pt x="f24" y="f30"/>
                </a:lnTo>
                <a:lnTo>
                  <a:pt x="f24" y="f23"/>
                </a:lnTo>
                <a:lnTo>
                  <a:pt x="f20" y="f23"/>
                </a:lnTo>
                <a:close/>
              </a:path>
            </a:pathLst>
          </a:custGeom>
          <a:solidFill>
            <a:srgbClr val="CBB4A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cxnSp>
        <p:nvCxnSpPr>
          <p:cNvPr id="14" name="Egyenes összekötő 9">
            <a:extLst>
              <a:ext uri="{FF2B5EF4-FFF2-40B4-BE49-F238E27FC236}">
                <a16:creationId xmlns:a16="http://schemas.microsoft.com/office/drawing/2014/main" id="{0527E909-0241-2F0E-F4FC-1C0DB6DB5B19}"/>
              </a:ext>
            </a:extLst>
          </p:cNvPr>
          <p:cNvCxnSpPr/>
          <p:nvPr/>
        </p:nvCxnSpPr>
        <p:spPr>
          <a:xfrm>
            <a:off x="6096003" y="0"/>
            <a:ext cx="0" cy="6858000"/>
          </a:xfrm>
          <a:prstGeom prst="straightConnector1">
            <a:avLst/>
          </a:prstGeom>
          <a:noFill/>
          <a:ln w="19046" cap="flat">
            <a:solidFill>
              <a:srgbClr val="B39359">
                <a:alpha val="72000"/>
              </a:srgbClr>
            </a:solidFill>
            <a:prstDash val="solid"/>
            <a:miter/>
          </a:ln>
        </p:spPr>
      </p:cxnSp>
      <p:sp>
        <p:nvSpPr>
          <p:cNvPr id="15" name="Freeform 3">
            <a:extLst>
              <a:ext uri="{FF2B5EF4-FFF2-40B4-BE49-F238E27FC236}">
                <a16:creationId xmlns:a16="http://schemas.microsoft.com/office/drawing/2014/main" id="{8CA7C249-D6CB-70B2-51B6-9E9A73857FFF}"/>
              </a:ext>
            </a:extLst>
          </p:cNvPr>
          <p:cNvSpPr/>
          <p:nvPr/>
        </p:nvSpPr>
        <p:spPr>
          <a:xfrm flipV="1">
            <a:off x="30925" y="32287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12">
              <a:alphaModFix/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7F4558D8-0C8C-83F2-CCFF-274DB672A2E8}"/>
              </a:ext>
            </a:extLst>
          </p:cNvPr>
          <p:cNvSpPr/>
          <p:nvPr/>
        </p:nvSpPr>
        <p:spPr>
          <a:xfrm flipV="1">
            <a:off x="6111383" y="28602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12">
              <a:alphaModFix/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DFFFC971-1E43-CF07-CAAA-32EAD5C1CC15}"/>
              </a:ext>
            </a:extLst>
          </p:cNvPr>
          <p:cNvSpPr/>
          <p:nvPr/>
        </p:nvSpPr>
        <p:spPr>
          <a:xfrm rot="16199987" flipV="1">
            <a:off x="95541" y="5568855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12">
              <a:alphaModFix/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EF231DF1-6E86-9461-5AEC-F5116F9D4CF7}"/>
              </a:ext>
            </a:extLst>
          </p:cNvPr>
          <p:cNvSpPr/>
          <p:nvPr/>
        </p:nvSpPr>
        <p:spPr>
          <a:xfrm rot="10800009" flipV="1">
            <a:off x="4924958" y="5543175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12">
              <a:alphaModFix/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1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BB491891-68B4-ACFD-A1CD-B2B00A47D361}"/>
              </a:ext>
            </a:extLst>
          </p:cNvPr>
          <p:cNvSpPr/>
          <p:nvPr/>
        </p:nvSpPr>
        <p:spPr>
          <a:xfrm rot="16199987" flipV="1">
            <a:off x="6231238" y="5604819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12">
              <a:alphaModFix/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9B925181-FCA2-3ADD-CB11-2D25462FB772}"/>
              </a:ext>
            </a:extLst>
          </p:cNvPr>
          <p:cNvSpPr/>
          <p:nvPr/>
        </p:nvSpPr>
        <p:spPr>
          <a:xfrm rot="5553286" flipV="1">
            <a:off x="10886275" y="-44920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12">
              <a:alphaModFix/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D81F8A7C-8B44-651A-D707-4E03E8FCBD61}"/>
              </a:ext>
            </a:extLst>
          </p:cNvPr>
          <p:cNvSpPr/>
          <p:nvPr/>
        </p:nvSpPr>
        <p:spPr>
          <a:xfrm rot="10800009" flipV="1">
            <a:off x="10969352" y="5516877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12">
              <a:alphaModFix/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98C44570-BFA5-FD41-D1B2-C5ED3245F3D1}"/>
              </a:ext>
            </a:extLst>
          </p:cNvPr>
          <p:cNvSpPr/>
          <p:nvPr/>
        </p:nvSpPr>
        <p:spPr>
          <a:xfrm rot="5399996" flipV="1">
            <a:off x="4769963" y="-15714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12">
              <a:alphaModFix/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23" name="Szövegdoboz 1">
            <a:extLst>
              <a:ext uri="{FF2B5EF4-FFF2-40B4-BE49-F238E27FC236}">
                <a16:creationId xmlns:a16="http://schemas.microsoft.com/office/drawing/2014/main" id="{567B1C22-7E6C-750F-623D-A4E950D452AE}"/>
              </a:ext>
            </a:extLst>
          </p:cNvPr>
          <p:cNvSpPr txBox="1"/>
          <p:nvPr/>
        </p:nvSpPr>
        <p:spPr>
          <a:xfrm>
            <a:off x="593692" y="-9573"/>
            <a:ext cx="4601681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3000" b="1" i="0" u="none" strike="noStrike" kern="1200" cap="none" spc="0" baseline="0" dirty="0">
                <a:solidFill>
                  <a:srgbClr val="000000"/>
                </a:solidFill>
                <a:uFillTx/>
                <a:latin typeface="Monotype Corsiva" pitchFamily="66"/>
              </a:rPr>
              <a:t>1848. március 15-én a díszelőadás a Bánk bán volt</a:t>
            </a:r>
          </a:p>
        </p:txBody>
      </p:sp>
      <p:sp>
        <p:nvSpPr>
          <p:cNvPr id="24" name="Szövegdoboz 2">
            <a:extLst>
              <a:ext uri="{FF2B5EF4-FFF2-40B4-BE49-F238E27FC236}">
                <a16:creationId xmlns:a16="http://schemas.microsoft.com/office/drawing/2014/main" id="{93117CC9-66AB-2419-EF86-C6AAA9040324}"/>
              </a:ext>
            </a:extLst>
          </p:cNvPr>
          <p:cNvSpPr txBox="1"/>
          <p:nvPr/>
        </p:nvSpPr>
        <p:spPr>
          <a:xfrm>
            <a:off x="349812" y="2882600"/>
            <a:ext cx="3213539" cy="203132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Bodoni MT" pitchFamily="18"/>
              </a:rPr>
              <a:t> </a:t>
            </a:r>
            <a:r>
              <a:rPr lang="hu-HU" sz="1800" b="0" u="none" strike="noStrike" kern="1200" cap="none" spc="0" baseline="0" dirty="0" smtClean="0">
                <a:solidFill>
                  <a:srgbClr val="000000"/>
                </a:solidFill>
                <a:uFillTx/>
                <a:latin typeface="Amasis MT Pro Light" pitchFamily="18"/>
              </a:rPr>
              <a:t>A </a:t>
            </a:r>
            <a:r>
              <a:rPr lang="hu-HU" sz="1800" b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szerepeket a kor legnagyobb magyar színművészei </a:t>
            </a:r>
            <a:r>
              <a:rPr lang="hu-HU" sz="1800" b="0" u="none" strike="noStrike" kern="1200" cap="none" spc="0" baseline="0" dirty="0" smtClean="0">
                <a:solidFill>
                  <a:srgbClr val="000000"/>
                </a:solidFill>
                <a:uFillTx/>
                <a:latin typeface="Amasis MT Pro Light" pitchFamily="18"/>
              </a:rPr>
              <a:t>alakították:</a:t>
            </a:r>
            <a:r>
              <a:rPr lang="hu-HU" sz="1800" b="0" u="none" strike="noStrike" kern="1200" cap="none" spc="0" dirty="0" smtClean="0">
                <a:solidFill>
                  <a:srgbClr val="000000"/>
                </a:solidFill>
                <a:uFillTx/>
                <a:latin typeface="Amasis MT Pro Light" pitchFamily="18"/>
              </a:rPr>
              <a:t> </a:t>
            </a:r>
            <a:r>
              <a:rPr lang="hu-HU" sz="1800" b="0" u="none" strike="noStrike" kern="1200" cap="none" spc="0" baseline="0" dirty="0" smtClean="0">
                <a:solidFill>
                  <a:srgbClr val="000000"/>
                </a:solidFill>
                <a:uFillTx/>
                <a:latin typeface="Amasis MT Pro Light" pitchFamily="18"/>
              </a:rPr>
              <a:t>Bánkot </a:t>
            </a:r>
            <a:r>
              <a:rPr lang="hu-HU" sz="1800" b="1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Bartha János</a:t>
            </a:r>
            <a:r>
              <a:rPr lang="hu-HU" sz="1800" b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, Tiborcot </a:t>
            </a:r>
            <a:r>
              <a:rPr lang="hu-HU" sz="1800" b="1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Szilágyi Pál</a:t>
            </a:r>
            <a:r>
              <a:rPr lang="hu-HU" sz="1800" b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, Ottót </a:t>
            </a:r>
            <a:r>
              <a:rPr lang="hu-HU" sz="1800" b="1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Egressy Gábor</a:t>
            </a:r>
            <a:r>
              <a:rPr lang="hu-HU" sz="1800" b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, Melindát </a:t>
            </a:r>
            <a:r>
              <a:rPr lang="hu-HU" sz="1800" b="1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Déryné</a:t>
            </a:r>
            <a:r>
              <a:rPr lang="hu-HU" sz="1800" b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, </a:t>
            </a:r>
            <a:r>
              <a:rPr lang="hu-HU" sz="1800" b="0" u="none" strike="noStrike" kern="1200" cap="none" spc="0" baseline="0" dirty="0" err="1">
                <a:solidFill>
                  <a:srgbClr val="000000"/>
                </a:solidFill>
                <a:uFillTx/>
                <a:latin typeface="Amasis MT Pro Light" pitchFamily="18"/>
              </a:rPr>
              <a:t>Gertrudiszt</a:t>
            </a:r>
            <a:r>
              <a:rPr lang="hu-HU" sz="1800" b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 </a:t>
            </a:r>
            <a:r>
              <a:rPr lang="hu-HU" sz="1800" b="1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Kántorné</a:t>
            </a:r>
            <a:r>
              <a:rPr lang="hu-HU" sz="1800" b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, </a:t>
            </a:r>
            <a:r>
              <a:rPr lang="hu-HU" sz="1800" b="0" u="none" strike="noStrike" kern="1200" cap="none" spc="0" baseline="0" dirty="0" err="1">
                <a:solidFill>
                  <a:srgbClr val="000000"/>
                </a:solidFill>
                <a:uFillTx/>
                <a:latin typeface="Amasis MT Pro Light" pitchFamily="18"/>
              </a:rPr>
              <a:t>Biberachot</a:t>
            </a:r>
            <a:r>
              <a:rPr lang="hu-HU" sz="1800" b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 </a:t>
            </a:r>
            <a:r>
              <a:rPr lang="hu-HU" sz="1800" b="1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Megyeri Károly</a:t>
            </a:r>
            <a:r>
              <a:rPr lang="hu-HU" sz="1800" b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.</a:t>
            </a:r>
          </a:p>
        </p:txBody>
      </p:sp>
      <p:sp>
        <p:nvSpPr>
          <p:cNvPr id="25" name="Szövegdoboz 3">
            <a:extLst>
              <a:ext uri="{FF2B5EF4-FFF2-40B4-BE49-F238E27FC236}">
                <a16:creationId xmlns:a16="http://schemas.microsoft.com/office/drawing/2014/main" id="{9B4DD3AD-8A76-1096-CD0B-DDBBC5D22E60}"/>
              </a:ext>
            </a:extLst>
          </p:cNvPr>
          <p:cNvSpPr txBox="1"/>
          <p:nvPr/>
        </p:nvSpPr>
        <p:spPr>
          <a:xfrm>
            <a:off x="3669523" y="2975137"/>
            <a:ext cx="2119890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600" b="0" i="1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Az 1848. március 15-ei előadás plakátja</a:t>
            </a:r>
          </a:p>
        </p:txBody>
      </p:sp>
      <p:grpSp>
        <p:nvGrpSpPr>
          <p:cNvPr id="26" name="Csoportba foglalás 11">
            <a:extLst>
              <a:ext uri="{FF2B5EF4-FFF2-40B4-BE49-F238E27FC236}">
                <a16:creationId xmlns:a16="http://schemas.microsoft.com/office/drawing/2014/main" id="{A34A4E28-1454-D153-D393-4043B23A6257}"/>
              </a:ext>
            </a:extLst>
          </p:cNvPr>
          <p:cNvGrpSpPr/>
          <p:nvPr/>
        </p:nvGrpSpPr>
        <p:grpSpPr>
          <a:xfrm>
            <a:off x="3788798" y="3817427"/>
            <a:ext cx="1797756" cy="2341467"/>
            <a:chOff x="3788798" y="3817427"/>
            <a:chExt cx="1797756" cy="2341467"/>
          </a:xfrm>
        </p:grpSpPr>
        <p:grpSp>
          <p:nvGrpSpPr>
            <p:cNvPr id="27" name="Group 5">
              <a:extLst>
                <a:ext uri="{FF2B5EF4-FFF2-40B4-BE49-F238E27FC236}">
                  <a16:creationId xmlns:a16="http://schemas.microsoft.com/office/drawing/2014/main" id="{8AC9605E-E397-B8FB-7DDC-6194D336845E}"/>
                </a:ext>
              </a:extLst>
            </p:cNvPr>
            <p:cNvGrpSpPr/>
            <p:nvPr/>
          </p:nvGrpSpPr>
          <p:grpSpPr>
            <a:xfrm>
              <a:off x="3788798" y="3817427"/>
              <a:ext cx="1797756" cy="2341467"/>
              <a:chOff x="3788798" y="3817427"/>
              <a:chExt cx="1797756" cy="2341467"/>
            </a:xfrm>
          </p:grpSpPr>
          <p:sp>
            <p:nvSpPr>
              <p:cNvPr id="28" name="Freeform 6">
                <a:extLst>
                  <a:ext uri="{FF2B5EF4-FFF2-40B4-BE49-F238E27FC236}">
                    <a16:creationId xmlns:a16="http://schemas.microsoft.com/office/drawing/2014/main" id="{0BE13F9D-9C52-30D2-2AB3-092305F63933}"/>
                  </a:ext>
                </a:extLst>
              </p:cNvPr>
              <p:cNvSpPr/>
              <p:nvPr/>
            </p:nvSpPr>
            <p:spPr>
              <a:xfrm>
                <a:off x="3788798" y="3817427"/>
                <a:ext cx="1797756" cy="234146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6339841"/>
                  <a:gd name="f4" fmla="val 7924802"/>
                  <a:gd name="f5" fmla="val 1"/>
                  <a:gd name="f6" fmla="val 7693660"/>
                  <a:gd name="f7" fmla="val 7363460"/>
                  <a:gd name="f8" fmla="val 128271"/>
                  <a:gd name="f9" fmla="val 231141"/>
                  <a:gd name="f10" fmla="val 7259320"/>
                  <a:gd name="f11" fmla="val 7132320"/>
                  <a:gd name="f12" fmla="val 7004050"/>
                  <a:gd name="f13" fmla="val 127001"/>
                  <a:gd name="f14" fmla="val 6901180"/>
                  <a:gd name="f15" fmla="val 6570980"/>
                  <a:gd name="f16" fmla="val 6466839"/>
                  <a:gd name="f17" fmla="val 6339839"/>
                  <a:gd name="f18" fmla="val 6211570"/>
                  <a:gd name="f19" fmla="val 6108700"/>
                  <a:gd name="f20" fmla="val 5778500"/>
                  <a:gd name="f21" fmla="val 5674360"/>
                  <a:gd name="f22" fmla="val 5547360"/>
                  <a:gd name="f23" fmla="val 5419090"/>
                  <a:gd name="f24" fmla="val 5316220"/>
                  <a:gd name="f25" fmla="val 4986020"/>
                  <a:gd name="f26" fmla="val 4881880"/>
                  <a:gd name="f27" fmla="val 4754880"/>
                  <a:gd name="f28" fmla="val 4626609"/>
                  <a:gd name="f29" fmla="val 4523739"/>
                  <a:gd name="f30" fmla="val 4193539"/>
                  <a:gd name="f31" fmla="val 4089399"/>
                  <a:gd name="f32" fmla="val 3962399"/>
                  <a:gd name="f33" fmla="val 3834129"/>
                  <a:gd name="f34" fmla="val 3731259"/>
                  <a:gd name="f35" fmla="val 3401059"/>
                  <a:gd name="f36" fmla="val 3296919"/>
                  <a:gd name="f37" fmla="val 3169919"/>
                  <a:gd name="f38" fmla="val 3041649"/>
                  <a:gd name="f39" fmla="val 2938779"/>
                  <a:gd name="f40" fmla="val 2608579"/>
                  <a:gd name="f41" fmla="val 2504439"/>
                  <a:gd name="f42" fmla="val 2377439"/>
                  <a:gd name="f43" fmla="val 2249170"/>
                  <a:gd name="f44" fmla="val 2146300"/>
                  <a:gd name="f45" fmla="val 1816100"/>
                  <a:gd name="f46" fmla="val 1711960"/>
                  <a:gd name="f47" fmla="val 1584960"/>
                  <a:gd name="f48" fmla="val 1456690"/>
                  <a:gd name="f49" fmla="val 1353820"/>
                  <a:gd name="f50" fmla="val 1023620"/>
                  <a:gd name="f51" fmla="val 919480"/>
                  <a:gd name="f52" fmla="val 792480"/>
                  <a:gd name="f53" fmla="val 664210"/>
                  <a:gd name="f54" fmla="val 561340"/>
                  <a:gd name="f55" fmla="val 231140"/>
                  <a:gd name="f56" fmla="val 127000"/>
                  <a:gd name="f57" fmla="val 561341"/>
                  <a:gd name="f58" fmla="val 128270"/>
                  <a:gd name="f59" fmla="val 665481"/>
                  <a:gd name="f60" fmla="val 792481"/>
                  <a:gd name="f61" fmla="val 920751"/>
                  <a:gd name="f62" fmla="val 1023621"/>
                  <a:gd name="f63" fmla="val 1353821"/>
                  <a:gd name="f64" fmla="val 1457961"/>
                  <a:gd name="f65" fmla="val 1584961"/>
                  <a:gd name="f66" fmla="val 1713231"/>
                  <a:gd name="f67" fmla="val 1816101"/>
                  <a:gd name="f68" fmla="val 2146301"/>
                  <a:gd name="f69" fmla="val 2250441"/>
                  <a:gd name="f70" fmla="val 2377441"/>
                  <a:gd name="f71" fmla="val 2505711"/>
                  <a:gd name="f72" fmla="val 2608581"/>
                  <a:gd name="f73" fmla="val 2938781"/>
                  <a:gd name="f74" fmla="val 3042921"/>
                  <a:gd name="f75" fmla="val 3169921"/>
                  <a:gd name="f76" fmla="val 3298191"/>
                  <a:gd name="f77" fmla="val 3401061"/>
                  <a:gd name="f78" fmla="val 3731261"/>
                  <a:gd name="f79" fmla="val 3835401"/>
                  <a:gd name="f80" fmla="val 3962401"/>
                  <a:gd name="f81" fmla="val 4090671"/>
                  <a:gd name="f82" fmla="val 4193541"/>
                  <a:gd name="f83" fmla="val 4523741"/>
                  <a:gd name="f84" fmla="val 4627881"/>
                  <a:gd name="f85" fmla="val 4754881"/>
                  <a:gd name="f86" fmla="val 4883151"/>
                  <a:gd name="f87" fmla="val 4986021"/>
                  <a:gd name="f88" fmla="val 5316221"/>
                  <a:gd name="f89" fmla="val 5420362"/>
                  <a:gd name="f90" fmla="val 5547362"/>
                  <a:gd name="f91" fmla="val 5675631"/>
                  <a:gd name="f92" fmla="val 5778501"/>
                  <a:gd name="f93" fmla="val 6108701"/>
                  <a:gd name="f94" fmla="val 6212841"/>
                  <a:gd name="f95" fmla="val 6211571"/>
                  <a:gd name="f96" fmla="val 665480"/>
                  <a:gd name="f97" fmla="val 920750"/>
                  <a:gd name="f98" fmla="val 1457960"/>
                  <a:gd name="f99" fmla="val 1713230"/>
                  <a:gd name="f100" fmla="val 2250440"/>
                  <a:gd name="f101" fmla="val 2377440"/>
                  <a:gd name="f102" fmla="val 2505710"/>
                  <a:gd name="f103" fmla="val 2608580"/>
                  <a:gd name="f104" fmla="val 2938780"/>
                  <a:gd name="f105" fmla="val 3042920"/>
                  <a:gd name="f106" fmla="val 3169920"/>
                  <a:gd name="f107" fmla="val 3298190"/>
                  <a:gd name="f108" fmla="val 3401060"/>
                  <a:gd name="f109" fmla="val 3731260"/>
                  <a:gd name="f110" fmla="val 3835400"/>
                  <a:gd name="f111" fmla="val 3962400"/>
                  <a:gd name="f112" fmla="val 4090670"/>
                  <a:gd name="f113" fmla="val 4193540"/>
                  <a:gd name="f114" fmla="val 4523740"/>
                  <a:gd name="f115" fmla="val 4627880"/>
                  <a:gd name="f116" fmla="val 5420361"/>
                  <a:gd name="f117" fmla="val 5547361"/>
                  <a:gd name="f118" fmla="val 5674361"/>
                  <a:gd name="f119" fmla="val 6468111"/>
                  <a:gd name="f120" fmla="val 6570981"/>
                  <a:gd name="f121" fmla="val 6901181"/>
                  <a:gd name="f122" fmla="val 7005321"/>
                  <a:gd name="f123" fmla="val 7132321"/>
                  <a:gd name="f124" fmla="val 7260591"/>
                  <a:gd name="f125" fmla="val 7363461"/>
                  <a:gd name="f126" fmla="val 7693661"/>
                  <a:gd name="f127" fmla="val 7797802"/>
                  <a:gd name="f128" fmla="val 7796532"/>
                  <a:gd name="f129" fmla="val 5419091"/>
                  <a:gd name="f130" fmla="val 4881881"/>
                  <a:gd name="f131" fmla="val 4626610"/>
                  <a:gd name="f132" fmla="val 4089400"/>
                  <a:gd name="f133" fmla="val 3834130"/>
                  <a:gd name="f134" fmla="val 3296920"/>
                  <a:gd name="f135" fmla="val 3041650"/>
                  <a:gd name="f136" fmla="val 2504440"/>
                  <a:gd name="f137" fmla="*/ f0 1 6339841"/>
                  <a:gd name="f138" fmla="*/ f1 1 7924802"/>
                  <a:gd name="f139" fmla="+- f4 0 f2"/>
                  <a:gd name="f140" fmla="+- f3 0 f2"/>
                  <a:gd name="f141" fmla="*/ f140 1 6339841"/>
                  <a:gd name="f142" fmla="*/ f139 1 7924802"/>
                  <a:gd name="f143" fmla="*/ f2 1 f141"/>
                  <a:gd name="f144" fmla="*/ f3 1 f141"/>
                  <a:gd name="f145" fmla="*/ f2 1 f142"/>
                  <a:gd name="f146" fmla="*/ f4 1 f142"/>
                  <a:gd name="f147" fmla="*/ f143 f137 1"/>
                  <a:gd name="f148" fmla="*/ f144 f137 1"/>
                  <a:gd name="f149" fmla="*/ f146 f138 1"/>
                  <a:gd name="f150" fmla="*/ f145 f13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47" t="f150" r="f148" b="f149"/>
                <a:pathLst>
                  <a:path w="6339841" h="7924802">
                    <a:moveTo>
                      <a:pt x="f5" y="f6"/>
                    </a:moveTo>
                    <a:lnTo>
                      <a:pt x="f5" y="f7"/>
                    </a:lnTo>
                    <a:cubicBezTo>
                      <a:pt x="f8" y="f7"/>
                      <a:pt x="f9" y="f10"/>
                      <a:pt x="f9" y="f11"/>
                    </a:cubicBezTo>
                    <a:cubicBezTo>
                      <a:pt x="f9" y="f12"/>
                      <a:pt x="f13" y="f14"/>
                      <a:pt x="f5" y="f14"/>
                    </a:cubicBezTo>
                    <a:lnTo>
                      <a:pt x="f5" y="f15"/>
                    </a:lnTo>
                    <a:cubicBezTo>
                      <a:pt x="f8" y="f15"/>
                      <a:pt x="f9" y="f16"/>
                      <a:pt x="f9" y="f17"/>
                    </a:cubicBezTo>
                    <a:cubicBezTo>
                      <a:pt x="f9" y="f18"/>
                      <a:pt x="f13" y="f19"/>
                      <a:pt x="f5" y="f19"/>
                    </a:cubicBezTo>
                    <a:lnTo>
                      <a:pt x="f5" y="f20"/>
                    </a:lnTo>
                    <a:cubicBezTo>
                      <a:pt x="f8" y="f20"/>
                      <a:pt x="f9" y="f21"/>
                      <a:pt x="f9" y="f22"/>
                    </a:cubicBezTo>
                    <a:cubicBezTo>
                      <a:pt x="f9" y="f23"/>
                      <a:pt x="f13" y="f24"/>
                      <a:pt x="f5" y="f24"/>
                    </a:cubicBezTo>
                    <a:lnTo>
                      <a:pt x="f5" y="f25"/>
                    </a:lnTo>
                    <a:cubicBezTo>
                      <a:pt x="f8" y="f25"/>
                      <a:pt x="f9" y="f26"/>
                      <a:pt x="f9" y="f27"/>
                    </a:cubicBezTo>
                    <a:cubicBezTo>
                      <a:pt x="f9" y="f28"/>
                      <a:pt x="f13" y="f29"/>
                      <a:pt x="f5" y="f29"/>
                    </a:cubicBezTo>
                    <a:lnTo>
                      <a:pt x="f5" y="f30"/>
                    </a:lnTo>
                    <a:cubicBezTo>
                      <a:pt x="f8" y="f30"/>
                      <a:pt x="f9" y="f31"/>
                      <a:pt x="f9" y="f32"/>
                    </a:cubicBezTo>
                    <a:cubicBezTo>
                      <a:pt x="f9" y="f33"/>
                      <a:pt x="f13" y="f34"/>
                      <a:pt x="f5" y="f34"/>
                    </a:cubicBezTo>
                    <a:lnTo>
                      <a:pt x="f5" y="f35"/>
                    </a:lnTo>
                    <a:cubicBezTo>
                      <a:pt x="f8" y="f35"/>
                      <a:pt x="f9" y="f36"/>
                      <a:pt x="f9" y="f37"/>
                    </a:cubicBezTo>
                    <a:cubicBezTo>
                      <a:pt x="f9" y="f38"/>
                      <a:pt x="f13" y="f39"/>
                      <a:pt x="f5" y="f39"/>
                    </a:cubicBezTo>
                    <a:lnTo>
                      <a:pt x="f5" y="f40"/>
                    </a:lnTo>
                    <a:cubicBezTo>
                      <a:pt x="f8" y="f40"/>
                      <a:pt x="f9" y="f41"/>
                      <a:pt x="f9" y="f42"/>
                    </a:cubicBezTo>
                    <a:cubicBezTo>
                      <a:pt x="f9" y="f43"/>
                      <a:pt x="f13" y="f44"/>
                      <a:pt x="f5" y="f44"/>
                    </a:cubicBezTo>
                    <a:lnTo>
                      <a:pt x="f5" y="f45"/>
                    </a:lnTo>
                    <a:cubicBezTo>
                      <a:pt x="f8" y="f45"/>
                      <a:pt x="f9" y="f46"/>
                      <a:pt x="f9" y="f47"/>
                    </a:cubicBezTo>
                    <a:cubicBezTo>
                      <a:pt x="f9" y="f48"/>
                      <a:pt x="f13" y="f49"/>
                      <a:pt x="f5" y="f49"/>
                    </a:cubicBezTo>
                    <a:lnTo>
                      <a:pt x="f5" y="f50"/>
                    </a:lnTo>
                    <a:cubicBezTo>
                      <a:pt x="f8" y="f50"/>
                      <a:pt x="f9" y="f51"/>
                      <a:pt x="f9" y="f52"/>
                    </a:cubicBezTo>
                    <a:cubicBezTo>
                      <a:pt x="f9" y="f53"/>
                      <a:pt x="f13" y="f54"/>
                      <a:pt x="f5" y="f54"/>
                    </a:cubicBezTo>
                    <a:lnTo>
                      <a:pt x="f5" y="f55"/>
                    </a:lnTo>
                    <a:cubicBezTo>
                      <a:pt x="f8" y="f55"/>
                      <a:pt x="f9" y="f56"/>
                      <a:pt x="f9" y="f2"/>
                    </a:cubicBezTo>
                    <a:lnTo>
                      <a:pt x="f57" y="f2"/>
                    </a:lnTo>
                    <a:cubicBezTo>
                      <a:pt x="f57" y="f58"/>
                      <a:pt x="f59" y="f55"/>
                      <a:pt x="f60" y="f55"/>
                    </a:cubicBezTo>
                    <a:cubicBezTo>
                      <a:pt x="f61" y="f55"/>
                      <a:pt x="f62" y="f56"/>
                      <a:pt x="f62" y="f2"/>
                    </a:cubicBezTo>
                    <a:lnTo>
                      <a:pt x="f63" y="f2"/>
                    </a:lnTo>
                    <a:cubicBezTo>
                      <a:pt x="f63" y="f58"/>
                      <a:pt x="f64" y="f55"/>
                      <a:pt x="f65" y="f55"/>
                    </a:cubicBezTo>
                    <a:cubicBezTo>
                      <a:pt x="f66" y="f55"/>
                      <a:pt x="f67" y="f56"/>
                      <a:pt x="f67" y="f2"/>
                    </a:cubicBezTo>
                    <a:lnTo>
                      <a:pt x="f68" y="f2"/>
                    </a:lnTo>
                    <a:cubicBezTo>
                      <a:pt x="f68" y="f58"/>
                      <a:pt x="f69" y="f55"/>
                      <a:pt x="f70" y="f55"/>
                    </a:cubicBezTo>
                    <a:cubicBezTo>
                      <a:pt x="f71" y="f55"/>
                      <a:pt x="f72" y="f56"/>
                      <a:pt x="f72" y="f2"/>
                    </a:cubicBezTo>
                    <a:lnTo>
                      <a:pt x="f73" y="f2"/>
                    </a:lnTo>
                    <a:cubicBezTo>
                      <a:pt x="f73" y="f58"/>
                      <a:pt x="f74" y="f55"/>
                      <a:pt x="f75" y="f55"/>
                    </a:cubicBezTo>
                    <a:cubicBezTo>
                      <a:pt x="f76" y="f55"/>
                      <a:pt x="f77" y="f56"/>
                      <a:pt x="f77" y="f2"/>
                    </a:cubicBezTo>
                    <a:lnTo>
                      <a:pt x="f78" y="f2"/>
                    </a:lnTo>
                    <a:cubicBezTo>
                      <a:pt x="f78" y="f58"/>
                      <a:pt x="f79" y="f55"/>
                      <a:pt x="f80" y="f55"/>
                    </a:cubicBezTo>
                    <a:cubicBezTo>
                      <a:pt x="f81" y="f55"/>
                      <a:pt x="f82" y="f56"/>
                      <a:pt x="f82" y="f2"/>
                    </a:cubicBezTo>
                    <a:lnTo>
                      <a:pt x="f83" y="f2"/>
                    </a:lnTo>
                    <a:cubicBezTo>
                      <a:pt x="f83" y="f58"/>
                      <a:pt x="f84" y="f55"/>
                      <a:pt x="f85" y="f55"/>
                    </a:cubicBezTo>
                    <a:cubicBezTo>
                      <a:pt x="f86" y="f55"/>
                      <a:pt x="f87" y="f56"/>
                      <a:pt x="f87" y="f2"/>
                    </a:cubicBezTo>
                    <a:lnTo>
                      <a:pt x="f88" y="f2"/>
                    </a:lnTo>
                    <a:cubicBezTo>
                      <a:pt x="f88" y="f58"/>
                      <a:pt x="f89" y="f55"/>
                      <a:pt x="f90" y="f55"/>
                    </a:cubicBezTo>
                    <a:cubicBezTo>
                      <a:pt x="f91" y="f55"/>
                      <a:pt x="f92" y="f56"/>
                      <a:pt x="f92" y="f2"/>
                    </a:cubicBezTo>
                    <a:lnTo>
                      <a:pt x="f93" y="f2"/>
                    </a:lnTo>
                    <a:cubicBezTo>
                      <a:pt x="f93" y="f58"/>
                      <a:pt x="f94" y="f55"/>
                      <a:pt x="f3" y="f55"/>
                    </a:cubicBezTo>
                    <a:lnTo>
                      <a:pt x="f3" y="f54"/>
                    </a:lnTo>
                    <a:cubicBezTo>
                      <a:pt x="f95" y="f54"/>
                      <a:pt x="f93" y="f96"/>
                      <a:pt x="f93" y="f52"/>
                    </a:cubicBezTo>
                    <a:cubicBezTo>
                      <a:pt x="f93" y="f97"/>
                      <a:pt x="f94" y="f50"/>
                      <a:pt x="f3" y="f50"/>
                    </a:cubicBezTo>
                    <a:lnTo>
                      <a:pt x="f3" y="f49"/>
                    </a:lnTo>
                    <a:cubicBezTo>
                      <a:pt x="f95" y="f49"/>
                      <a:pt x="f93" y="f98"/>
                      <a:pt x="f93" y="f47"/>
                    </a:cubicBezTo>
                    <a:cubicBezTo>
                      <a:pt x="f93" y="f99"/>
                      <a:pt x="f94" y="f45"/>
                      <a:pt x="f3" y="f45"/>
                    </a:cubicBezTo>
                    <a:lnTo>
                      <a:pt x="f3" y="f44"/>
                    </a:lnTo>
                    <a:cubicBezTo>
                      <a:pt x="f95" y="f44"/>
                      <a:pt x="f93" y="f100"/>
                      <a:pt x="f93" y="f101"/>
                    </a:cubicBezTo>
                    <a:cubicBezTo>
                      <a:pt x="f93" y="f102"/>
                      <a:pt x="f94" y="f103"/>
                      <a:pt x="f3" y="f103"/>
                    </a:cubicBezTo>
                    <a:lnTo>
                      <a:pt x="f3" y="f104"/>
                    </a:lnTo>
                    <a:cubicBezTo>
                      <a:pt x="f95" y="f104"/>
                      <a:pt x="f93" y="f105"/>
                      <a:pt x="f93" y="f106"/>
                    </a:cubicBezTo>
                    <a:cubicBezTo>
                      <a:pt x="f93" y="f107"/>
                      <a:pt x="f94" y="f108"/>
                      <a:pt x="f3" y="f108"/>
                    </a:cubicBezTo>
                    <a:lnTo>
                      <a:pt x="f3" y="f109"/>
                    </a:lnTo>
                    <a:cubicBezTo>
                      <a:pt x="f95" y="f109"/>
                      <a:pt x="f93" y="f110"/>
                      <a:pt x="f93" y="f111"/>
                    </a:cubicBezTo>
                    <a:cubicBezTo>
                      <a:pt x="f93" y="f112"/>
                      <a:pt x="f94" y="f113"/>
                      <a:pt x="f3" y="f113"/>
                    </a:cubicBezTo>
                    <a:lnTo>
                      <a:pt x="f3" y="f114"/>
                    </a:lnTo>
                    <a:cubicBezTo>
                      <a:pt x="f95" y="f114"/>
                      <a:pt x="f93" y="f115"/>
                      <a:pt x="f93" y="f27"/>
                    </a:cubicBezTo>
                    <a:cubicBezTo>
                      <a:pt x="f93" y="f26"/>
                      <a:pt x="f94" y="f25"/>
                      <a:pt x="f3" y="f25"/>
                    </a:cubicBezTo>
                    <a:lnTo>
                      <a:pt x="f3" y="f24"/>
                    </a:lnTo>
                    <a:cubicBezTo>
                      <a:pt x="f95" y="f24"/>
                      <a:pt x="f93" y="f116"/>
                      <a:pt x="f93" y="f117"/>
                    </a:cubicBezTo>
                    <a:cubicBezTo>
                      <a:pt x="f93" y="f118"/>
                      <a:pt x="f94" y="f92"/>
                      <a:pt x="f3" y="f92"/>
                    </a:cubicBezTo>
                    <a:lnTo>
                      <a:pt x="f3" y="f93"/>
                    </a:lnTo>
                    <a:cubicBezTo>
                      <a:pt x="f95" y="f93"/>
                      <a:pt x="f93" y="f94"/>
                      <a:pt x="f93" y="f3"/>
                    </a:cubicBezTo>
                    <a:cubicBezTo>
                      <a:pt x="f93" y="f119"/>
                      <a:pt x="f94" y="f120"/>
                      <a:pt x="f3" y="f120"/>
                    </a:cubicBezTo>
                    <a:lnTo>
                      <a:pt x="f3" y="f121"/>
                    </a:lnTo>
                    <a:cubicBezTo>
                      <a:pt x="f95" y="f121"/>
                      <a:pt x="f93" y="f122"/>
                      <a:pt x="f93" y="f123"/>
                    </a:cubicBezTo>
                    <a:cubicBezTo>
                      <a:pt x="f93" y="f124"/>
                      <a:pt x="f94" y="f125"/>
                      <a:pt x="f3" y="f125"/>
                    </a:cubicBezTo>
                    <a:lnTo>
                      <a:pt x="f3" y="f126"/>
                    </a:lnTo>
                    <a:cubicBezTo>
                      <a:pt x="f95" y="f126"/>
                      <a:pt x="f93" y="f127"/>
                      <a:pt x="f93" y="f4"/>
                    </a:cubicBezTo>
                    <a:lnTo>
                      <a:pt x="f92" y="f4"/>
                    </a:lnTo>
                    <a:cubicBezTo>
                      <a:pt x="f92" y="f128"/>
                      <a:pt x="f118" y="f126"/>
                      <a:pt x="f117" y="f126"/>
                    </a:cubicBezTo>
                    <a:cubicBezTo>
                      <a:pt x="f129" y="f126"/>
                      <a:pt x="f88" y="f127"/>
                      <a:pt x="f88" y="f4"/>
                    </a:cubicBezTo>
                    <a:lnTo>
                      <a:pt x="f87" y="f4"/>
                    </a:lnTo>
                    <a:cubicBezTo>
                      <a:pt x="f87" y="f128"/>
                      <a:pt x="f130" y="f126"/>
                      <a:pt x="f85" y="f126"/>
                    </a:cubicBezTo>
                    <a:cubicBezTo>
                      <a:pt x="f131" y="f126"/>
                      <a:pt x="f114" y="f127"/>
                      <a:pt x="f114" y="f4"/>
                    </a:cubicBezTo>
                    <a:lnTo>
                      <a:pt x="f113" y="f4"/>
                    </a:lnTo>
                    <a:cubicBezTo>
                      <a:pt x="f113" y="f128"/>
                      <a:pt x="f132" y="f126"/>
                      <a:pt x="f111" y="f126"/>
                    </a:cubicBezTo>
                    <a:cubicBezTo>
                      <a:pt x="f133" y="f126"/>
                      <a:pt x="f109" y="f127"/>
                      <a:pt x="f109" y="f4"/>
                    </a:cubicBezTo>
                    <a:lnTo>
                      <a:pt x="f108" y="f4"/>
                    </a:lnTo>
                    <a:cubicBezTo>
                      <a:pt x="f108" y="f128"/>
                      <a:pt x="f134" y="f126"/>
                      <a:pt x="f106" y="f126"/>
                    </a:cubicBezTo>
                    <a:cubicBezTo>
                      <a:pt x="f135" y="f126"/>
                      <a:pt x="f104" y="f127"/>
                      <a:pt x="f104" y="f4"/>
                    </a:cubicBezTo>
                    <a:lnTo>
                      <a:pt x="f103" y="f4"/>
                    </a:lnTo>
                    <a:cubicBezTo>
                      <a:pt x="f103" y="f128"/>
                      <a:pt x="f136" y="f126"/>
                      <a:pt x="f101" y="f126"/>
                    </a:cubicBezTo>
                    <a:cubicBezTo>
                      <a:pt x="f43" y="f126"/>
                      <a:pt x="f44" y="f127"/>
                      <a:pt x="f44" y="f4"/>
                    </a:cubicBezTo>
                    <a:lnTo>
                      <a:pt x="f45" y="f4"/>
                    </a:lnTo>
                    <a:cubicBezTo>
                      <a:pt x="f45" y="f128"/>
                      <a:pt x="f46" y="f126"/>
                      <a:pt x="f47" y="f126"/>
                    </a:cubicBezTo>
                    <a:cubicBezTo>
                      <a:pt x="f48" y="f126"/>
                      <a:pt x="f49" y="f127"/>
                      <a:pt x="f49" y="f4"/>
                    </a:cubicBezTo>
                    <a:lnTo>
                      <a:pt x="f50" y="f4"/>
                    </a:lnTo>
                    <a:cubicBezTo>
                      <a:pt x="f50" y="f128"/>
                      <a:pt x="f51" y="f126"/>
                      <a:pt x="f52" y="f126"/>
                    </a:cubicBezTo>
                    <a:cubicBezTo>
                      <a:pt x="f53" y="f126"/>
                      <a:pt x="f54" y="f127"/>
                      <a:pt x="f54" y="f4"/>
                    </a:cubicBezTo>
                    <a:lnTo>
                      <a:pt x="f55" y="f4"/>
                    </a:lnTo>
                    <a:cubicBezTo>
                      <a:pt x="f55" y="f128"/>
                      <a:pt x="f58" y="f126"/>
                      <a:pt x="f2" y="f126"/>
                    </a:cubicBez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hu-HU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endParaRPr>
              </a:p>
            </p:txBody>
          </p:sp>
          <p:sp>
            <p:nvSpPr>
              <p:cNvPr id="29" name="Freeform 7">
                <a:extLst>
                  <a:ext uri="{FF2B5EF4-FFF2-40B4-BE49-F238E27FC236}">
                    <a16:creationId xmlns:a16="http://schemas.microsoft.com/office/drawing/2014/main" id="{9757F538-62AE-10FA-0324-1DB0E833926E}"/>
                  </a:ext>
                </a:extLst>
              </p:cNvPr>
              <p:cNvSpPr/>
              <p:nvPr/>
            </p:nvSpPr>
            <p:spPr>
              <a:xfrm>
                <a:off x="3915204" y="3945379"/>
                <a:ext cx="1548188" cy="208180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5459730"/>
                  <a:gd name="f4" fmla="val 7045960"/>
                  <a:gd name="f5" fmla="*/ f0 1 5459730"/>
                  <a:gd name="f6" fmla="*/ f1 1 7045960"/>
                  <a:gd name="f7" fmla="+- f4 0 f2"/>
                  <a:gd name="f8" fmla="+- f3 0 f2"/>
                  <a:gd name="f9" fmla="*/ f8 1 5459730"/>
                  <a:gd name="f10" fmla="*/ f7 1 7045960"/>
                  <a:gd name="f11" fmla="*/ f2 1 f9"/>
                  <a:gd name="f12" fmla="*/ f3 1 f9"/>
                  <a:gd name="f13" fmla="*/ f2 1 f10"/>
                  <a:gd name="f14" fmla="*/ f4 1 f10"/>
                  <a:gd name="f15" fmla="*/ f11 f5 1"/>
                  <a:gd name="f16" fmla="*/ f12 f5 1"/>
                  <a:gd name="f17" fmla="*/ f14 f6 1"/>
                  <a:gd name="f18" fmla="*/ f13 f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5" t="f18" r="f16" b="f17"/>
                <a:pathLst>
                  <a:path w="5459730" h="7045960">
                    <a:moveTo>
                      <a:pt x="f2" y="f2"/>
                    </a:moveTo>
                    <a:lnTo>
                      <a:pt x="f3" y="f2"/>
                    </a:lnTo>
                    <a:lnTo>
                      <a:pt x="f3" y="f4"/>
                    </a:lnTo>
                    <a:lnTo>
                      <a:pt x="f2" y="f4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hu-HU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endParaRPr>
              </a:p>
            </p:txBody>
          </p:sp>
          <p:sp>
            <p:nvSpPr>
              <p:cNvPr id="30" name="Freeform 8">
                <a:extLst>
                  <a:ext uri="{FF2B5EF4-FFF2-40B4-BE49-F238E27FC236}">
                    <a16:creationId xmlns:a16="http://schemas.microsoft.com/office/drawing/2014/main" id="{E3565B93-57F5-6407-F36A-7C761FF7F3EF}"/>
                  </a:ext>
                </a:extLst>
              </p:cNvPr>
              <p:cNvSpPr/>
              <p:nvPr/>
            </p:nvSpPr>
            <p:spPr>
              <a:xfrm>
                <a:off x="3915204" y="3945379"/>
                <a:ext cx="1548188" cy="208180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5459730"/>
                  <a:gd name="f4" fmla="val 7045960"/>
                  <a:gd name="f5" fmla="val 5370830"/>
                  <a:gd name="f6" fmla="val 6958330"/>
                  <a:gd name="f7" fmla="val 87630"/>
                  <a:gd name="f8" fmla="*/ f0 1 5459730"/>
                  <a:gd name="f9" fmla="*/ f1 1 7045960"/>
                  <a:gd name="f10" fmla="+- f4 0 f2"/>
                  <a:gd name="f11" fmla="+- f3 0 f2"/>
                  <a:gd name="f12" fmla="*/ f11 1 5459730"/>
                  <a:gd name="f13" fmla="*/ f10 1 7045960"/>
                  <a:gd name="f14" fmla="*/ f2 1 f12"/>
                  <a:gd name="f15" fmla="*/ f3 1 f12"/>
                  <a:gd name="f16" fmla="*/ f2 1 f13"/>
                  <a:gd name="f17" fmla="*/ f4 1 f13"/>
                  <a:gd name="f18" fmla="*/ f14 f8 1"/>
                  <a:gd name="f19" fmla="*/ f15 f8 1"/>
                  <a:gd name="f20" fmla="*/ f17 f9 1"/>
                  <a:gd name="f21" fmla="*/ f16 f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5459730" h="7045960">
                    <a:moveTo>
                      <a:pt x="f2" y="f2"/>
                    </a:moveTo>
                    <a:lnTo>
                      <a:pt x="f2" y="f4"/>
                    </a:lnTo>
                    <a:lnTo>
                      <a:pt x="f3" y="f4"/>
                    </a:lnTo>
                    <a:lnTo>
                      <a:pt x="f3" y="f2"/>
                    </a:lnTo>
                    <a:lnTo>
                      <a:pt x="f2" y="f2"/>
                    </a:lnTo>
                    <a:close/>
                    <a:moveTo>
                      <a:pt x="f5" y="f6"/>
                    </a:moveTo>
                    <a:lnTo>
                      <a:pt x="f7" y="f6"/>
                    </a:lnTo>
                    <a:lnTo>
                      <a:pt x="f7" y="f7"/>
                    </a:lnTo>
                    <a:lnTo>
                      <a:pt x="f5" y="f7"/>
                    </a:lnTo>
                    <a:lnTo>
                      <a:pt x="f5" y="f6"/>
                    </a:lnTo>
                    <a:close/>
                  </a:path>
                </a:pathLst>
              </a:custGeom>
              <a:solidFill>
                <a:srgbClr val="866954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hu-HU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endParaRPr>
              </a:p>
            </p:txBody>
          </p:sp>
        </p:grpSp>
        <p:pic>
          <p:nvPicPr>
            <p:cNvPr id="31" name="Kép 4" descr="bank ban 1848">
              <a:extLst>
                <a:ext uri="{FF2B5EF4-FFF2-40B4-BE49-F238E27FC236}">
                  <a16:creationId xmlns:a16="http://schemas.microsoft.com/office/drawing/2014/main" id="{657762A5-B91A-7332-46FF-5A7E3286F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3963539" y="3986372"/>
              <a:ext cx="1455002" cy="1999811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32" name="Freeform 16">
            <a:extLst>
              <a:ext uri="{FF2B5EF4-FFF2-40B4-BE49-F238E27FC236}">
                <a16:creationId xmlns:a16="http://schemas.microsoft.com/office/drawing/2014/main" id="{759FE2C1-53B1-EA06-3A76-B85E65B725B2}"/>
              </a:ext>
            </a:extLst>
          </p:cNvPr>
          <p:cNvSpPr/>
          <p:nvPr/>
        </p:nvSpPr>
        <p:spPr>
          <a:xfrm rot="10972944" flipH="1" flipV="1">
            <a:off x="334596" y="5046600"/>
            <a:ext cx="1694401" cy="1541093"/>
          </a:xfrm>
          <a:custGeom>
            <a:avLst/>
            <a:gdLst>
              <a:gd name="f0" fmla="val w"/>
              <a:gd name="f1" fmla="val h"/>
              <a:gd name="f2" fmla="val 0"/>
              <a:gd name="f3" fmla="val 5850243"/>
              <a:gd name="f4" fmla="val 4731384"/>
              <a:gd name="f5" fmla="val 5850242"/>
              <a:gd name="f6" fmla="*/ f0 1 5850243"/>
              <a:gd name="f7" fmla="*/ f1 1 4731384"/>
              <a:gd name="f8" fmla="+- f4 0 f2"/>
              <a:gd name="f9" fmla="+- f3 0 f2"/>
              <a:gd name="f10" fmla="*/ f9 1 5850243"/>
              <a:gd name="f11" fmla="*/ f8 1 4731384"/>
              <a:gd name="f12" fmla="*/ f2 1 f10"/>
              <a:gd name="f13" fmla="*/ f3 1 f10"/>
              <a:gd name="f14" fmla="*/ f2 1 f11"/>
              <a:gd name="f15" fmla="*/ f4 1 f11"/>
              <a:gd name="f16" fmla="*/ f12 f6 1"/>
              <a:gd name="f17" fmla="*/ f13 f6 1"/>
              <a:gd name="f18" fmla="*/ f15 f7 1"/>
              <a:gd name="f19" fmla="*/ f14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17" b="f18"/>
            <a:pathLst>
              <a:path w="5850243" h="4731384">
                <a:moveTo>
                  <a:pt x="f5" y="f4"/>
                </a:moveTo>
                <a:lnTo>
                  <a:pt x="f2" y="f4"/>
                </a:lnTo>
                <a:lnTo>
                  <a:pt x="f2" y="f2"/>
                </a:lnTo>
                <a:lnTo>
                  <a:pt x="f5" y="f2"/>
                </a:lnTo>
                <a:lnTo>
                  <a:pt x="f5" y="f4"/>
                </a:lnTo>
                <a:close/>
              </a:path>
            </a:pathLst>
          </a:custGeom>
          <a:blipFill>
            <a:blip r:embed="rId10">
              <a:alphaModFix/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34" name="Szövegdoboz 15">
            <a:extLst>
              <a:ext uri="{FF2B5EF4-FFF2-40B4-BE49-F238E27FC236}">
                <a16:creationId xmlns:a16="http://schemas.microsoft.com/office/drawing/2014/main" id="{082A25A5-0E39-D88B-0042-563DBC40EB67}"/>
              </a:ext>
            </a:extLst>
          </p:cNvPr>
          <p:cNvSpPr txBox="1"/>
          <p:nvPr/>
        </p:nvSpPr>
        <p:spPr>
          <a:xfrm>
            <a:off x="6264170" y="719276"/>
            <a:ext cx="5593366" cy="184665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600" b="0" i="0" u="none" strike="noStrike" kern="1200" cap="none" spc="0" baseline="0">
                <a:solidFill>
                  <a:srgbClr val="000000"/>
                </a:solidFill>
                <a:uFillTx/>
                <a:latin typeface="Amasis MT Pro Light" pitchFamily="18"/>
              </a:rPr>
              <a:t>„A szabadságharc leveretése után hosszú ideig gondolni sem lehetett a Bánk bán előadására. Ha Széchenyi félreértette Katona drámáját és »tendenciáját« veszedelmesnek tartotta…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600" b="0" i="0" u="none" strike="noStrike" kern="1200" cap="none" spc="0" baseline="0">
                <a:solidFill>
                  <a:srgbClr val="000000"/>
                </a:solidFill>
                <a:uFillTx/>
                <a:latin typeface="Amasis MT Pro Light" pitchFamily="18"/>
              </a:rPr>
              <a:t>A Bánk bán 1858. március 10-én összeszabdalva, megnyirbálva, agyoncenzúrázva, elerőtlenedve kelt új életre a Nemzeti Színházban. Így volt ez tíz esztendeig.” (Németh Antal)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1" u="sng" strike="noStrike" kern="1200" cap="none" spc="0" baseline="0">
                <a:solidFill>
                  <a:srgbClr val="000000"/>
                </a:solidFill>
                <a:uFillTx/>
                <a:latin typeface="Amasis MT Pro Light" pitchFamily="18"/>
              </a:rPr>
              <a:t>Rendező: Paulay</a:t>
            </a:r>
          </a:p>
        </p:txBody>
      </p:sp>
      <p:sp>
        <p:nvSpPr>
          <p:cNvPr id="35" name="Szövegdoboz 16">
            <a:extLst>
              <a:ext uri="{FF2B5EF4-FFF2-40B4-BE49-F238E27FC236}">
                <a16:creationId xmlns:a16="http://schemas.microsoft.com/office/drawing/2014/main" id="{9B3F44E6-81B9-F78E-2E47-3EACF8299CF0}"/>
              </a:ext>
            </a:extLst>
          </p:cNvPr>
          <p:cNvSpPr txBox="1"/>
          <p:nvPr/>
        </p:nvSpPr>
        <p:spPr>
          <a:xfrm>
            <a:off x="6318522" y="2598468"/>
            <a:ext cx="2926747" cy="25545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6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Amasis MT Pro Light" pitchFamily="18"/>
              </a:rPr>
              <a:t>Ekkor </a:t>
            </a:r>
            <a:r>
              <a:rPr lang="hu-HU" sz="16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lép fel először Bánk szerepében </a:t>
            </a:r>
            <a:r>
              <a:rPr lang="hu-HU" sz="1600" b="1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Szigeti József</a:t>
            </a:r>
            <a:r>
              <a:rPr lang="hu-HU" sz="16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. A vidéki előadásokat nem számítva, ez volt a Bánk bán 25. előadása a Nemzetiben. – Csak a kiegyezéssel bekövetkező változások tették lehetővé, hogy a mű újból csonkítatlan </a:t>
            </a:r>
            <a:r>
              <a:rPr lang="hu-HU" sz="16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Amasis MT Pro Light" pitchFamily="18"/>
              </a:rPr>
              <a:t>szöveggel </a:t>
            </a:r>
            <a:r>
              <a:rPr lang="hu-HU" sz="16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kerüljön színpadra 1868. szeptember 27-én.</a:t>
            </a:r>
          </a:p>
        </p:txBody>
      </p:sp>
      <p:sp>
        <p:nvSpPr>
          <p:cNvPr id="36" name="Szövegdoboz 17">
            <a:extLst>
              <a:ext uri="{FF2B5EF4-FFF2-40B4-BE49-F238E27FC236}">
                <a16:creationId xmlns:a16="http://schemas.microsoft.com/office/drawing/2014/main" id="{5BC4A658-715D-4C7B-5756-0E4BDD007F1B}"/>
              </a:ext>
            </a:extLst>
          </p:cNvPr>
          <p:cNvSpPr txBox="1"/>
          <p:nvPr/>
        </p:nvSpPr>
        <p:spPr>
          <a:xfrm>
            <a:off x="6747796" y="138650"/>
            <a:ext cx="4732778" cy="11387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3000" b="1" i="0" u="none" strike="noStrike" kern="1200" cap="none" spc="0" baseline="0" dirty="0">
                <a:solidFill>
                  <a:srgbClr val="000000"/>
                </a:solidFill>
                <a:uFillTx/>
                <a:latin typeface="Monotype Corsiva" pitchFamily="66"/>
              </a:rPr>
              <a:t>Nemzeti Színház, 1858, </a:t>
            </a:r>
            <a:r>
              <a:rPr lang="hu-HU" sz="3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Monotype Corsiva" pitchFamily="66"/>
              </a:rPr>
              <a:t>1868</a:t>
            </a:r>
            <a:endParaRPr lang="hu-HU" sz="3000" b="1" i="0" u="none" strike="noStrike" kern="1200" cap="none" spc="0" baseline="0" dirty="0">
              <a:solidFill>
                <a:srgbClr val="000000"/>
              </a:solidFill>
              <a:uFillTx/>
              <a:latin typeface="Monotype Corsiva" pitchFamily="66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1" i="0" u="none" strike="noStrike" kern="1200" cap="none" spc="0" baseline="0" dirty="0">
                <a:solidFill>
                  <a:srgbClr val="FFCC99"/>
                </a:solidFill>
                <a:uFillTx/>
                <a:latin typeface="Times New Roman" pitchFamily="18"/>
              </a:rPr>
              <a:t> 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37" name="Szövegdoboz 21">
            <a:extLst>
              <a:ext uri="{FF2B5EF4-FFF2-40B4-BE49-F238E27FC236}">
                <a16:creationId xmlns:a16="http://schemas.microsoft.com/office/drawing/2014/main" id="{44EB7776-B94B-99AD-E95D-BAADFD03836C}"/>
              </a:ext>
            </a:extLst>
          </p:cNvPr>
          <p:cNvSpPr txBox="1"/>
          <p:nvPr/>
        </p:nvSpPr>
        <p:spPr>
          <a:xfrm>
            <a:off x="7249691" y="5181411"/>
            <a:ext cx="4343940" cy="584775"/>
          </a:xfrm>
          <a:prstGeom prst="rect">
            <a:avLst/>
          </a:prstGeom>
          <a:solidFill>
            <a:srgbClr val="CFBB96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6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masis MT Pro Light" pitchFamily="18"/>
              </a:rPr>
              <a:t>1858-tól vált a mű a Nemzeti és más színházak repertoárjának népszerű és kötelező darabjává.</a:t>
            </a:r>
            <a:endParaRPr lang="hu-HU" sz="1600" b="1" i="0" u="none" strike="noStrike" kern="1200" cap="none" spc="0" baseline="0" dirty="0">
              <a:solidFill>
                <a:srgbClr val="000000"/>
              </a:solidFill>
              <a:uFillTx/>
              <a:latin typeface="Amasis MT Pro Light" pitchFamily="18"/>
            </a:endParaRPr>
          </a:p>
        </p:txBody>
      </p:sp>
      <p:sp>
        <p:nvSpPr>
          <p:cNvPr id="38" name="Szövegdoboz 23">
            <a:extLst>
              <a:ext uri="{FF2B5EF4-FFF2-40B4-BE49-F238E27FC236}">
                <a16:creationId xmlns:a16="http://schemas.microsoft.com/office/drawing/2014/main" id="{A9131608-D1BB-2E63-E4F4-003FB33AFFCF}"/>
              </a:ext>
            </a:extLst>
          </p:cNvPr>
          <p:cNvSpPr txBox="1"/>
          <p:nvPr/>
        </p:nvSpPr>
        <p:spPr>
          <a:xfrm>
            <a:off x="6309524" y="5854976"/>
            <a:ext cx="3958337" cy="61555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  </a:t>
            </a:r>
            <a:r>
              <a:rPr lang="hu-HU" sz="16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Az </a:t>
            </a:r>
            <a:r>
              <a:rPr lang="hu-HU" sz="1600" b="1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opera ősbemutató 1861-ben </a:t>
            </a:r>
            <a:r>
              <a:rPr lang="hu-HU" sz="16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volt a Nemzeti </a:t>
            </a:r>
            <a:r>
              <a:rPr lang="hu-HU" sz="16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Amasis MT Pro Light" pitchFamily="18"/>
              </a:rPr>
              <a:t>Színházban.</a:t>
            </a:r>
            <a:endParaRPr lang="hu-HU" sz="1600" b="0" i="0" u="none" strike="noStrike" kern="1200" cap="none" spc="0" baseline="0" dirty="0">
              <a:solidFill>
                <a:srgbClr val="000000"/>
              </a:solidFill>
              <a:uFillTx/>
              <a:latin typeface="Amasis MT Pro Light" pitchFamily="18"/>
            </a:endParaRPr>
          </a:p>
        </p:txBody>
      </p:sp>
      <p:sp>
        <p:nvSpPr>
          <p:cNvPr id="39" name="Freeform 60">
            <a:extLst>
              <a:ext uri="{FF2B5EF4-FFF2-40B4-BE49-F238E27FC236}">
                <a16:creationId xmlns:a16="http://schemas.microsoft.com/office/drawing/2014/main" id="{38EA5683-71ED-A413-9B71-A3C13160C84D}"/>
              </a:ext>
            </a:extLst>
          </p:cNvPr>
          <p:cNvSpPr/>
          <p:nvPr/>
        </p:nvSpPr>
        <p:spPr>
          <a:xfrm>
            <a:off x="9615839" y="2334234"/>
            <a:ext cx="1977792" cy="2273061"/>
          </a:xfrm>
          <a:custGeom>
            <a:avLst/>
            <a:gdLst>
              <a:gd name="f0" fmla="val w"/>
              <a:gd name="f1" fmla="val h"/>
              <a:gd name="f2" fmla="val 0"/>
              <a:gd name="f3" fmla="val 4907493"/>
              <a:gd name="f4" fmla="val 5486400"/>
              <a:gd name="f5" fmla="*/ f0 1 4907493"/>
              <a:gd name="f6" fmla="*/ f1 1 5486400"/>
              <a:gd name="f7" fmla="+- f4 0 f2"/>
              <a:gd name="f8" fmla="+- f3 0 f2"/>
              <a:gd name="f9" fmla="*/ f8 1 4907493"/>
              <a:gd name="f10" fmla="*/ f7 1 54864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907493" h="5486400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15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pic>
        <p:nvPicPr>
          <p:cNvPr id="40" name="Kép 25" descr="nsz68 wm">
            <a:extLst>
              <a:ext uri="{FF2B5EF4-FFF2-40B4-BE49-F238E27FC236}">
                <a16:creationId xmlns:a16="http://schemas.microsoft.com/office/drawing/2014/main" id="{CE833491-2A38-9E88-AC54-6B3614E50628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728054" y="2625535"/>
            <a:ext cx="1808006" cy="185421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1" name="Szövegdoboz 39">
            <a:extLst>
              <a:ext uri="{FF2B5EF4-FFF2-40B4-BE49-F238E27FC236}">
                <a16:creationId xmlns:a16="http://schemas.microsoft.com/office/drawing/2014/main" id="{6E8B5ADA-7C55-FE5D-6D7A-8CEFE56321D4}"/>
              </a:ext>
            </a:extLst>
          </p:cNvPr>
          <p:cNvSpPr txBox="1"/>
          <p:nvPr/>
        </p:nvSpPr>
        <p:spPr>
          <a:xfrm>
            <a:off x="357530" y="1316809"/>
            <a:ext cx="5161714" cy="1200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masis MT Pro Light" pitchFamily="18"/>
              </a:rPr>
              <a:t>A Bánk bán a forradalmak és az újrakezdések darabja. 1848-ban játszották először cenzúrázatlanul, március 15-én a Budáról özönlő lelkes tömeg „betört” a színházba, az előadást félbe kellett hagyni.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50">
            <a:extLst>
              <a:ext uri="{FF2B5EF4-FFF2-40B4-BE49-F238E27FC236}">
                <a16:creationId xmlns:a16="http://schemas.microsoft.com/office/drawing/2014/main" id="{A500C5B3-5007-9980-2028-3556B733603E}"/>
              </a:ext>
            </a:extLst>
          </p:cNvPr>
          <p:cNvSpPr/>
          <p:nvPr/>
        </p:nvSpPr>
        <p:spPr>
          <a:xfrm>
            <a:off x="6660645" y="3695620"/>
            <a:ext cx="3012179" cy="2031330"/>
          </a:xfrm>
          <a:prstGeom prst="rect">
            <a:avLst/>
          </a:prstGeom>
          <a:solidFill>
            <a:srgbClr val="AD8B73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3" name="Téglalap: fent egyik sarkán lekerekítve, a másik sarkán levágva 47">
            <a:extLst>
              <a:ext uri="{FF2B5EF4-FFF2-40B4-BE49-F238E27FC236}">
                <a16:creationId xmlns:a16="http://schemas.microsoft.com/office/drawing/2014/main" id="{74A884A9-96E0-F2D7-0FED-66B1EDC62171}"/>
              </a:ext>
            </a:extLst>
          </p:cNvPr>
          <p:cNvSpPr/>
          <p:nvPr/>
        </p:nvSpPr>
        <p:spPr>
          <a:xfrm>
            <a:off x="6611642" y="523585"/>
            <a:ext cx="5069104" cy="892683"/>
          </a:xfrm>
          <a:custGeom>
            <a:avLst/>
            <a:gdLst>
              <a:gd name="f0" fmla="val 10800000"/>
              <a:gd name="f1" fmla="val 5400000"/>
              <a:gd name="f2" fmla="val w"/>
              <a:gd name="f3" fmla="val h"/>
              <a:gd name="f4" fmla="val ss"/>
              <a:gd name="f5" fmla="val 0"/>
              <a:gd name="f6" fmla="val 16667"/>
              <a:gd name="f7" fmla="abs f2"/>
              <a:gd name="f8" fmla="abs f3"/>
              <a:gd name="f9" fmla="abs f4"/>
              <a:gd name="f10" fmla="?: f7 f2 1"/>
              <a:gd name="f11" fmla="?: f8 f3 1"/>
              <a:gd name="f12" fmla="?: f9 f4 1"/>
              <a:gd name="f13" fmla="*/ f10 1 21600"/>
              <a:gd name="f14" fmla="*/ f11 1 21600"/>
              <a:gd name="f15" fmla="*/ 21600 f10 1"/>
              <a:gd name="f16" fmla="*/ 21600 f11 1"/>
              <a:gd name="f17" fmla="min f14 f13"/>
              <a:gd name="f18" fmla="*/ f15 1 f12"/>
              <a:gd name="f19" fmla="*/ f16 1 f12"/>
              <a:gd name="f20" fmla="val f18"/>
              <a:gd name="f21" fmla="val f19"/>
              <a:gd name="f22" fmla="*/ f5 f17 1"/>
              <a:gd name="f23" fmla="+- f21 0 f5"/>
              <a:gd name="f24" fmla="+- f20 0 f5"/>
              <a:gd name="f25" fmla="*/ f21 f17 1"/>
              <a:gd name="f26" fmla="*/ f20 f17 1"/>
              <a:gd name="f27" fmla="min f24 f23"/>
              <a:gd name="f28" fmla="*/ f27 f5 1"/>
              <a:gd name="f29" fmla="*/ f27 f6 1"/>
              <a:gd name="f30" fmla="*/ f28 1 100000"/>
              <a:gd name="f31" fmla="*/ f29 1 100000"/>
              <a:gd name="f32" fmla="+- f20 0 f31"/>
              <a:gd name="f33" fmla="*/ f30 29289 1"/>
              <a:gd name="f34" fmla="*/ f30 f17 1"/>
              <a:gd name="f35" fmla="*/ f31 f17 1"/>
              <a:gd name="f36" fmla="*/ f33 1 100000"/>
              <a:gd name="f37" fmla="+- f32 f20 0"/>
              <a:gd name="f38" fmla="*/ f32 f17 1"/>
              <a:gd name="f39" fmla="*/ f37 1 2"/>
              <a:gd name="f40" fmla="*/ f36 f17 1"/>
              <a:gd name="f41" fmla="*/ f39 f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0" t="f40" r="f41" b="f25"/>
            <a:pathLst>
              <a:path>
                <a:moveTo>
                  <a:pt x="f34" y="f22"/>
                </a:moveTo>
                <a:lnTo>
                  <a:pt x="f38" y="f22"/>
                </a:lnTo>
                <a:lnTo>
                  <a:pt x="f26" y="f35"/>
                </a:lnTo>
                <a:lnTo>
                  <a:pt x="f26" y="f25"/>
                </a:lnTo>
                <a:lnTo>
                  <a:pt x="f22" y="f25"/>
                </a:lnTo>
                <a:lnTo>
                  <a:pt x="f22" y="f34"/>
                </a:lnTo>
                <a:arcTo wR="f34" hR="f34" stAng="f0" swAng="f1"/>
                <a:close/>
              </a:path>
            </a:pathLst>
          </a:custGeom>
          <a:solidFill>
            <a:srgbClr val="EFEFE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4" name="Freeform 32">
            <a:extLst>
              <a:ext uri="{FF2B5EF4-FFF2-40B4-BE49-F238E27FC236}">
                <a16:creationId xmlns:a16="http://schemas.microsoft.com/office/drawing/2014/main" id="{B5605E8E-D01E-463A-7674-78B2D18C702B}"/>
              </a:ext>
            </a:extLst>
          </p:cNvPr>
          <p:cNvSpPr/>
          <p:nvPr/>
        </p:nvSpPr>
        <p:spPr>
          <a:xfrm rot="1419377">
            <a:off x="11300830" y="2083671"/>
            <a:ext cx="1169380" cy="819677"/>
          </a:xfrm>
          <a:custGeom>
            <a:avLst/>
            <a:gdLst>
              <a:gd name="f0" fmla="val w"/>
              <a:gd name="f1" fmla="val h"/>
              <a:gd name="f2" fmla="val 0"/>
              <a:gd name="f3" fmla="val 4074331"/>
              <a:gd name="f4" fmla="val 2042258"/>
              <a:gd name="f5" fmla="*/ f0 1 4074331"/>
              <a:gd name="f6" fmla="*/ f1 1 2042258"/>
              <a:gd name="f7" fmla="+- f4 0 f2"/>
              <a:gd name="f8" fmla="+- f3 0 f2"/>
              <a:gd name="f9" fmla="*/ f8 1 4074331"/>
              <a:gd name="f10" fmla="*/ f7 1 2042258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074331" h="2042258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4">
              <a:alphaModFix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5" name="Téglalap: egyik sarkán levágva 46">
            <a:extLst>
              <a:ext uri="{FF2B5EF4-FFF2-40B4-BE49-F238E27FC236}">
                <a16:creationId xmlns:a16="http://schemas.microsoft.com/office/drawing/2014/main" id="{3BB98D16-ABBA-6101-9DD4-B59F32EF1C9B}"/>
              </a:ext>
            </a:extLst>
          </p:cNvPr>
          <p:cNvSpPr/>
          <p:nvPr/>
        </p:nvSpPr>
        <p:spPr>
          <a:xfrm>
            <a:off x="6623822" y="1633904"/>
            <a:ext cx="5273445" cy="1714435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18889"/>
              <a:gd name="f5" fmla="abs f0"/>
              <a:gd name="f6" fmla="abs f1"/>
              <a:gd name="f7" fmla="abs f2"/>
              <a:gd name="f8" fmla="?: f5 f0 1"/>
              <a:gd name="f9" fmla="?: f6 f1 1"/>
              <a:gd name="f10" fmla="?: f7 f2 1"/>
              <a:gd name="f11" fmla="*/ f8 1 21600"/>
              <a:gd name="f12" fmla="*/ f9 1 21600"/>
              <a:gd name="f13" fmla="*/ 21600 f8 1"/>
              <a:gd name="f14" fmla="*/ 21600 f9 1"/>
              <a:gd name="f15" fmla="min f12 f11"/>
              <a:gd name="f16" fmla="*/ f13 1 f10"/>
              <a:gd name="f17" fmla="*/ f14 1 f10"/>
              <a:gd name="f18" fmla="val f16"/>
              <a:gd name="f19" fmla="val f17"/>
              <a:gd name="f20" fmla="*/ f3 f15 1"/>
              <a:gd name="f21" fmla="+- f19 0 f3"/>
              <a:gd name="f22" fmla="+- f18 0 f3"/>
              <a:gd name="f23" fmla="*/ f19 f15 1"/>
              <a:gd name="f24" fmla="*/ f18 f15 1"/>
              <a:gd name="f25" fmla="min f22 f21"/>
              <a:gd name="f26" fmla="*/ f25 f4 1"/>
              <a:gd name="f27" fmla="*/ f26 1 100000"/>
              <a:gd name="f28" fmla="+- f18 0 f27"/>
              <a:gd name="f29" fmla="*/ f27 1 2"/>
              <a:gd name="f30" fmla="*/ f27 f15 1"/>
              <a:gd name="f31" fmla="+- f28 f18 0"/>
              <a:gd name="f32" fmla="*/ f29 f15 1"/>
              <a:gd name="f33" fmla="*/ f28 f15 1"/>
              <a:gd name="f34" fmla="*/ f31 1 2"/>
              <a:gd name="f35" fmla="*/ f34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" t="f32" r="f35" b="f23"/>
            <a:pathLst>
              <a:path>
                <a:moveTo>
                  <a:pt x="f20" y="f20"/>
                </a:moveTo>
                <a:lnTo>
                  <a:pt x="f33" y="f20"/>
                </a:lnTo>
                <a:lnTo>
                  <a:pt x="f24" y="f30"/>
                </a:lnTo>
                <a:lnTo>
                  <a:pt x="f24" y="f23"/>
                </a:lnTo>
                <a:lnTo>
                  <a:pt x="f20" y="f23"/>
                </a:lnTo>
                <a:close/>
              </a:path>
            </a:pathLst>
          </a:custGeom>
          <a:solidFill>
            <a:srgbClr val="CFBB96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6" name="Freeform 32">
            <a:extLst>
              <a:ext uri="{FF2B5EF4-FFF2-40B4-BE49-F238E27FC236}">
                <a16:creationId xmlns:a16="http://schemas.microsoft.com/office/drawing/2014/main" id="{471B6608-3279-DD4B-5184-B0BB9C9D34DF}"/>
              </a:ext>
            </a:extLst>
          </p:cNvPr>
          <p:cNvSpPr/>
          <p:nvPr/>
        </p:nvSpPr>
        <p:spPr>
          <a:xfrm rot="1945455">
            <a:off x="1832430" y="3861922"/>
            <a:ext cx="1015880" cy="721370"/>
          </a:xfrm>
          <a:custGeom>
            <a:avLst/>
            <a:gdLst>
              <a:gd name="f0" fmla="val w"/>
              <a:gd name="f1" fmla="val h"/>
              <a:gd name="f2" fmla="val 0"/>
              <a:gd name="f3" fmla="val 4074331"/>
              <a:gd name="f4" fmla="val 2042258"/>
              <a:gd name="f5" fmla="*/ f0 1 4074331"/>
              <a:gd name="f6" fmla="*/ f1 1 2042258"/>
              <a:gd name="f7" fmla="+- f4 0 f2"/>
              <a:gd name="f8" fmla="+- f3 0 f2"/>
              <a:gd name="f9" fmla="*/ f8 1 4074331"/>
              <a:gd name="f10" fmla="*/ f7 1 2042258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074331" h="2042258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4">
              <a:alphaModFix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grpSp>
        <p:nvGrpSpPr>
          <p:cNvPr id="7" name="Group 23">
            <a:extLst>
              <a:ext uri="{FF2B5EF4-FFF2-40B4-BE49-F238E27FC236}">
                <a16:creationId xmlns:a16="http://schemas.microsoft.com/office/drawing/2014/main" id="{73BC81F1-15B5-E7E1-66CE-F40C02C6D0B3}"/>
              </a:ext>
            </a:extLst>
          </p:cNvPr>
          <p:cNvGrpSpPr/>
          <p:nvPr/>
        </p:nvGrpSpPr>
        <p:grpSpPr>
          <a:xfrm>
            <a:off x="3711980" y="5128885"/>
            <a:ext cx="611687" cy="828876"/>
            <a:chOff x="3711980" y="5128885"/>
            <a:chExt cx="611687" cy="828876"/>
          </a:xfrm>
        </p:grpSpPr>
        <p:sp>
          <p:nvSpPr>
            <p:cNvPr id="8" name="Freeform 24">
              <a:extLst>
                <a:ext uri="{FF2B5EF4-FFF2-40B4-BE49-F238E27FC236}">
                  <a16:creationId xmlns:a16="http://schemas.microsoft.com/office/drawing/2014/main" id="{AC3AAF31-9068-0960-EE68-3D8878407398}"/>
                </a:ext>
              </a:extLst>
            </p:cNvPr>
            <p:cNvSpPr/>
            <p:nvPr/>
          </p:nvSpPr>
          <p:spPr>
            <a:xfrm rot="7865633">
              <a:off x="3594925" y="5305181"/>
              <a:ext cx="828876" cy="4762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38954"/>
                <a:gd name="f4" fmla="val 1072151"/>
                <a:gd name="f5" fmla="val 2138955"/>
                <a:gd name="f6" fmla="*/ f0 1 2138954"/>
                <a:gd name="f7" fmla="*/ f1 1 1072151"/>
                <a:gd name="f8" fmla="+- f4 0 f2"/>
                <a:gd name="f9" fmla="+- f3 0 f2"/>
                <a:gd name="f10" fmla="*/ f9 1 2138954"/>
                <a:gd name="f11" fmla="*/ f8 1 1072151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2138954" h="1072151">
                  <a:moveTo>
                    <a:pt x="f2" y="f2"/>
                  </a:moveTo>
                  <a:lnTo>
                    <a:pt x="f5" y="f2"/>
                  </a:lnTo>
                  <a:lnTo>
                    <a:pt x="f5" y="f4"/>
                  </a:lnTo>
                  <a:lnTo>
                    <a:pt x="f2" y="f4"/>
                  </a:lnTo>
                  <a:lnTo>
                    <a:pt x="f2" y="f2"/>
                  </a:lnTo>
                  <a:close/>
                </a:path>
              </a:pathLst>
            </a:custGeom>
            <a:blipFill>
              <a:blip r:embed="rId6">
                <a:alphaModFix/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  <p:sp>
          <p:nvSpPr>
            <p:cNvPr id="9" name="Freeform 25">
              <a:extLst>
                <a:ext uri="{FF2B5EF4-FFF2-40B4-BE49-F238E27FC236}">
                  <a16:creationId xmlns:a16="http://schemas.microsoft.com/office/drawing/2014/main" id="{73EF7ABB-93E2-252D-F416-71D0BBD54EE8}"/>
                </a:ext>
              </a:extLst>
            </p:cNvPr>
            <p:cNvSpPr/>
            <p:nvPr/>
          </p:nvSpPr>
          <p:spPr>
            <a:xfrm rot="8637992">
              <a:off x="3711980" y="5159797"/>
              <a:ext cx="611687" cy="70386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578507"/>
                <a:gd name="f4" fmla="val 1584449"/>
                <a:gd name="f5" fmla="*/ f0 1 1578507"/>
                <a:gd name="f6" fmla="*/ f1 1 1584449"/>
                <a:gd name="f7" fmla="+- f4 0 f2"/>
                <a:gd name="f8" fmla="+- f3 0 f2"/>
                <a:gd name="f9" fmla="*/ f8 1 1578507"/>
                <a:gd name="f10" fmla="*/ f7 1 1584449"/>
                <a:gd name="f11" fmla="*/ f2 1 f9"/>
                <a:gd name="f12" fmla="*/ f3 1 f9"/>
                <a:gd name="f13" fmla="*/ f2 1 f10"/>
                <a:gd name="f14" fmla="*/ f4 1 f10"/>
                <a:gd name="f15" fmla="*/ f11 f5 1"/>
                <a:gd name="f16" fmla="*/ f12 f5 1"/>
                <a:gd name="f17" fmla="*/ f14 f6 1"/>
                <a:gd name="f18" fmla="*/ f13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1578507" h="1584449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2" y="f2"/>
                  </a:lnTo>
                  <a:close/>
                </a:path>
              </a:pathLst>
            </a:custGeom>
            <a:blipFill>
              <a:blip r:embed="rId8">
                <a:alphaModFix/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</p:grp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078023DB-0875-E6F2-2C03-E6C08D0883A2}"/>
              </a:ext>
            </a:extLst>
          </p:cNvPr>
          <p:cNvCxnSpPr/>
          <p:nvPr/>
        </p:nvCxnSpPr>
        <p:spPr>
          <a:xfrm>
            <a:off x="6096003" y="0"/>
            <a:ext cx="0" cy="6858000"/>
          </a:xfrm>
          <a:prstGeom prst="straightConnector1">
            <a:avLst/>
          </a:prstGeom>
          <a:noFill/>
          <a:ln w="19046" cap="flat">
            <a:solidFill>
              <a:srgbClr val="B39359">
                <a:alpha val="72000"/>
              </a:srgbClr>
            </a:solidFill>
            <a:prstDash val="solid"/>
            <a:miter/>
          </a:ln>
        </p:spPr>
      </p:cxnSp>
      <p:sp>
        <p:nvSpPr>
          <p:cNvPr id="11" name="Freeform 3">
            <a:extLst>
              <a:ext uri="{FF2B5EF4-FFF2-40B4-BE49-F238E27FC236}">
                <a16:creationId xmlns:a16="http://schemas.microsoft.com/office/drawing/2014/main" id="{039035F0-F700-5B84-11CD-639143768994}"/>
              </a:ext>
            </a:extLst>
          </p:cNvPr>
          <p:cNvSpPr/>
          <p:nvPr/>
        </p:nvSpPr>
        <p:spPr>
          <a:xfrm flipV="1">
            <a:off x="30925" y="32287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10">
              <a:alphaModFix/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6AAADA88-3C30-811E-679D-BC007E86795C}"/>
              </a:ext>
            </a:extLst>
          </p:cNvPr>
          <p:cNvSpPr/>
          <p:nvPr/>
        </p:nvSpPr>
        <p:spPr>
          <a:xfrm flipV="1">
            <a:off x="6111383" y="28602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10">
              <a:alphaModFix/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92CFA6CA-F604-936D-DD86-ADECEA5951E1}"/>
              </a:ext>
            </a:extLst>
          </p:cNvPr>
          <p:cNvSpPr/>
          <p:nvPr/>
        </p:nvSpPr>
        <p:spPr>
          <a:xfrm rot="16199987" flipV="1">
            <a:off x="95541" y="5568855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10">
              <a:alphaModFix/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0A9EBCD9-B3A0-1347-D7D4-F4EEFDE71C67}"/>
              </a:ext>
            </a:extLst>
          </p:cNvPr>
          <p:cNvSpPr/>
          <p:nvPr/>
        </p:nvSpPr>
        <p:spPr>
          <a:xfrm rot="10800009" flipV="1">
            <a:off x="4924958" y="5543175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10">
              <a:alphaModFix/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1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BFC9C679-F74F-FE61-33EF-BDA25FD18093}"/>
              </a:ext>
            </a:extLst>
          </p:cNvPr>
          <p:cNvSpPr/>
          <p:nvPr/>
        </p:nvSpPr>
        <p:spPr>
          <a:xfrm rot="16199987" flipV="1">
            <a:off x="6231238" y="5604819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10">
              <a:alphaModFix/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5C57ACB9-77A6-B991-2C01-4C22916DFA13}"/>
              </a:ext>
            </a:extLst>
          </p:cNvPr>
          <p:cNvSpPr/>
          <p:nvPr/>
        </p:nvSpPr>
        <p:spPr>
          <a:xfrm rot="5553286" flipV="1">
            <a:off x="10886275" y="-44920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10">
              <a:alphaModFix/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01157871-F688-B7A2-BDAE-09A18B6E640A}"/>
              </a:ext>
            </a:extLst>
          </p:cNvPr>
          <p:cNvSpPr/>
          <p:nvPr/>
        </p:nvSpPr>
        <p:spPr>
          <a:xfrm rot="10800009" flipV="1">
            <a:off x="10969352" y="5516877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10">
              <a:alphaModFix/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3A916FE2-2C46-5638-9F86-8B76A192D1AC}"/>
              </a:ext>
            </a:extLst>
          </p:cNvPr>
          <p:cNvSpPr/>
          <p:nvPr/>
        </p:nvSpPr>
        <p:spPr>
          <a:xfrm rot="5399996" flipV="1">
            <a:off x="4769963" y="-15714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10">
              <a:alphaModFix/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9" name="Szövegdoboz 3">
            <a:extLst>
              <a:ext uri="{FF2B5EF4-FFF2-40B4-BE49-F238E27FC236}">
                <a16:creationId xmlns:a16="http://schemas.microsoft.com/office/drawing/2014/main" id="{63A71C81-80AF-28EC-9731-550F15F832BD}"/>
              </a:ext>
            </a:extLst>
          </p:cNvPr>
          <p:cNvSpPr txBox="1"/>
          <p:nvPr/>
        </p:nvSpPr>
        <p:spPr>
          <a:xfrm>
            <a:off x="869338" y="120197"/>
            <a:ext cx="4270229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3000" b="1" i="0" u="none" strike="noStrike" kern="1200" cap="none" spc="0" baseline="0" dirty="0">
                <a:solidFill>
                  <a:srgbClr val="000000"/>
                </a:solidFill>
                <a:uFillTx/>
                <a:latin typeface="Monotype Corsiva" pitchFamily="66"/>
              </a:rPr>
              <a:t>1916-ban, 1924-ben és 1930-ban Hevesi Sándor rendezései </a:t>
            </a: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59CCEE26-58F2-6B22-9FD5-665C3AA09429}"/>
              </a:ext>
            </a:extLst>
          </p:cNvPr>
          <p:cNvSpPr/>
          <p:nvPr/>
        </p:nvSpPr>
        <p:spPr>
          <a:xfrm flipV="1">
            <a:off x="1102025" y="1034259"/>
            <a:ext cx="8289118" cy="64633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rPr>
              <a:t/>
            </a:r>
            <a:b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rPr>
            </a:b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21" name="Szövegdoboz 1">
            <a:extLst>
              <a:ext uri="{FF2B5EF4-FFF2-40B4-BE49-F238E27FC236}">
                <a16:creationId xmlns:a16="http://schemas.microsoft.com/office/drawing/2014/main" id="{15A43D06-4898-D975-F05E-0E33C06758E0}"/>
              </a:ext>
            </a:extLst>
          </p:cNvPr>
          <p:cNvSpPr txBox="1"/>
          <p:nvPr/>
        </p:nvSpPr>
        <p:spPr>
          <a:xfrm>
            <a:off x="141320" y="1402799"/>
            <a:ext cx="5642396" cy="258532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1916. január 1-jén </a:t>
            </a:r>
            <a:r>
              <a:rPr lang="hu-HU" sz="1800" b="1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új szereposztással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, Hevesi Sándor rendezésében mutatja be a Bánk bánt a Nemzeti Színház.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Sebestyén Károly a Budapesti Hírlapban szóvá teszi, hogy a Jászai Mari által képviselt tragikai stílus és Kürti József realisztikus szerepfelfogása nagy nehézséget jelent a rendezés számára.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Ugyanakkor a Pesti Napló kritikusa szerint Jászai Gertrudisa „</a:t>
            </a:r>
            <a:r>
              <a:rPr lang="hu-HU" sz="1800" b="0" i="1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szinte elemi erővel magasodott az előadás fölé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”.</a:t>
            </a:r>
          </a:p>
        </p:txBody>
      </p:sp>
      <p:sp>
        <p:nvSpPr>
          <p:cNvPr id="22" name="Szövegdoboz 2">
            <a:extLst>
              <a:ext uri="{FF2B5EF4-FFF2-40B4-BE49-F238E27FC236}">
                <a16:creationId xmlns:a16="http://schemas.microsoft.com/office/drawing/2014/main" id="{3A12EF83-42DB-C6E7-EDB7-66ECD6727BA2}"/>
              </a:ext>
            </a:extLst>
          </p:cNvPr>
          <p:cNvSpPr txBox="1"/>
          <p:nvPr/>
        </p:nvSpPr>
        <p:spPr>
          <a:xfrm>
            <a:off x="6552700" y="523576"/>
            <a:ext cx="5186979" cy="9233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Bodoni MT" pitchFamily="18"/>
              </a:rPr>
              <a:t>    </a:t>
            </a: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masis MT Pro Light" pitchFamily="18"/>
              </a:rPr>
              <a:t>A Hevesi Sándor-féle rendezést 1924. júniusától új betanulásban adta elő a Nemzeti színház. Ekkor lépett fel először Bánk szerepében Ódry Árpád. </a:t>
            </a:r>
          </a:p>
        </p:txBody>
      </p:sp>
      <p:sp>
        <p:nvSpPr>
          <p:cNvPr id="23" name="Szövegdoboz 4">
            <a:extLst>
              <a:ext uri="{FF2B5EF4-FFF2-40B4-BE49-F238E27FC236}">
                <a16:creationId xmlns:a16="http://schemas.microsoft.com/office/drawing/2014/main" id="{756B5496-4FBB-CB10-D064-653CCB67AC05}"/>
              </a:ext>
            </a:extLst>
          </p:cNvPr>
          <p:cNvSpPr txBox="1"/>
          <p:nvPr/>
        </p:nvSpPr>
        <p:spPr>
          <a:xfrm>
            <a:off x="478212" y="6249896"/>
            <a:ext cx="5333722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600" b="1" i="1" u="none" strike="noStrike" kern="1200" cap="none" spc="0" baseline="0" dirty="0" smtClean="0">
                <a:solidFill>
                  <a:srgbClr val="000000"/>
                </a:solidFill>
                <a:uFillTx/>
                <a:latin typeface="Amasis MT Pro Light" pitchFamily="18"/>
              </a:rPr>
              <a:t>1945</a:t>
            </a:r>
            <a:r>
              <a:rPr lang="hu-HU" sz="1600" b="0" i="1" u="none" strike="noStrike" kern="1200" cap="none" spc="0" baseline="0" dirty="0" smtClean="0">
                <a:solidFill>
                  <a:srgbClr val="000000"/>
                </a:solidFill>
                <a:uFillTx/>
                <a:latin typeface="Amasis MT Pro Light" pitchFamily="18"/>
              </a:rPr>
              <a:t>: A </a:t>
            </a:r>
            <a:r>
              <a:rPr lang="hu-HU" sz="1600" b="0" i="1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Magyar Színház (mai Hevesi Sándor téri) épületében, ősszel a helyreállított Blaha Lujza </a:t>
            </a:r>
            <a:r>
              <a:rPr lang="hu-HU" sz="1600" b="0" i="1" u="none" strike="noStrike" kern="1200" cap="none" spc="0" baseline="0" dirty="0" smtClean="0">
                <a:solidFill>
                  <a:srgbClr val="000000"/>
                </a:solidFill>
                <a:uFillTx/>
                <a:latin typeface="Amasis MT Pro Light" pitchFamily="18"/>
              </a:rPr>
              <a:t>téren.</a:t>
            </a:r>
            <a:endParaRPr lang="hu-HU" sz="1600" b="0" i="1" u="none" strike="noStrike" kern="1200" cap="none" spc="0" baseline="0" dirty="0">
              <a:solidFill>
                <a:srgbClr val="000000"/>
              </a:solidFill>
              <a:uFillTx/>
              <a:latin typeface="Amasis MT Pro Light" pitchFamily="18"/>
            </a:endParaRPr>
          </a:p>
        </p:txBody>
      </p:sp>
      <p:grpSp>
        <p:nvGrpSpPr>
          <p:cNvPr id="24" name="Csoportba foglalás 16">
            <a:extLst>
              <a:ext uri="{FF2B5EF4-FFF2-40B4-BE49-F238E27FC236}">
                <a16:creationId xmlns:a16="http://schemas.microsoft.com/office/drawing/2014/main" id="{75EFC0AB-F7B8-98CC-B90D-29654F13097F}"/>
              </a:ext>
            </a:extLst>
          </p:cNvPr>
          <p:cNvGrpSpPr/>
          <p:nvPr/>
        </p:nvGrpSpPr>
        <p:grpSpPr>
          <a:xfrm>
            <a:off x="4026771" y="3844312"/>
            <a:ext cx="1595966" cy="2031321"/>
            <a:chOff x="4026771" y="3844312"/>
            <a:chExt cx="1595966" cy="2031321"/>
          </a:xfrm>
        </p:grpSpPr>
        <p:sp>
          <p:nvSpPr>
            <p:cNvPr id="25" name="Rectangle 3">
              <a:extLst>
                <a:ext uri="{FF2B5EF4-FFF2-40B4-BE49-F238E27FC236}">
                  <a16:creationId xmlns:a16="http://schemas.microsoft.com/office/drawing/2014/main" id="{BB29D1D6-7BDA-048B-24A4-E1D864F2B613}"/>
                </a:ext>
              </a:extLst>
            </p:cNvPr>
            <p:cNvSpPr/>
            <p:nvPr/>
          </p:nvSpPr>
          <p:spPr>
            <a:xfrm>
              <a:off x="5345390" y="5321615"/>
              <a:ext cx="141942" cy="512786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none" lIns="91440" tIns="45720" rIns="91440" bIns="45720" anchor="ctr" anchorCtr="0" compatLnSpc="1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hu-HU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rPr>
                <a:t/>
              </a:r>
              <a:br>
                <a:rPr lang="hu-HU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rPr>
              </a:br>
              <a:endPara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endParaRPr>
            </a:p>
          </p:txBody>
        </p:sp>
        <p:grpSp>
          <p:nvGrpSpPr>
            <p:cNvPr id="26" name="Csoportba foglalás 5">
              <a:extLst>
                <a:ext uri="{FF2B5EF4-FFF2-40B4-BE49-F238E27FC236}">
                  <a16:creationId xmlns:a16="http://schemas.microsoft.com/office/drawing/2014/main" id="{11AC54E5-7407-95FF-570C-D9CD5038B37C}"/>
                </a:ext>
              </a:extLst>
            </p:cNvPr>
            <p:cNvGrpSpPr/>
            <p:nvPr/>
          </p:nvGrpSpPr>
          <p:grpSpPr>
            <a:xfrm>
              <a:off x="4026771" y="3844312"/>
              <a:ext cx="1595966" cy="2031321"/>
              <a:chOff x="4026771" y="3844312"/>
              <a:chExt cx="1595966" cy="2031321"/>
            </a:xfrm>
          </p:grpSpPr>
          <p:grpSp>
            <p:nvGrpSpPr>
              <p:cNvPr id="27" name="Group 5">
                <a:extLst>
                  <a:ext uri="{FF2B5EF4-FFF2-40B4-BE49-F238E27FC236}">
                    <a16:creationId xmlns:a16="http://schemas.microsoft.com/office/drawing/2014/main" id="{98E4573F-54C7-F1C0-56FB-C2DD848993BC}"/>
                  </a:ext>
                </a:extLst>
              </p:cNvPr>
              <p:cNvGrpSpPr/>
              <p:nvPr/>
            </p:nvGrpSpPr>
            <p:grpSpPr>
              <a:xfrm>
                <a:off x="4026771" y="3844312"/>
                <a:ext cx="1595966" cy="2031321"/>
                <a:chOff x="4026771" y="3844312"/>
                <a:chExt cx="1595966" cy="2031321"/>
              </a:xfrm>
            </p:grpSpPr>
            <p:sp>
              <p:nvSpPr>
                <p:cNvPr id="28" name="Freeform 6">
                  <a:extLst>
                    <a:ext uri="{FF2B5EF4-FFF2-40B4-BE49-F238E27FC236}">
                      <a16:creationId xmlns:a16="http://schemas.microsoft.com/office/drawing/2014/main" id="{434FD79C-22C1-7526-3042-41C31BC8E7CC}"/>
                    </a:ext>
                  </a:extLst>
                </p:cNvPr>
                <p:cNvSpPr/>
                <p:nvPr/>
              </p:nvSpPr>
              <p:spPr>
                <a:xfrm rot="400154">
                  <a:off x="4026771" y="3844312"/>
                  <a:ext cx="1595966" cy="2031321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6339841"/>
                    <a:gd name="f4" fmla="val 7924802"/>
                    <a:gd name="f5" fmla="val 1"/>
                    <a:gd name="f6" fmla="val 7693660"/>
                    <a:gd name="f7" fmla="val 7363460"/>
                    <a:gd name="f8" fmla="val 128271"/>
                    <a:gd name="f9" fmla="val 231141"/>
                    <a:gd name="f10" fmla="val 7259320"/>
                    <a:gd name="f11" fmla="val 7132320"/>
                    <a:gd name="f12" fmla="val 7004050"/>
                    <a:gd name="f13" fmla="val 127001"/>
                    <a:gd name="f14" fmla="val 6901180"/>
                    <a:gd name="f15" fmla="val 6570980"/>
                    <a:gd name="f16" fmla="val 6466839"/>
                    <a:gd name="f17" fmla="val 6339839"/>
                    <a:gd name="f18" fmla="val 6211570"/>
                    <a:gd name="f19" fmla="val 6108700"/>
                    <a:gd name="f20" fmla="val 5778500"/>
                    <a:gd name="f21" fmla="val 5674360"/>
                    <a:gd name="f22" fmla="val 5547360"/>
                    <a:gd name="f23" fmla="val 5419090"/>
                    <a:gd name="f24" fmla="val 5316220"/>
                    <a:gd name="f25" fmla="val 4986020"/>
                    <a:gd name="f26" fmla="val 4881880"/>
                    <a:gd name="f27" fmla="val 4754880"/>
                    <a:gd name="f28" fmla="val 4626609"/>
                    <a:gd name="f29" fmla="val 4523739"/>
                    <a:gd name="f30" fmla="val 4193539"/>
                    <a:gd name="f31" fmla="val 4089399"/>
                    <a:gd name="f32" fmla="val 3962399"/>
                    <a:gd name="f33" fmla="val 3834129"/>
                    <a:gd name="f34" fmla="val 3731259"/>
                    <a:gd name="f35" fmla="val 3401059"/>
                    <a:gd name="f36" fmla="val 3296919"/>
                    <a:gd name="f37" fmla="val 3169919"/>
                    <a:gd name="f38" fmla="val 3041649"/>
                    <a:gd name="f39" fmla="val 2938779"/>
                    <a:gd name="f40" fmla="val 2608579"/>
                    <a:gd name="f41" fmla="val 2504439"/>
                    <a:gd name="f42" fmla="val 2377439"/>
                    <a:gd name="f43" fmla="val 2249170"/>
                    <a:gd name="f44" fmla="val 2146300"/>
                    <a:gd name="f45" fmla="val 1816100"/>
                    <a:gd name="f46" fmla="val 1711960"/>
                    <a:gd name="f47" fmla="val 1584960"/>
                    <a:gd name="f48" fmla="val 1456690"/>
                    <a:gd name="f49" fmla="val 1353820"/>
                    <a:gd name="f50" fmla="val 1023620"/>
                    <a:gd name="f51" fmla="val 919480"/>
                    <a:gd name="f52" fmla="val 792480"/>
                    <a:gd name="f53" fmla="val 664210"/>
                    <a:gd name="f54" fmla="val 561340"/>
                    <a:gd name="f55" fmla="val 231140"/>
                    <a:gd name="f56" fmla="val 127000"/>
                    <a:gd name="f57" fmla="val 561341"/>
                    <a:gd name="f58" fmla="val 128270"/>
                    <a:gd name="f59" fmla="val 665481"/>
                    <a:gd name="f60" fmla="val 792481"/>
                    <a:gd name="f61" fmla="val 920751"/>
                    <a:gd name="f62" fmla="val 1023621"/>
                    <a:gd name="f63" fmla="val 1353821"/>
                    <a:gd name="f64" fmla="val 1457961"/>
                    <a:gd name="f65" fmla="val 1584961"/>
                    <a:gd name="f66" fmla="val 1713231"/>
                    <a:gd name="f67" fmla="val 1816101"/>
                    <a:gd name="f68" fmla="val 2146301"/>
                    <a:gd name="f69" fmla="val 2250441"/>
                    <a:gd name="f70" fmla="val 2377441"/>
                    <a:gd name="f71" fmla="val 2505711"/>
                    <a:gd name="f72" fmla="val 2608581"/>
                    <a:gd name="f73" fmla="val 2938781"/>
                    <a:gd name="f74" fmla="val 3042921"/>
                    <a:gd name="f75" fmla="val 3169921"/>
                    <a:gd name="f76" fmla="val 3298191"/>
                    <a:gd name="f77" fmla="val 3401061"/>
                    <a:gd name="f78" fmla="val 3731261"/>
                    <a:gd name="f79" fmla="val 3835401"/>
                    <a:gd name="f80" fmla="val 3962401"/>
                    <a:gd name="f81" fmla="val 4090671"/>
                    <a:gd name="f82" fmla="val 4193541"/>
                    <a:gd name="f83" fmla="val 4523741"/>
                    <a:gd name="f84" fmla="val 4627881"/>
                    <a:gd name="f85" fmla="val 4754881"/>
                    <a:gd name="f86" fmla="val 4883151"/>
                    <a:gd name="f87" fmla="val 4986021"/>
                    <a:gd name="f88" fmla="val 5316221"/>
                    <a:gd name="f89" fmla="val 5420362"/>
                    <a:gd name="f90" fmla="val 5547362"/>
                    <a:gd name="f91" fmla="val 5675631"/>
                    <a:gd name="f92" fmla="val 5778501"/>
                    <a:gd name="f93" fmla="val 6108701"/>
                    <a:gd name="f94" fmla="val 6212841"/>
                    <a:gd name="f95" fmla="val 6211571"/>
                    <a:gd name="f96" fmla="val 665480"/>
                    <a:gd name="f97" fmla="val 920750"/>
                    <a:gd name="f98" fmla="val 1457960"/>
                    <a:gd name="f99" fmla="val 1713230"/>
                    <a:gd name="f100" fmla="val 2250440"/>
                    <a:gd name="f101" fmla="val 2377440"/>
                    <a:gd name="f102" fmla="val 2505710"/>
                    <a:gd name="f103" fmla="val 2608580"/>
                    <a:gd name="f104" fmla="val 2938780"/>
                    <a:gd name="f105" fmla="val 3042920"/>
                    <a:gd name="f106" fmla="val 3169920"/>
                    <a:gd name="f107" fmla="val 3298190"/>
                    <a:gd name="f108" fmla="val 3401060"/>
                    <a:gd name="f109" fmla="val 3731260"/>
                    <a:gd name="f110" fmla="val 3835400"/>
                    <a:gd name="f111" fmla="val 3962400"/>
                    <a:gd name="f112" fmla="val 4090670"/>
                    <a:gd name="f113" fmla="val 4193540"/>
                    <a:gd name="f114" fmla="val 4523740"/>
                    <a:gd name="f115" fmla="val 4627880"/>
                    <a:gd name="f116" fmla="val 5420361"/>
                    <a:gd name="f117" fmla="val 5547361"/>
                    <a:gd name="f118" fmla="val 5674361"/>
                    <a:gd name="f119" fmla="val 6468111"/>
                    <a:gd name="f120" fmla="val 6570981"/>
                    <a:gd name="f121" fmla="val 6901181"/>
                    <a:gd name="f122" fmla="val 7005321"/>
                    <a:gd name="f123" fmla="val 7132321"/>
                    <a:gd name="f124" fmla="val 7260591"/>
                    <a:gd name="f125" fmla="val 7363461"/>
                    <a:gd name="f126" fmla="val 7693661"/>
                    <a:gd name="f127" fmla="val 7797802"/>
                    <a:gd name="f128" fmla="val 7796532"/>
                    <a:gd name="f129" fmla="val 5419091"/>
                    <a:gd name="f130" fmla="val 4881881"/>
                    <a:gd name="f131" fmla="val 4626610"/>
                    <a:gd name="f132" fmla="val 4089400"/>
                    <a:gd name="f133" fmla="val 3834130"/>
                    <a:gd name="f134" fmla="val 3296920"/>
                    <a:gd name="f135" fmla="val 3041650"/>
                    <a:gd name="f136" fmla="val 2504440"/>
                    <a:gd name="f137" fmla="*/ f0 1 6339841"/>
                    <a:gd name="f138" fmla="*/ f1 1 7924802"/>
                    <a:gd name="f139" fmla="+- f4 0 f2"/>
                    <a:gd name="f140" fmla="+- f3 0 f2"/>
                    <a:gd name="f141" fmla="*/ f140 1 6339841"/>
                    <a:gd name="f142" fmla="*/ f139 1 7924802"/>
                    <a:gd name="f143" fmla="*/ f2 1 f141"/>
                    <a:gd name="f144" fmla="*/ f3 1 f141"/>
                    <a:gd name="f145" fmla="*/ f2 1 f142"/>
                    <a:gd name="f146" fmla="*/ f4 1 f142"/>
                    <a:gd name="f147" fmla="*/ f143 f137 1"/>
                    <a:gd name="f148" fmla="*/ f144 f137 1"/>
                    <a:gd name="f149" fmla="*/ f146 f138 1"/>
                    <a:gd name="f150" fmla="*/ f145 f138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147" t="f150" r="f148" b="f149"/>
                  <a:pathLst>
                    <a:path w="6339841" h="7924802">
                      <a:moveTo>
                        <a:pt x="f5" y="f6"/>
                      </a:moveTo>
                      <a:lnTo>
                        <a:pt x="f5" y="f7"/>
                      </a:lnTo>
                      <a:cubicBezTo>
                        <a:pt x="f8" y="f7"/>
                        <a:pt x="f9" y="f10"/>
                        <a:pt x="f9" y="f11"/>
                      </a:cubicBezTo>
                      <a:cubicBezTo>
                        <a:pt x="f9" y="f12"/>
                        <a:pt x="f13" y="f14"/>
                        <a:pt x="f5" y="f14"/>
                      </a:cubicBezTo>
                      <a:lnTo>
                        <a:pt x="f5" y="f15"/>
                      </a:lnTo>
                      <a:cubicBezTo>
                        <a:pt x="f8" y="f15"/>
                        <a:pt x="f9" y="f16"/>
                        <a:pt x="f9" y="f17"/>
                      </a:cubicBezTo>
                      <a:cubicBezTo>
                        <a:pt x="f9" y="f18"/>
                        <a:pt x="f13" y="f19"/>
                        <a:pt x="f5" y="f19"/>
                      </a:cubicBezTo>
                      <a:lnTo>
                        <a:pt x="f5" y="f20"/>
                      </a:lnTo>
                      <a:cubicBezTo>
                        <a:pt x="f8" y="f20"/>
                        <a:pt x="f9" y="f21"/>
                        <a:pt x="f9" y="f22"/>
                      </a:cubicBezTo>
                      <a:cubicBezTo>
                        <a:pt x="f9" y="f23"/>
                        <a:pt x="f13" y="f24"/>
                        <a:pt x="f5" y="f24"/>
                      </a:cubicBezTo>
                      <a:lnTo>
                        <a:pt x="f5" y="f25"/>
                      </a:lnTo>
                      <a:cubicBezTo>
                        <a:pt x="f8" y="f25"/>
                        <a:pt x="f9" y="f26"/>
                        <a:pt x="f9" y="f27"/>
                      </a:cubicBezTo>
                      <a:cubicBezTo>
                        <a:pt x="f9" y="f28"/>
                        <a:pt x="f13" y="f29"/>
                        <a:pt x="f5" y="f29"/>
                      </a:cubicBezTo>
                      <a:lnTo>
                        <a:pt x="f5" y="f30"/>
                      </a:lnTo>
                      <a:cubicBezTo>
                        <a:pt x="f8" y="f30"/>
                        <a:pt x="f9" y="f31"/>
                        <a:pt x="f9" y="f32"/>
                      </a:cubicBezTo>
                      <a:cubicBezTo>
                        <a:pt x="f9" y="f33"/>
                        <a:pt x="f13" y="f34"/>
                        <a:pt x="f5" y="f34"/>
                      </a:cubicBezTo>
                      <a:lnTo>
                        <a:pt x="f5" y="f35"/>
                      </a:lnTo>
                      <a:cubicBezTo>
                        <a:pt x="f8" y="f35"/>
                        <a:pt x="f9" y="f36"/>
                        <a:pt x="f9" y="f37"/>
                      </a:cubicBezTo>
                      <a:cubicBezTo>
                        <a:pt x="f9" y="f38"/>
                        <a:pt x="f13" y="f39"/>
                        <a:pt x="f5" y="f39"/>
                      </a:cubicBezTo>
                      <a:lnTo>
                        <a:pt x="f5" y="f40"/>
                      </a:lnTo>
                      <a:cubicBezTo>
                        <a:pt x="f8" y="f40"/>
                        <a:pt x="f9" y="f41"/>
                        <a:pt x="f9" y="f42"/>
                      </a:cubicBezTo>
                      <a:cubicBezTo>
                        <a:pt x="f9" y="f43"/>
                        <a:pt x="f13" y="f44"/>
                        <a:pt x="f5" y="f44"/>
                      </a:cubicBezTo>
                      <a:lnTo>
                        <a:pt x="f5" y="f45"/>
                      </a:lnTo>
                      <a:cubicBezTo>
                        <a:pt x="f8" y="f45"/>
                        <a:pt x="f9" y="f46"/>
                        <a:pt x="f9" y="f47"/>
                      </a:cubicBezTo>
                      <a:cubicBezTo>
                        <a:pt x="f9" y="f48"/>
                        <a:pt x="f13" y="f49"/>
                        <a:pt x="f5" y="f49"/>
                      </a:cubicBezTo>
                      <a:lnTo>
                        <a:pt x="f5" y="f50"/>
                      </a:lnTo>
                      <a:cubicBezTo>
                        <a:pt x="f8" y="f50"/>
                        <a:pt x="f9" y="f51"/>
                        <a:pt x="f9" y="f52"/>
                      </a:cubicBezTo>
                      <a:cubicBezTo>
                        <a:pt x="f9" y="f53"/>
                        <a:pt x="f13" y="f54"/>
                        <a:pt x="f5" y="f54"/>
                      </a:cubicBezTo>
                      <a:lnTo>
                        <a:pt x="f5" y="f55"/>
                      </a:lnTo>
                      <a:cubicBezTo>
                        <a:pt x="f8" y="f55"/>
                        <a:pt x="f9" y="f56"/>
                        <a:pt x="f9" y="f2"/>
                      </a:cubicBezTo>
                      <a:lnTo>
                        <a:pt x="f57" y="f2"/>
                      </a:lnTo>
                      <a:cubicBezTo>
                        <a:pt x="f57" y="f58"/>
                        <a:pt x="f59" y="f55"/>
                        <a:pt x="f60" y="f55"/>
                      </a:cubicBezTo>
                      <a:cubicBezTo>
                        <a:pt x="f61" y="f55"/>
                        <a:pt x="f62" y="f56"/>
                        <a:pt x="f62" y="f2"/>
                      </a:cubicBezTo>
                      <a:lnTo>
                        <a:pt x="f63" y="f2"/>
                      </a:lnTo>
                      <a:cubicBezTo>
                        <a:pt x="f63" y="f58"/>
                        <a:pt x="f64" y="f55"/>
                        <a:pt x="f65" y="f55"/>
                      </a:cubicBezTo>
                      <a:cubicBezTo>
                        <a:pt x="f66" y="f55"/>
                        <a:pt x="f67" y="f56"/>
                        <a:pt x="f67" y="f2"/>
                      </a:cubicBezTo>
                      <a:lnTo>
                        <a:pt x="f68" y="f2"/>
                      </a:lnTo>
                      <a:cubicBezTo>
                        <a:pt x="f68" y="f58"/>
                        <a:pt x="f69" y="f55"/>
                        <a:pt x="f70" y="f55"/>
                      </a:cubicBezTo>
                      <a:cubicBezTo>
                        <a:pt x="f71" y="f55"/>
                        <a:pt x="f72" y="f56"/>
                        <a:pt x="f72" y="f2"/>
                      </a:cubicBezTo>
                      <a:lnTo>
                        <a:pt x="f73" y="f2"/>
                      </a:lnTo>
                      <a:cubicBezTo>
                        <a:pt x="f73" y="f58"/>
                        <a:pt x="f74" y="f55"/>
                        <a:pt x="f75" y="f55"/>
                      </a:cubicBezTo>
                      <a:cubicBezTo>
                        <a:pt x="f76" y="f55"/>
                        <a:pt x="f77" y="f56"/>
                        <a:pt x="f77" y="f2"/>
                      </a:cubicBezTo>
                      <a:lnTo>
                        <a:pt x="f78" y="f2"/>
                      </a:lnTo>
                      <a:cubicBezTo>
                        <a:pt x="f78" y="f58"/>
                        <a:pt x="f79" y="f55"/>
                        <a:pt x="f80" y="f55"/>
                      </a:cubicBezTo>
                      <a:cubicBezTo>
                        <a:pt x="f81" y="f55"/>
                        <a:pt x="f82" y="f56"/>
                        <a:pt x="f82" y="f2"/>
                      </a:cubicBezTo>
                      <a:lnTo>
                        <a:pt x="f83" y="f2"/>
                      </a:lnTo>
                      <a:cubicBezTo>
                        <a:pt x="f83" y="f58"/>
                        <a:pt x="f84" y="f55"/>
                        <a:pt x="f85" y="f55"/>
                      </a:cubicBezTo>
                      <a:cubicBezTo>
                        <a:pt x="f86" y="f55"/>
                        <a:pt x="f87" y="f56"/>
                        <a:pt x="f87" y="f2"/>
                      </a:cubicBezTo>
                      <a:lnTo>
                        <a:pt x="f88" y="f2"/>
                      </a:lnTo>
                      <a:cubicBezTo>
                        <a:pt x="f88" y="f58"/>
                        <a:pt x="f89" y="f55"/>
                        <a:pt x="f90" y="f55"/>
                      </a:cubicBezTo>
                      <a:cubicBezTo>
                        <a:pt x="f91" y="f55"/>
                        <a:pt x="f92" y="f56"/>
                        <a:pt x="f92" y="f2"/>
                      </a:cubicBezTo>
                      <a:lnTo>
                        <a:pt x="f93" y="f2"/>
                      </a:lnTo>
                      <a:cubicBezTo>
                        <a:pt x="f93" y="f58"/>
                        <a:pt x="f94" y="f55"/>
                        <a:pt x="f3" y="f55"/>
                      </a:cubicBezTo>
                      <a:lnTo>
                        <a:pt x="f3" y="f54"/>
                      </a:lnTo>
                      <a:cubicBezTo>
                        <a:pt x="f95" y="f54"/>
                        <a:pt x="f93" y="f96"/>
                        <a:pt x="f93" y="f52"/>
                      </a:cubicBezTo>
                      <a:cubicBezTo>
                        <a:pt x="f93" y="f97"/>
                        <a:pt x="f94" y="f50"/>
                        <a:pt x="f3" y="f50"/>
                      </a:cubicBezTo>
                      <a:lnTo>
                        <a:pt x="f3" y="f49"/>
                      </a:lnTo>
                      <a:cubicBezTo>
                        <a:pt x="f95" y="f49"/>
                        <a:pt x="f93" y="f98"/>
                        <a:pt x="f93" y="f47"/>
                      </a:cubicBezTo>
                      <a:cubicBezTo>
                        <a:pt x="f93" y="f99"/>
                        <a:pt x="f94" y="f45"/>
                        <a:pt x="f3" y="f45"/>
                      </a:cubicBezTo>
                      <a:lnTo>
                        <a:pt x="f3" y="f44"/>
                      </a:lnTo>
                      <a:cubicBezTo>
                        <a:pt x="f95" y="f44"/>
                        <a:pt x="f93" y="f100"/>
                        <a:pt x="f93" y="f101"/>
                      </a:cubicBezTo>
                      <a:cubicBezTo>
                        <a:pt x="f93" y="f102"/>
                        <a:pt x="f94" y="f103"/>
                        <a:pt x="f3" y="f103"/>
                      </a:cubicBezTo>
                      <a:lnTo>
                        <a:pt x="f3" y="f104"/>
                      </a:lnTo>
                      <a:cubicBezTo>
                        <a:pt x="f95" y="f104"/>
                        <a:pt x="f93" y="f105"/>
                        <a:pt x="f93" y="f106"/>
                      </a:cubicBezTo>
                      <a:cubicBezTo>
                        <a:pt x="f93" y="f107"/>
                        <a:pt x="f94" y="f108"/>
                        <a:pt x="f3" y="f108"/>
                      </a:cubicBezTo>
                      <a:lnTo>
                        <a:pt x="f3" y="f109"/>
                      </a:lnTo>
                      <a:cubicBezTo>
                        <a:pt x="f95" y="f109"/>
                        <a:pt x="f93" y="f110"/>
                        <a:pt x="f93" y="f111"/>
                      </a:cubicBezTo>
                      <a:cubicBezTo>
                        <a:pt x="f93" y="f112"/>
                        <a:pt x="f94" y="f113"/>
                        <a:pt x="f3" y="f113"/>
                      </a:cubicBezTo>
                      <a:lnTo>
                        <a:pt x="f3" y="f114"/>
                      </a:lnTo>
                      <a:cubicBezTo>
                        <a:pt x="f95" y="f114"/>
                        <a:pt x="f93" y="f115"/>
                        <a:pt x="f93" y="f27"/>
                      </a:cubicBezTo>
                      <a:cubicBezTo>
                        <a:pt x="f93" y="f26"/>
                        <a:pt x="f94" y="f25"/>
                        <a:pt x="f3" y="f25"/>
                      </a:cubicBezTo>
                      <a:lnTo>
                        <a:pt x="f3" y="f24"/>
                      </a:lnTo>
                      <a:cubicBezTo>
                        <a:pt x="f95" y="f24"/>
                        <a:pt x="f93" y="f116"/>
                        <a:pt x="f93" y="f117"/>
                      </a:cubicBezTo>
                      <a:cubicBezTo>
                        <a:pt x="f93" y="f118"/>
                        <a:pt x="f94" y="f92"/>
                        <a:pt x="f3" y="f92"/>
                      </a:cubicBezTo>
                      <a:lnTo>
                        <a:pt x="f3" y="f93"/>
                      </a:lnTo>
                      <a:cubicBezTo>
                        <a:pt x="f95" y="f93"/>
                        <a:pt x="f93" y="f94"/>
                        <a:pt x="f93" y="f3"/>
                      </a:cubicBezTo>
                      <a:cubicBezTo>
                        <a:pt x="f93" y="f119"/>
                        <a:pt x="f94" y="f120"/>
                        <a:pt x="f3" y="f120"/>
                      </a:cubicBezTo>
                      <a:lnTo>
                        <a:pt x="f3" y="f121"/>
                      </a:lnTo>
                      <a:cubicBezTo>
                        <a:pt x="f95" y="f121"/>
                        <a:pt x="f93" y="f122"/>
                        <a:pt x="f93" y="f123"/>
                      </a:cubicBezTo>
                      <a:cubicBezTo>
                        <a:pt x="f93" y="f124"/>
                        <a:pt x="f94" y="f125"/>
                        <a:pt x="f3" y="f125"/>
                      </a:cubicBezTo>
                      <a:lnTo>
                        <a:pt x="f3" y="f126"/>
                      </a:lnTo>
                      <a:cubicBezTo>
                        <a:pt x="f95" y="f126"/>
                        <a:pt x="f93" y="f127"/>
                        <a:pt x="f93" y="f4"/>
                      </a:cubicBezTo>
                      <a:lnTo>
                        <a:pt x="f92" y="f4"/>
                      </a:lnTo>
                      <a:cubicBezTo>
                        <a:pt x="f92" y="f128"/>
                        <a:pt x="f118" y="f126"/>
                        <a:pt x="f117" y="f126"/>
                      </a:cubicBezTo>
                      <a:cubicBezTo>
                        <a:pt x="f129" y="f126"/>
                        <a:pt x="f88" y="f127"/>
                        <a:pt x="f88" y="f4"/>
                      </a:cubicBezTo>
                      <a:lnTo>
                        <a:pt x="f87" y="f4"/>
                      </a:lnTo>
                      <a:cubicBezTo>
                        <a:pt x="f87" y="f128"/>
                        <a:pt x="f130" y="f126"/>
                        <a:pt x="f85" y="f126"/>
                      </a:cubicBezTo>
                      <a:cubicBezTo>
                        <a:pt x="f131" y="f126"/>
                        <a:pt x="f114" y="f127"/>
                        <a:pt x="f114" y="f4"/>
                      </a:cubicBezTo>
                      <a:lnTo>
                        <a:pt x="f113" y="f4"/>
                      </a:lnTo>
                      <a:cubicBezTo>
                        <a:pt x="f113" y="f128"/>
                        <a:pt x="f132" y="f126"/>
                        <a:pt x="f111" y="f126"/>
                      </a:cubicBezTo>
                      <a:cubicBezTo>
                        <a:pt x="f133" y="f126"/>
                        <a:pt x="f109" y="f127"/>
                        <a:pt x="f109" y="f4"/>
                      </a:cubicBezTo>
                      <a:lnTo>
                        <a:pt x="f108" y="f4"/>
                      </a:lnTo>
                      <a:cubicBezTo>
                        <a:pt x="f108" y="f128"/>
                        <a:pt x="f134" y="f126"/>
                        <a:pt x="f106" y="f126"/>
                      </a:cubicBezTo>
                      <a:cubicBezTo>
                        <a:pt x="f135" y="f126"/>
                        <a:pt x="f104" y="f127"/>
                        <a:pt x="f104" y="f4"/>
                      </a:cubicBezTo>
                      <a:lnTo>
                        <a:pt x="f103" y="f4"/>
                      </a:lnTo>
                      <a:cubicBezTo>
                        <a:pt x="f103" y="f128"/>
                        <a:pt x="f136" y="f126"/>
                        <a:pt x="f101" y="f126"/>
                      </a:cubicBezTo>
                      <a:cubicBezTo>
                        <a:pt x="f43" y="f126"/>
                        <a:pt x="f44" y="f127"/>
                        <a:pt x="f44" y="f4"/>
                      </a:cubicBezTo>
                      <a:lnTo>
                        <a:pt x="f45" y="f4"/>
                      </a:lnTo>
                      <a:cubicBezTo>
                        <a:pt x="f45" y="f128"/>
                        <a:pt x="f46" y="f126"/>
                        <a:pt x="f47" y="f126"/>
                      </a:cubicBezTo>
                      <a:cubicBezTo>
                        <a:pt x="f48" y="f126"/>
                        <a:pt x="f49" y="f127"/>
                        <a:pt x="f49" y="f4"/>
                      </a:cubicBezTo>
                      <a:lnTo>
                        <a:pt x="f50" y="f4"/>
                      </a:lnTo>
                      <a:cubicBezTo>
                        <a:pt x="f50" y="f128"/>
                        <a:pt x="f51" y="f126"/>
                        <a:pt x="f52" y="f126"/>
                      </a:cubicBezTo>
                      <a:cubicBezTo>
                        <a:pt x="f53" y="f126"/>
                        <a:pt x="f54" y="f127"/>
                        <a:pt x="f54" y="f4"/>
                      </a:cubicBezTo>
                      <a:lnTo>
                        <a:pt x="f55" y="f4"/>
                      </a:lnTo>
                      <a:cubicBezTo>
                        <a:pt x="f55" y="f128"/>
                        <a:pt x="f58" y="f126"/>
                        <a:pt x="f2" y="f126"/>
                      </a:cubicBezTo>
                    </a:path>
                  </a:pathLst>
                </a:custGeom>
                <a:noFill/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hu-HU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Aptos"/>
                  </a:endParaRPr>
                </a:p>
              </p:txBody>
            </p:sp>
            <p:sp>
              <p:nvSpPr>
                <p:cNvPr id="29" name="Freeform 7">
                  <a:extLst>
                    <a:ext uri="{FF2B5EF4-FFF2-40B4-BE49-F238E27FC236}">
                      <a16:creationId xmlns:a16="http://schemas.microsoft.com/office/drawing/2014/main" id="{BF3A02C7-3240-4743-673E-3BBA2A34C838}"/>
                    </a:ext>
                  </a:extLst>
                </p:cNvPr>
                <p:cNvSpPr/>
                <p:nvPr/>
              </p:nvSpPr>
              <p:spPr>
                <a:xfrm rot="400154">
                  <a:off x="4139158" y="3955503"/>
                  <a:ext cx="1374416" cy="1806058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5459730"/>
                    <a:gd name="f4" fmla="val 7045960"/>
                    <a:gd name="f5" fmla="*/ f0 1 5459730"/>
                    <a:gd name="f6" fmla="*/ f1 1 7045960"/>
                    <a:gd name="f7" fmla="+- f4 0 f2"/>
                    <a:gd name="f8" fmla="+- f3 0 f2"/>
                    <a:gd name="f9" fmla="*/ f8 1 5459730"/>
                    <a:gd name="f10" fmla="*/ f7 1 7045960"/>
                    <a:gd name="f11" fmla="*/ f2 1 f9"/>
                    <a:gd name="f12" fmla="*/ f3 1 f9"/>
                    <a:gd name="f13" fmla="*/ f2 1 f10"/>
                    <a:gd name="f14" fmla="*/ f4 1 f10"/>
                    <a:gd name="f15" fmla="*/ f11 f5 1"/>
                    <a:gd name="f16" fmla="*/ f12 f5 1"/>
                    <a:gd name="f17" fmla="*/ f14 f6 1"/>
                    <a:gd name="f18" fmla="*/ f13 f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15" t="f18" r="f16" b="f17"/>
                  <a:pathLst>
                    <a:path w="5459730" h="7045960">
                      <a:moveTo>
                        <a:pt x="f2" y="f2"/>
                      </a:moveTo>
                      <a:lnTo>
                        <a:pt x="f3" y="f2"/>
                      </a:lnTo>
                      <a:lnTo>
                        <a:pt x="f3" y="f4"/>
                      </a:lnTo>
                      <a:lnTo>
                        <a:pt x="f2" y="f4"/>
                      </a:ln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1270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hu-HU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Aptos"/>
                  </a:endParaRPr>
                </a:p>
              </p:txBody>
            </p:sp>
            <p:sp>
              <p:nvSpPr>
                <p:cNvPr id="30" name="Freeform 8">
                  <a:extLst>
                    <a:ext uri="{FF2B5EF4-FFF2-40B4-BE49-F238E27FC236}">
                      <a16:creationId xmlns:a16="http://schemas.microsoft.com/office/drawing/2014/main" id="{942C81F4-A26B-A9E4-FDEC-7A5E5C46D53C}"/>
                    </a:ext>
                  </a:extLst>
                </p:cNvPr>
                <p:cNvSpPr/>
                <p:nvPr/>
              </p:nvSpPr>
              <p:spPr>
                <a:xfrm rot="400154">
                  <a:off x="4139158" y="3955503"/>
                  <a:ext cx="1374416" cy="1806058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5459730"/>
                    <a:gd name="f4" fmla="val 7045960"/>
                    <a:gd name="f5" fmla="val 5370830"/>
                    <a:gd name="f6" fmla="val 6958330"/>
                    <a:gd name="f7" fmla="val 87630"/>
                    <a:gd name="f8" fmla="*/ f0 1 5459730"/>
                    <a:gd name="f9" fmla="*/ f1 1 7045960"/>
                    <a:gd name="f10" fmla="+- f4 0 f2"/>
                    <a:gd name="f11" fmla="+- f3 0 f2"/>
                    <a:gd name="f12" fmla="*/ f11 1 5459730"/>
                    <a:gd name="f13" fmla="*/ f10 1 7045960"/>
                    <a:gd name="f14" fmla="*/ f2 1 f12"/>
                    <a:gd name="f15" fmla="*/ f3 1 f12"/>
                    <a:gd name="f16" fmla="*/ f2 1 f13"/>
                    <a:gd name="f17" fmla="*/ f4 1 f13"/>
                    <a:gd name="f18" fmla="*/ f14 f8 1"/>
                    <a:gd name="f19" fmla="*/ f15 f8 1"/>
                    <a:gd name="f20" fmla="*/ f17 f9 1"/>
                    <a:gd name="f21" fmla="*/ f16 f9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18" t="f21" r="f19" b="f20"/>
                  <a:pathLst>
                    <a:path w="5459730" h="7045960">
                      <a:moveTo>
                        <a:pt x="f2" y="f2"/>
                      </a:moveTo>
                      <a:lnTo>
                        <a:pt x="f2" y="f4"/>
                      </a:lnTo>
                      <a:lnTo>
                        <a:pt x="f3" y="f4"/>
                      </a:lnTo>
                      <a:lnTo>
                        <a:pt x="f3" y="f2"/>
                      </a:lnTo>
                      <a:lnTo>
                        <a:pt x="f2" y="f2"/>
                      </a:lnTo>
                      <a:close/>
                      <a:moveTo>
                        <a:pt x="f5" y="f6"/>
                      </a:moveTo>
                      <a:lnTo>
                        <a:pt x="f7" y="f6"/>
                      </a:lnTo>
                      <a:lnTo>
                        <a:pt x="f7" y="f7"/>
                      </a:lnTo>
                      <a:lnTo>
                        <a:pt x="f5" y="f7"/>
                      </a:lnTo>
                      <a:lnTo>
                        <a:pt x="f5" y="f6"/>
                      </a:lnTo>
                      <a:close/>
                    </a:path>
                  </a:pathLst>
                </a:custGeom>
                <a:solidFill>
                  <a:srgbClr val="866954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hu-HU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Aptos"/>
                  </a:endParaRPr>
                </a:p>
              </p:txBody>
            </p:sp>
          </p:grpSp>
          <p:pic>
            <p:nvPicPr>
              <p:cNvPr id="31" name="Kép 8" descr="bank ban 1848">
                <a:extLst>
                  <a:ext uri="{FF2B5EF4-FFF2-40B4-BE49-F238E27FC236}">
                    <a16:creationId xmlns:a16="http://schemas.microsoft.com/office/drawing/2014/main" id="{5FFF7C75-59CB-FB15-3FFB-8CD88AE2DC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 rot="400154">
                <a:off x="4182063" y="3991237"/>
                <a:ext cx="1291681" cy="1734927"/>
              </a:xfrm>
              <a:prstGeom prst="rect">
                <a:avLst/>
              </a:prstGeom>
              <a:noFill/>
              <a:ln cap="flat">
                <a:noFill/>
              </a:ln>
            </p:spPr>
          </p:pic>
        </p:grpSp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EE3A5828-1527-88B1-EAF9-06BF314E9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 rot="393725">
              <a:off x="4107484" y="3930476"/>
              <a:ext cx="1434519" cy="1856103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33" name="Szövegdoboz 26">
            <a:extLst>
              <a:ext uri="{FF2B5EF4-FFF2-40B4-BE49-F238E27FC236}">
                <a16:creationId xmlns:a16="http://schemas.microsoft.com/office/drawing/2014/main" id="{143D846F-E347-606A-AC86-856E11E7CFA9}"/>
              </a:ext>
            </a:extLst>
          </p:cNvPr>
          <p:cNvSpPr txBox="1"/>
          <p:nvPr/>
        </p:nvSpPr>
        <p:spPr>
          <a:xfrm>
            <a:off x="6520046" y="1619786"/>
            <a:ext cx="5404926" cy="1754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1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A darab szövegének korszerűsítésével 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először Hevesi Sándor próbálkozott meg. 1928. október 21-én a Pesti Naplónak tett nyilatkozatában közölte, hogy az eredeti szövegre is kiterjedő új típusú rendezésre készül, melynek során kijavítja a Vörösmarty Mihály által is kritizált szövegbéli hibákat.</a:t>
            </a:r>
          </a:p>
        </p:txBody>
      </p:sp>
      <p:sp>
        <p:nvSpPr>
          <p:cNvPr id="34" name="Szövegdoboz 27">
            <a:extLst>
              <a:ext uri="{FF2B5EF4-FFF2-40B4-BE49-F238E27FC236}">
                <a16:creationId xmlns:a16="http://schemas.microsoft.com/office/drawing/2014/main" id="{74F345D5-C21C-12CD-1F7E-127C7558EE36}"/>
              </a:ext>
            </a:extLst>
          </p:cNvPr>
          <p:cNvSpPr txBox="1"/>
          <p:nvPr/>
        </p:nvSpPr>
        <p:spPr>
          <a:xfrm>
            <a:off x="6594640" y="3855713"/>
            <a:ext cx="3090036" cy="18137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 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A nyilatkozat szokatlanul nagy vitát váltott ki, az előadást mégis megrendezték 1930-ban, a Nemzeti Színházban. Hevesi az öt felvonást háromba vonta össze.</a:t>
            </a:r>
          </a:p>
        </p:txBody>
      </p:sp>
      <p:grpSp>
        <p:nvGrpSpPr>
          <p:cNvPr id="35" name="Csoportba foglalás 4103">
            <a:extLst>
              <a:ext uri="{FF2B5EF4-FFF2-40B4-BE49-F238E27FC236}">
                <a16:creationId xmlns:a16="http://schemas.microsoft.com/office/drawing/2014/main" id="{1C2DE392-7245-DD6C-23FD-785B37D23DB5}"/>
              </a:ext>
            </a:extLst>
          </p:cNvPr>
          <p:cNvGrpSpPr/>
          <p:nvPr/>
        </p:nvGrpSpPr>
        <p:grpSpPr>
          <a:xfrm>
            <a:off x="434038" y="3727981"/>
            <a:ext cx="2037630" cy="2199954"/>
            <a:chOff x="434038" y="3727981"/>
            <a:chExt cx="2037630" cy="2199954"/>
          </a:xfrm>
        </p:grpSpPr>
        <p:sp>
          <p:nvSpPr>
            <p:cNvPr id="36" name="Freeform 58">
              <a:extLst>
                <a:ext uri="{FF2B5EF4-FFF2-40B4-BE49-F238E27FC236}">
                  <a16:creationId xmlns:a16="http://schemas.microsoft.com/office/drawing/2014/main" id="{4E0F02DA-21FC-E10C-3538-CCCD161F5400}"/>
                </a:ext>
              </a:extLst>
            </p:cNvPr>
            <p:cNvSpPr/>
            <p:nvPr/>
          </p:nvSpPr>
          <p:spPr>
            <a:xfrm rot="21384023">
              <a:off x="434038" y="3727981"/>
              <a:ext cx="2037630" cy="21999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72921"/>
                <a:gd name="f4" fmla="val 5486391"/>
                <a:gd name="f5" fmla="*/ f0 1 4872921"/>
                <a:gd name="f6" fmla="*/ f1 1 5486391"/>
                <a:gd name="f7" fmla="+- f4 0 f2"/>
                <a:gd name="f8" fmla="+- f3 0 f2"/>
                <a:gd name="f9" fmla="*/ f8 1 4872921"/>
                <a:gd name="f10" fmla="*/ f7 1 5486391"/>
                <a:gd name="f11" fmla="*/ f2 1 f9"/>
                <a:gd name="f12" fmla="*/ f3 1 f9"/>
                <a:gd name="f13" fmla="*/ f2 1 f10"/>
                <a:gd name="f14" fmla="*/ f4 1 f10"/>
                <a:gd name="f15" fmla="*/ f11 f5 1"/>
                <a:gd name="f16" fmla="*/ f12 f5 1"/>
                <a:gd name="f17" fmla="*/ f14 f6 1"/>
                <a:gd name="f18" fmla="*/ f13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4872921" h="5486391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2" y="f2"/>
                  </a:lnTo>
                  <a:close/>
                </a:path>
              </a:pathLst>
            </a:custGeom>
            <a:blipFill>
              <a:blip r:embed="rId14">
                <a:alphaModFix/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  <p:pic>
          <p:nvPicPr>
            <p:cNvPr id="37" name="Kép 31">
              <a:extLst>
                <a:ext uri="{FF2B5EF4-FFF2-40B4-BE49-F238E27FC236}">
                  <a16:creationId xmlns:a16="http://schemas.microsoft.com/office/drawing/2014/main" id="{F7C58107-A3AB-9ACD-444E-ED1AC612C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l="11922" t="3876" r="12945" b="48426"/>
            <a:stretch>
              <a:fillRect/>
            </a:stretch>
          </p:blipFill>
          <p:spPr>
            <a:xfrm rot="21369790">
              <a:off x="499820" y="4018669"/>
              <a:ext cx="1872453" cy="1447751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38" name="Szövegdoboz 32">
              <a:extLst>
                <a:ext uri="{FF2B5EF4-FFF2-40B4-BE49-F238E27FC236}">
                  <a16:creationId xmlns:a16="http://schemas.microsoft.com/office/drawing/2014/main" id="{4BB50D6D-3652-1D94-BD6C-F53B62991270}"/>
                </a:ext>
              </a:extLst>
            </p:cNvPr>
            <p:cNvSpPr txBox="1"/>
            <p:nvPr/>
          </p:nvSpPr>
          <p:spPr>
            <a:xfrm rot="21390210">
              <a:off x="688598" y="5432935"/>
              <a:ext cx="1773003" cy="46166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hu-HU" sz="1200" b="0" i="0" u="none" strike="noStrike" kern="1200" cap="none" spc="0" baseline="0">
                  <a:solidFill>
                    <a:srgbClr val="000000"/>
                  </a:solidFill>
                  <a:uFillTx/>
                  <a:latin typeface="Bodoni MT" pitchFamily="18"/>
                </a:rPr>
                <a:t>Kürti József mint Bánk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hu-HU" sz="1200" b="0" i="0" u="none" strike="noStrike" kern="1200" cap="none" spc="0" baseline="0">
                  <a:solidFill>
                    <a:srgbClr val="000000"/>
                  </a:solidFill>
                  <a:uFillTx/>
                  <a:latin typeface="Bodoni MT" pitchFamily="18"/>
                </a:rPr>
                <a:t>1916. január 1.</a:t>
              </a:r>
            </a:p>
          </p:txBody>
        </p:sp>
      </p:grpSp>
      <p:sp>
        <p:nvSpPr>
          <p:cNvPr id="39" name="Freeform 32">
            <a:extLst>
              <a:ext uri="{FF2B5EF4-FFF2-40B4-BE49-F238E27FC236}">
                <a16:creationId xmlns:a16="http://schemas.microsoft.com/office/drawing/2014/main" id="{C30EAB97-856E-1B2D-3E05-DD5692C55446}"/>
              </a:ext>
            </a:extLst>
          </p:cNvPr>
          <p:cNvSpPr/>
          <p:nvPr/>
        </p:nvSpPr>
        <p:spPr>
          <a:xfrm rot="20557279">
            <a:off x="9083906" y="5557092"/>
            <a:ext cx="941639" cy="542403"/>
          </a:xfrm>
          <a:custGeom>
            <a:avLst/>
            <a:gdLst>
              <a:gd name="f0" fmla="val w"/>
              <a:gd name="f1" fmla="val h"/>
              <a:gd name="f2" fmla="val 0"/>
              <a:gd name="f3" fmla="val 4074331"/>
              <a:gd name="f4" fmla="val 2042258"/>
              <a:gd name="f5" fmla="*/ f0 1 4074331"/>
              <a:gd name="f6" fmla="*/ f1 1 2042258"/>
              <a:gd name="f7" fmla="+- f4 0 f2"/>
              <a:gd name="f8" fmla="+- f3 0 f2"/>
              <a:gd name="f9" fmla="*/ f8 1 4074331"/>
              <a:gd name="f10" fmla="*/ f7 1 2042258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074331" h="2042258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4">
              <a:alphaModFix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40" name="Freeform 5">
            <a:extLst>
              <a:ext uri="{FF2B5EF4-FFF2-40B4-BE49-F238E27FC236}">
                <a16:creationId xmlns:a16="http://schemas.microsoft.com/office/drawing/2014/main" id="{3A770070-8528-ED12-7512-549BA7E83557}"/>
              </a:ext>
            </a:extLst>
          </p:cNvPr>
          <p:cNvSpPr/>
          <p:nvPr/>
        </p:nvSpPr>
        <p:spPr>
          <a:xfrm rot="2699697">
            <a:off x="9267548" y="4832451"/>
            <a:ext cx="845591" cy="1361678"/>
          </a:xfrm>
          <a:custGeom>
            <a:avLst/>
            <a:gdLst>
              <a:gd name="f0" fmla="val w"/>
              <a:gd name="f1" fmla="val h"/>
              <a:gd name="f2" fmla="val 0"/>
              <a:gd name="f3" fmla="val 3094336"/>
              <a:gd name="f4" fmla="val 5866040"/>
              <a:gd name="f5" fmla="*/ f0 1 3094336"/>
              <a:gd name="f6" fmla="*/ f1 1 5866040"/>
              <a:gd name="f7" fmla="+- f4 0 f2"/>
              <a:gd name="f8" fmla="+- f3 0 f2"/>
              <a:gd name="f9" fmla="*/ f8 1 3094336"/>
              <a:gd name="f10" fmla="*/ f7 1 586604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3094336" h="5866040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16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grpSp>
        <p:nvGrpSpPr>
          <p:cNvPr id="41" name="Csoportba foglalás 4102">
            <a:extLst>
              <a:ext uri="{FF2B5EF4-FFF2-40B4-BE49-F238E27FC236}">
                <a16:creationId xmlns:a16="http://schemas.microsoft.com/office/drawing/2014/main" id="{995A6403-4B2E-4642-34D0-D017EBE6E88E}"/>
              </a:ext>
            </a:extLst>
          </p:cNvPr>
          <p:cNvGrpSpPr/>
          <p:nvPr/>
        </p:nvGrpSpPr>
        <p:grpSpPr>
          <a:xfrm>
            <a:off x="10074256" y="3446896"/>
            <a:ext cx="1649038" cy="1959156"/>
            <a:chOff x="10074256" y="3446896"/>
            <a:chExt cx="1649038" cy="1959156"/>
          </a:xfrm>
        </p:grpSpPr>
        <p:sp>
          <p:nvSpPr>
            <p:cNvPr id="42" name="Freeform 60">
              <a:extLst>
                <a:ext uri="{FF2B5EF4-FFF2-40B4-BE49-F238E27FC236}">
                  <a16:creationId xmlns:a16="http://schemas.microsoft.com/office/drawing/2014/main" id="{99717D35-1BA0-9E91-2206-D63728088F6E}"/>
                </a:ext>
              </a:extLst>
            </p:cNvPr>
            <p:cNvSpPr/>
            <p:nvPr/>
          </p:nvSpPr>
          <p:spPr>
            <a:xfrm rot="477709">
              <a:off x="10074256" y="3446896"/>
              <a:ext cx="1649038" cy="19591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07493"/>
                <a:gd name="f4" fmla="val 5486400"/>
                <a:gd name="f5" fmla="*/ f0 1 4907493"/>
                <a:gd name="f6" fmla="*/ f1 1 5486400"/>
                <a:gd name="f7" fmla="+- f4 0 f2"/>
                <a:gd name="f8" fmla="+- f3 0 f2"/>
                <a:gd name="f9" fmla="*/ f8 1 4907493"/>
                <a:gd name="f10" fmla="*/ f7 1 5486400"/>
                <a:gd name="f11" fmla="*/ f2 1 f9"/>
                <a:gd name="f12" fmla="*/ f3 1 f9"/>
                <a:gd name="f13" fmla="*/ f2 1 f10"/>
                <a:gd name="f14" fmla="*/ f4 1 f10"/>
                <a:gd name="f15" fmla="*/ f11 f5 1"/>
                <a:gd name="f16" fmla="*/ f12 f5 1"/>
                <a:gd name="f17" fmla="*/ f14 f6 1"/>
                <a:gd name="f18" fmla="*/ f13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4907493" h="5486400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2" y="f2"/>
                  </a:lnTo>
                  <a:close/>
                </a:path>
              </a:pathLst>
            </a:custGeom>
            <a:blipFill>
              <a:blip r:embed="rId17">
                <a:alphaModFix/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  <p:pic>
          <p:nvPicPr>
            <p:cNvPr id="43" name="Picture 4" descr="Bánk bán 4. felvonás - Gertrudis szobája">
              <a:extLst>
                <a:ext uri="{FF2B5EF4-FFF2-40B4-BE49-F238E27FC236}">
                  <a16:creationId xmlns:a16="http://schemas.microsoft.com/office/drawing/2014/main" id="{2119F8A1-702D-6B28-57E9-4D42B2006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 l="23262"/>
            <a:stretch>
              <a:fillRect/>
            </a:stretch>
          </p:blipFill>
          <p:spPr>
            <a:xfrm rot="500983">
              <a:off x="10159780" y="3720081"/>
              <a:ext cx="1519293" cy="1342732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44" name="Szövegdoboz 4095">
            <a:extLst>
              <a:ext uri="{FF2B5EF4-FFF2-40B4-BE49-F238E27FC236}">
                <a16:creationId xmlns:a16="http://schemas.microsoft.com/office/drawing/2014/main" id="{3B99CC97-305D-78AD-578C-D15B2839EF6C}"/>
              </a:ext>
            </a:extLst>
          </p:cNvPr>
          <p:cNvSpPr txBox="1"/>
          <p:nvPr/>
        </p:nvSpPr>
        <p:spPr>
          <a:xfrm>
            <a:off x="10026185" y="5481699"/>
            <a:ext cx="1696312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200" b="0" i="1" u="none" strike="noStrike" kern="1200" cap="none" spc="0" baseline="0">
                <a:solidFill>
                  <a:srgbClr val="000000"/>
                </a:solidFill>
                <a:uFillTx/>
                <a:latin typeface="Amasis MT Pro Light" pitchFamily="18"/>
              </a:rPr>
              <a:t>Bánk bán 4. felvonás – Gertrudis szobája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200" b="0" i="1" u="none" strike="noStrike" kern="1200" cap="none" spc="0" baseline="0">
                <a:solidFill>
                  <a:srgbClr val="000000"/>
                </a:solidFill>
                <a:uFillTx/>
                <a:latin typeface="Amasis MT Pro Light" pitchFamily="18"/>
              </a:rPr>
              <a:t>Nemzeti Színház, 1930. április 24.</a:t>
            </a:r>
          </a:p>
        </p:txBody>
      </p:sp>
      <p:sp>
        <p:nvSpPr>
          <p:cNvPr id="45" name="Szövegdoboz 4101">
            <a:extLst>
              <a:ext uri="{FF2B5EF4-FFF2-40B4-BE49-F238E27FC236}">
                <a16:creationId xmlns:a16="http://schemas.microsoft.com/office/drawing/2014/main" id="{54798BDE-0594-2623-3B55-0ED270B79434}"/>
              </a:ext>
            </a:extLst>
          </p:cNvPr>
          <p:cNvSpPr txBox="1"/>
          <p:nvPr/>
        </p:nvSpPr>
        <p:spPr>
          <a:xfrm>
            <a:off x="6843442" y="6263713"/>
            <a:ext cx="4807942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600" b="0" i="1" u="none" strike="noStrike" kern="1200" cap="none" spc="0" baseline="0">
                <a:solidFill>
                  <a:srgbClr val="000000"/>
                </a:solidFill>
                <a:uFillTx/>
                <a:latin typeface="Amasis MT Pro Light" pitchFamily="18"/>
              </a:rPr>
              <a:t>Hevesi rendezésében összesen 14 alkalommal szerepel a Nemzeti Színház műsorán</a:t>
            </a:r>
            <a:r>
              <a:rPr lang="hu-HU" sz="1600" b="0" i="0" u="none" strike="noStrike" kern="1200" cap="none" spc="0" baseline="0">
                <a:solidFill>
                  <a:srgbClr val="000000"/>
                </a:solidFill>
                <a:uFillTx/>
                <a:latin typeface="Bodoni MT" pitchFamily="18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2">
            <a:extLst>
              <a:ext uri="{FF2B5EF4-FFF2-40B4-BE49-F238E27FC236}">
                <a16:creationId xmlns:a16="http://schemas.microsoft.com/office/drawing/2014/main" id="{9D04C09E-4682-CAD1-ACF9-455B8CEDF09E}"/>
              </a:ext>
            </a:extLst>
          </p:cNvPr>
          <p:cNvSpPr/>
          <p:nvPr/>
        </p:nvSpPr>
        <p:spPr>
          <a:xfrm rot="19577383">
            <a:off x="4579692" y="4117256"/>
            <a:ext cx="1249902" cy="969328"/>
          </a:xfrm>
          <a:custGeom>
            <a:avLst/>
            <a:gdLst>
              <a:gd name="f0" fmla="val w"/>
              <a:gd name="f1" fmla="val h"/>
              <a:gd name="f2" fmla="val 0"/>
              <a:gd name="f3" fmla="val 4074331"/>
              <a:gd name="f4" fmla="val 2042258"/>
              <a:gd name="f5" fmla="*/ f0 1 4074331"/>
              <a:gd name="f6" fmla="*/ f1 1 2042258"/>
              <a:gd name="f7" fmla="+- f4 0 f2"/>
              <a:gd name="f8" fmla="+- f3 0 f2"/>
              <a:gd name="f9" fmla="*/ f8 1 4074331"/>
              <a:gd name="f10" fmla="*/ f7 1 2042258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074331" h="2042258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3">
              <a:alphaModFix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3" name="Freeform 32">
            <a:extLst>
              <a:ext uri="{FF2B5EF4-FFF2-40B4-BE49-F238E27FC236}">
                <a16:creationId xmlns:a16="http://schemas.microsoft.com/office/drawing/2014/main" id="{9582A1CC-F267-1F2A-BB34-96A0ED952818}"/>
              </a:ext>
            </a:extLst>
          </p:cNvPr>
          <p:cNvSpPr/>
          <p:nvPr/>
        </p:nvSpPr>
        <p:spPr>
          <a:xfrm rot="1945455">
            <a:off x="8249110" y="1904679"/>
            <a:ext cx="1249902" cy="969328"/>
          </a:xfrm>
          <a:custGeom>
            <a:avLst/>
            <a:gdLst>
              <a:gd name="f0" fmla="val w"/>
              <a:gd name="f1" fmla="val h"/>
              <a:gd name="f2" fmla="val 0"/>
              <a:gd name="f3" fmla="val 4074331"/>
              <a:gd name="f4" fmla="val 2042258"/>
              <a:gd name="f5" fmla="*/ f0 1 4074331"/>
              <a:gd name="f6" fmla="*/ f1 1 2042258"/>
              <a:gd name="f7" fmla="+- f4 0 f2"/>
              <a:gd name="f8" fmla="+- f3 0 f2"/>
              <a:gd name="f9" fmla="*/ f8 1 4074331"/>
              <a:gd name="f10" fmla="*/ f7 1 2042258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074331" h="2042258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3">
              <a:alphaModFix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4" name="Téglalap: egyik sarkán levágva 20">
            <a:extLst>
              <a:ext uri="{FF2B5EF4-FFF2-40B4-BE49-F238E27FC236}">
                <a16:creationId xmlns:a16="http://schemas.microsoft.com/office/drawing/2014/main" id="{74B59D7B-BF53-D6C8-9DF3-0FB8F08DD91A}"/>
              </a:ext>
            </a:extLst>
          </p:cNvPr>
          <p:cNvSpPr/>
          <p:nvPr/>
        </p:nvSpPr>
        <p:spPr>
          <a:xfrm>
            <a:off x="531010" y="3937662"/>
            <a:ext cx="2573633" cy="1644109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16667"/>
              <a:gd name="f5" fmla="abs f0"/>
              <a:gd name="f6" fmla="abs f1"/>
              <a:gd name="f7" fmla="abs f2"/>
              <a:gd name="f8" fmla="?: f5 f0 1"/>
              <a:gd name="f9" fmla="?: f6 f1 1"/>
              <a:gd name="f10" fmla="?: f7 f2 1"/>
              <a:gd name="f11" fmla="*/ f8 1 21600"/>
              <a:gd name="f12" fmla="*/ f9 1 21600"/>
              <a:gd name="f13" fmla="*/ 21600 f8 1"/>
              <a:gd name="f14" fmla="*/ 21600 f9 1"/>
              <a:gd name="f15" fmla="min f12 f11"/>
              <a:gd name="f16" fmla="*/ f13 1 f10"/>
              <a:gd name="f17" fmla="*/ f14 1 f10"/>
              <a:gd name="f18" fmla="val f16"/>
              <a:gd name="f19" fmla="val f17"/>
              <a:gd name="f20" fmla="*/ f3 f15 1"/>
              <a:gd name="f21" fmla="+- f19 0 f3"/>
              <a:gd name="f22" fmla="+- f18 0 f3"/>
              <a:gd name="f23" fmla="*/ f19 f15 1"/>
              <a:gd name="f24" fmla="*/ f18 f15 1"/>
              <a:gd name="f25" fmla="min f22 f21"/>
              <a:gd name="f26" fmla="*/ f25 f4 1"/>
              <a:gd name="f27" fmla="*/ f26 1 100000"/>
              <a:gd name="f28" fmla="+- f18 0 f27"/>
              <a:gd name="f29" fmla="*/ f27 1 2"/>
              <a:gd name="f30" fmla="*/ f27 f15 1"/>
              <a:gd name="f31" fmla="+- f28 f18 0"/>
              <a:gd name="f32" fmla="*/ f29 f15 1"/>
              <a:gd name="f33" fmla="*/ f28 f15 1"/>
              <a:gd name="f34" fmla="*/ f31 1 2"/>
              <a:gd name="f35" fmla="*/ f34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" t="f32" r="f35" b="f23"/>
            <a:pathLst>
              <a:path>
                <a:moveTo>
                  <a:pt x="f20" y="f20"/>
                </a:moveTo>
                <a:lnTo>
                  <a:pt x="f33" y="f20"/>
                </a:lnTo>
                <a:lnTo>
                  <a:pt x="f24" y="f30"/>
                </a:lnTo>
                <a:lnTo>
                  <a:pt x="f24" y="f23"/>
                </a:lnTo>
                <a:lnTo>
                  <a:pt x="f20" y="f23"/>
                </a:lnTo>
                <a:close/>
              </a:path>
            </a:pathLst>
          </a:custGeom>
          <a:solidFill>
            <a:srgbClr val="CFBB96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cxnSp>
        <p:nvCxnSpPr>
          <p:cNvPr id="5" name="Egyenes összekötő 9">
            <a:extLst>
              <a:ext uri="{FF2B5EF4-FFF2-40B4-BE49-F238E27FC236}">
                <a16:creationId xmlns:a16="http://schemas.microsoft.com/office/drawing/2014/main" id="{B0A51CED-A0B6-D6EA-CE7C-314AEC761127}"/>
              </a:ext>
            </a:extLst>
          </p:cNvPr>
          <p:cNvCxnSpPr/>
          <p:nvPr/>
        </p:nvCxnSpPr>
        <p:spPr>
          <a:xfrm>
            <a:off x="6096003" y="0"/>
            <a:ext cx="0" cy="6858000"/>
          </a:xfrm>
          <a:prstGeom prst="straightConnector1">
            <a:avLst/>
          </a:prstGeom>
          <a:noFill/>
          <a:ln w="19046" cap="flat">
            <a:solidFill>
              <a:srgbClr val="B39359">
                <a:alpha val="72000"/>
              </a:srgbClr>
            </a:solidFill>
            <a:prstDash val="solid"/>
            <a:miter/>
          </a:ln>
        </p:spPr>
      </p:cxnSp>
      <p:sp>
        <p:nvSpPr>
          <p:cNvPr id="6" name="Freeform 3">
            <a:extLst>
              <a:ext uri="{FF2B5EF4-FFF2-40B4-BE49-F238E27FC236}">
                <a16:creationId xmlns:a16="http://schemas.microsoft.com/office/drawing/2014/main" id="{75345BBC-C5D2-5822-A631-2CE786D10E42}"/>
              </a:ext>
            </a:extLst>
          </p:cNvPr>
          <p:cNvSpPr/>
          <p:nvPr/>
        </p:nvSpPr>
        <p:spPr>
          <a:xfrm flipV="1">
            <a:off x="30925" y="32287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5">
              <a:alphaModFix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F2A35D04-B787-23C4-2BCD-E80C62A58626}"/>
              </a:ext>
            </a:extLst>
          </p:cNvPr>
          <p:cNvSpPr/>
          <p:nvPr/>
        </p:nvSpPr>
        <p:spPr>
          <a:xfrm flipV="1">
            <a:off x="6111383" y="28602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5">
              <a:alphaModFix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C5416551-144C-D0A5-0A7C-1FE9E6A0893F}"/>
              </a:ext>
            </a:extLst>
          </p:cNvPr>
          <p:cNvSpPr/>
          <p:nvPr/>
        </p:nvSpPr>
        <p:spPr>
          <a:xfrm rot="16199987" flipV="1">
            <a:off x="95541" y="5568855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5">
              <a:alphaModFix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BE2DC12D-E968-896F-D534-EFE437B2251E}"/>
              </a:ext>
            </a:extLst>
          </p:cNvPr>
          <p:cNvSpPr/>
          <p:nvPr/>
        </p:nvSpPr>
        <p:spPr>
          <a:xfrm rot="10800009" flipV="1">
            <a:off x="4924958" y="5543175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5">
              <a:alphaModFix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1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279DB983-BF39-A894-ECB7-AEA59E5D244C}"/>
              </a:ext>
            </a:extLst>
          </p:cNvPr>
          <p:cNvSpPr/>
          <p:nvPr/>
        </p:nvSpPr>
        <p:spPr>
          <a:xfrm rot="16199987" flipV="1">
            <a:off x="6231238" y="5604819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5">
              <a:alphaModFix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9E975250-48BA-F664-CB57-24D9A345275A}"/>
              </a:ext>
            </a:extLst>
          </p:cNvPr>
          <p:cNvSpPr/>
          <p:nvPr/>
        </p:nvSpPr>
        <p:spPr>
          <a:xfrm rot="5553286" flipV="1">
            <a:off x="10886275" y="-44920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5">
              <a:alphaModFix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E03A9D27-93AC-44DE-08BE-6CA279FAED2B}"/>
              </a:ext>
            </a:extLst>
          </p:cNvPr>
          <p:cNvSpPr/>
          <p:nvPr/>
        </p:nvSpPr>
        <p:spPr>
          <a:xfrm rot="10800009" flipV="1">
            <a:off x="10969352" y="5516877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5">
              <a:alphaModFix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D8E2F5FF-305E-792E-20EF-CD025486E117}"/>
              </a:ext>
            </a:extLst>
          </p:cNvPr>
          <p:cNvSpPr/>
          <p:nvPr/>
        </p:nvSpPr>
        <p:spPr>
          <a:xfrm rot="5399996" flipV="1">
            <a:off x="4769963" y="-15714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5">
              <a:alphaModFix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4" name="Szövegdoboz 3">
            <a:extLst>
              <a:ext uri="{FF2B5EF4-FFF2-40B4-BE49-F238E27FC236}">
                <a16:creationId xmlns:a16="http://schemas.microsoft.com/office/drawing/2014/main" id="{9F0C6DA4-AD00-3436-7335-1C0251EAEEE0}"/>
              </a:ext>
            </a:extLst>
          </p:cNvPr>
          <p:cNvSpPr txBox="1"/>
          <p:nvPr/>
        </p:nvSpPr>
        <p:spPr>
          <a:xfrm>
            <a:off x="1266974" y="-32351"/>
            <a:ext cx="3465091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3000" b="1" i="0" u="none" strike="noStrike" kern="1200" cap="none" spc="0" baseline="0" dirty="0">
                <a:solidFill>
                  <a:srgbClr val="000000"/>
                </a:solidFill>
                <a:uFillTx/>
                <a:latin typeface="Monotype Corsiva" pitchFamily="66"/>
              </a:rPr>
              <a:t>Nemzeti Színház, 1936. március 15. 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602185DF-0774-F42B-C0AC-05C3B948F88F}"/>
              </a:ext>
            </a:extLst>
          </p:cNvPr>
          <p:cNvSpPr/>
          <p:nvPr/>
        </p:nvSpPr>
        <p:spPr>
          <a:xfrm>
            <a:off x="5225677" y="5639360"/>
            <a:ext cx="184727" cy="64633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rPr>
              <a:t/>
            </a:r>
            <a:b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rPr>
            </a:b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16" name="Szövegdoboz 1">
            <a:extLst>
              <a:ext uri="{FF2B5EF4-FFF2-40B4-BE49-F238E27FC236}">
                <a16:creationId xmlns:a16="http://schemas.microsoft.com/office/drawing/2014/main" id="{04E94313-EB0C-1CA5-E21D-F8EC83BA5AF4}"/>
              </a:ext>
            </a:extLst>
          </p:cNvPr>
          <p:cNvSpPr txBox="1"/>
          <p:nvPr/>
        </p:nvSpPr>
        <p:spPr>
          <a:xfrm>
            <a:off x="380774" y="1195093"/>
            <a:ext cx="2674043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1" u="sng" strike="noStrike" kern="1200" cap="none" spc="0" baseline="0">
                <a:solidFill>
                  <a:srgbClr val="000000"/>
                </a:solidFill>
                <a:uFillTx/>
                <a:latin typeface="Bodoni MT" pitchFamily="18"/>
              </a:rPr>
              <a:t>Rendező: Németh Antal</a:t>
            </a:r>
          </a:p>
        </p:txBody>
      </p:sp>
      <p:sp>
        <p:nvSpPr>
          <p:cNvPr id="17" name="Szövegdoboz 2">
            <a:extLst>
              <a:ext uri="{FF2B5EF4-FFF2-40B4-BE49-F238E27FC236}">
                <a16:creationId xmlns:a16="http://schemas.microsoft.com/office/drawing/2014/main" id="{73682F2A-CB80-B7BF-2AF1-3FD6F8005A6D}"/>
              </a:ext>
            </a:extLst>
          </p:cNvPr>
          <p:cNvSpPr txBox="1"/>
          <p:nvPr/>
        </p:nvSpPr>
        <p:spPr>
          <a:xfrm>
            <a:off x="927713" y="1916728"/>
            <a:ext cx="4254200" cy="1477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„ a Nemzeti Színház </a:t>
            </a:r>
            <a:r>
              <a:rPr lang="hu-HU" sz="1800" b="1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új köntösbe 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öltöztette Katona József tragédiáját. Száz esztendő forgásából a forgószínpadon eszmélt új életre a Bánk bán, absztrakt keretben, az expresszionizmus ízlése szerint </a:t>
            </a:r>
            <a:r>
              <a:rPr lang="hu-H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Amasis MT Pro Light" pitchFamily="18"/>
              </a:rPr>
              <a:t>...”</a:t>
            </a: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Amasis MT Pro Light" pitchFamily="18"/>
            </a:endParaRPr>
          </a:p>
        </p:txBody>
      </p:sp>
      <p:sp>
        <p:nvSpPr>
          <p:cNvPr id="18" name="Szövegdoboz 4">
            <a:extLst>
              <a:ext uri="{FF2B5EF4-FFF2-40B4-BE49-F238E27FC236}">
                <a16:creationId xmlns:a16="http://schemas.microsoft.com/office/drawing/2014/main" id="{4046A38F-0A7B-5DC6-19C2-4391939AAE78}"/>
              </a:ext>
            </a:extLst>
          </p:cNvPr>
          <p:cNvSpPr txBox="1"/>
          <p:nvPr/>
        </p:nvSpPr>
        <p:spPr>
          <a:xfrm>
            <a:off x="6483397" y="4296902"/>
            <a:ext cx="2872807" cy="203132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„</a:t>
            </a:r>
            <a:r>
              <a:rPr lang="hu-HU" sz="1800" b="1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Németh Antal 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elképzelése merészen nyúl bele a drámába, ha annak szövegét aránylag tiszteletben tartja is és csak helyes és a tradíció által szentesített húzásokat alkalmaz</a:t>
            </a:r>
            <a:r>
              <a:rPr lang="hu-H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Amasis MT Pro Light" pitchFamily="18"/>
              </a:rPr>
              <a:t>...”</a:t>
            </a: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Amasis MT Pro Light" pitchFamily="18"/>
            </a:endParaRPr>
          </a:p>
        </p:txBody>
      </p:sp>
      <p:sp>
        <p:nvSpPr>
          <p:cNvPr id="19" name="Szövegdoboz 5">
            <a:extLst>
              <a:ext uri="{FF2B5EF4-FFF2-40B4-BE49-F238E27FC236}">
                <a16:creationId xmlns:a16="http://schemas.microsoft.com/office/drawing/2014/main" id="{4AD3F5D5-36F5-4C0D-FB65-CBEBC94ED0DD}"/>
              </a:ext>
            </a:extLst>
          </p:cNvPr>
          <p:cNvSpPr txBox="1"/>
          <p:nvPr/>
        </p:nvSpPr>
        <p:spPr>
          <a:xfrm>
            <a:off x="6459586" y="581028"/>
            <a:ext cx="5318013" cy="1200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masis MT Pro Light" pitchFamily="18"/>
              </a:rPr>
              <a:t>„Ezt a monumentális stílust </a:t>
            </a:r>
            <a:r>
              <a:rPr lang="hu-HU" sz="1800" b="1" i="0" u="none" strike="noStrike" kern="1200" cap="none" spc="0" baseline="0">
                <a:solidFill>
                  <a:srgbClr val="000000"/>
                </a:solidFill>
                <a:uFillTx/>
                <a:latin typeface="Amasis MT Pro Light" pitchFamily="18"/>
              </a:rPr>
              <a:t>Németh Antal</a:t>
            </a: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masis MT Pro Light" pitchFamily="18"/>
              </a:rPr>
              <a:t> a színpadkép megteremtésében érezte is, mikor minden festői elemet mellőzött és egyetlen absztrakt épületet komponáltatott a színpadra.”</a:t>
            </a:r>
          </a:p>
        </p:txBody>
      </p:sp>
      <p:grpSp>
        <p:nvGrpSpPr>
          <p:cNvPr id="20" name="Csoportba foglalás 12">
            <a:extLst>
              <a:ext uri="{FF2B5EF4-FFF2-40B4-BE49-F238E27FC236}">
                <a16:creationId xmlns:a16="http://schemas.microsoft.com/office/drawing/2014/main" id="{97AD46A7-9B10-CE5B-2BCF-5FE3EDC030B2}"/>
              </a:ext>
            </a:extLst>
          </p:cNvPr>
          <p:cNvGrpSpPr/>
          <p:nvPr/>
        </p:nvGrpSpPr>
        <p:grpSpPr>
          <a:xfrm>
            <a:off x="9578101" y="2759596"/>
            <a:ext cx="2197531" cy="2889604"/>
            <a:chOff x="9578101" y="2759596"/>
            <a:chExt cx="2197531" cy="2889604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5BF00F64-63D6-C8B3-80F0-4A5B02A2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401804">
              <a:off x="9892655" y="3033074"/>
              <a:ext cx="1557863" cy="2444273"/>
            </a:xfrm>
            <a:prstGeom prst="rect">
              <a:avLst/>
            </a:prstGeom>
            <a:noFill/>
            <a:ln cap="flat">
              <a:noFill/>
            </a:ln>
          </p:spPr>
        </p:pic>
        <p:grpSp>
          <p:nvGrpSpPr>
            <p:cNvPr id="22" name="Group 2">
              <a:extLst>
                <a:ext uri="{FF2B5EF4-FFF2-40B4-BE49-F238E27FC236}">
                  <a16:creationId xmlns:a16="http://schemas.microsoft.com/office/drawing/2014/main" id="{A16B60FA-CF2A-9B78-6F8C-ABA82550573C}"/>
                </a:ext>
              </a:extLst>
            </p:cNvPr>
            <p:cNvGrpSpPr/>
            <p:nvPr/>
          </p:nvGrpSpPr>
          <p:grpSpPr>
            <a:xfrm>
              <a:off x="9578101" y="2759596"/>
              <a:ext cx="2197531" cy="2889604"/>
              <a:chOff x="9578101" y="2759596"/>
              <a:chExt cx="2197531" cy="2889604"/>
            </a:xfrm>
          </p:grpSpPr>
          <p:sp>
            <p:nvSpPr>
              <p:cNvPr id="23" name="Freeform 3">
                <a:extLst>
                  <a:ext uri="{FF2B5EF4-FFF2-40B4-BE49-F238E27FC236}">
                    <a16:creationId xmlns:a16="http://schemas.microsoft.com/office/drawing/2014/main" id="{049B306E-7206-00A6-FF84-0B1CF62F55AD}"/>
                  </a:ext>
                </a:extLst>
              </p:cNvPr>
              <p:cNvSpPr/>
              <p:nvPr/>
            </p:nvSpPr>
            <p:spPr>
              <a:xfrm rot="466640">
                <a:off x="10002046" y="3111218"/>
                <a:ext cx="1334767" cy="211305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56740"/>
                  <a:gd name="f4" fmla="val 3345180"/>
                  <a:gd name="f5" fmla="*/ f0 1 1856740"/>
                  <a:gd name="f6" fmla="*/ f1 1 3345180"/>
                  <a:gd name="f7" fmla="+- f4 0 f2"/>
                  <a:gd name="f8" fmla="+- f3 0 f2"/>
                  <a:gd name="f9" fmla="*/ f8 1 1856740"/>
                  <a:gd name="f10" fmla="*/ f7 1 3345180"/>
                  <a:gd name="f11" fmla="*/ f2 1 f9"/>
                  <a:gd name="f12" fmla="*/ f3 1 f9"/>
                  <a:gd name="f13" fmla="*/ f2 1 f10"/>
                  <a:gd name="f14" fmla="*/ f4 1 f10"/>
                  <a:gd name="f15" fmla="*/ f11 f5 1"/>
                  <a:gd name="f16" fmla="*/ f12 f5 1"/>
                  <a:gd name="f17" fmla="*/ f14 f6 1"/>
                  <a:gd name="f18" fmla="*/ f13 f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5" t="f18" r="f16" b="f17"/>
                <a:pathLst>
                  <a:path w="1856740" h="3345180">
                    <a:moveTo>
                      <a:pt x="f3" y="f4"/>
                    </a:moveTo>
                    <a:lnTo>
                      <a:pt x="f2" y="f4"/>
                    </a:lnTo>
                    <a:lnTo>
                      <a:pt x="f2" y="f2"/>
                    </a:lnTo>
                    <a:lnTo>
                      <a:pt x="f3" y="f2"/>
                    </a:lnTo>
                    <a:lnTo>
                      <a:pt x="f3" y="f4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hu-HU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endParaRPr>
              </a:p>
            </p:txBody>
          </p:sp>
          <p:sp>
            <p:nvSpPr>
              <p:cNvPr id="24" name="Freeform 4">
                <a:extLst>
                  <a:ext uri="{FF2B5EF4-FFF2-40B4-BE49-F238E27FC236}">
                    <a16:creationId xmlns:a16="http://schemas.microsoft.com/office/drawing/2014/main" id="{DE203E8D-8721-0024-C978-BF36B2BE7ECF}"/>
                  </a:ext>
                </a:extLst>
              </p:cNvPr>
              <p:cNvSpPr/>
              <p:nvPr/>
            </p:nvSpPr>
            <p:spPr>
              <a:xfrm rot="466640">
                <a:off x="9578101" y="2759596"/>
                <a:ext cx="2197531" cy="288960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056890"/>
                  <a:gd name="f4" fmla="val 4574540"/>
                  <a:gd name="f5" fmla="val 3055620"/>
                  <a:gd name="f6" fmla="*/ f0 1 3056890"/>
                  <a:gd name="f7" fmla="*/ f1 1 4574540"/>
                  <a:gd name="f8" fmla="+- f4 0 f2"/>
                  <a:gd name="f9" fmla="+- f3 0 f2"/>
                  <a:gd name="f10" fmla="*/ f9 1 3056890"/>
                  <a:gd name="f11" fmla="*/ f8 1 4574540"/>
                  <a:gd name="f12" fmla="*/ f2 1 f10"/>
                  <a:gd name="f13" fmla="*/ f3 1 f10"/>
                  <a:gd name="f14" fmla="*/ f2 1 f11"/>
                  <a:gd name="f15" fmla="*/ f4 1 f11"/>
                  <a:gd name="f16" fmla="*/ f12 f6 1"/>
                  <a:gd name="f17" fmla="*/ f13 f6 1"/>
                  <a:gd name="f18" fmla="*/ f15 f7 1"/>
                  <a:gd name="f19" fmla="*/ f14 f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6" t="f19" r="f17" b="f18"/>
                <a:pathLst>
                  <a:path w="3056890" h="4574540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2"/>
                    </a:lnTo>
                    <a:lnTo>
                      <a:pt x="f3" y="f2"/>
                    </a:lnTo>
                    <a:lnTo>
                      <a:pt x="f3" y="f4"/>
                    </a:lnTo>
                    <a:close/>
                  </a:path>
                </a:pathLst>
              </a:custGeom>
              <a:blipFill>
                <a:blip r:embed="rId8">
                  <a:alphaModFix/>
                </a:blip>
                <a:stretch>
                  <a:fillRect/>
                </a:stretch>
              </a:blip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hu-HU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endParaRPr>
              </a:p>
            </p:txBody>
          </p:sp>
        </p:grpSp>
      </p:grpSp>
      <p:sp>
        <p:nvSpPr>
          <p:cNvPr id="25" name="Szövegdoboz 13">
            <a:extLst>
              <a:ext uri="{FF2B5EF4-FFF2-40B4-BE49-F238E27FC236}">
                <a16:creationId xmlns:a16="http://schemas.microsoft.com/office/drawing/2014/main" id="{20D6D96C-626F-F18A-8DB5-32BD95E399C7}"/>
              </a:ext>
            </a:extLst>
          </p:cNvPr>
          <p:cNvSpPr txBox="1"/>
          <p:nvPr/>
        </p:nvSpPr>
        <p:spPr>
          <a:xfrm>
            <a:off x="445349" y="4063118"/>
            <a:ext cx="2701375" cy="1477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Bánk és a békétlenek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Elöl középen: </a:t>
            </a:r>
            <a:r>
              <a:rPr lang="hu-HU" sz="1800" b="1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Kiss Ferenc 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mint Bánk, </a:t>
            </a:r>
            <a:r>
              <a:rPr lang="hu-HU" sz="1800" b="1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Kürti József 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mint Petur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Vajda M. Pál 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felvétele</a:t>
            </a:r>
          </a:p>
        </p:txBody>
      </p:sp>
      <p:sp>
        <p:nvSpPr>
          <p:cNvPr id="26" name="Freeform 60">
            <a:extLst>
              <a:ext uri="{FF2B5EF4-FFF2-40B4-BE49-F238E27FC236}">
                <a16:creationId xmlns:a16="http://schemas.microsoft.com/office/drawing/2014/main" id="{C351AC27-1F99-3EF6-CFC8-A9AE597723D0}"/>
              </a:ext>
            </a:extLst>
          </p:cNvPr>
          <p:cNvSpPr/>
          <p:nvPr/>
        </p:nvSpPr>
        <p:spPr>
          <a:xfrm rot="21155344">
            <a:off x="3368613" y="4697913"/>
            <a:ext cx="2293909" cy="1694081"/>
          </a:xfrm>
          <a:custGeom>
            <a:avLst/>
            <a:gdLst>
              <a:gd name="f0" fmla="val w"/>
              <a:gd name="f1" fmla="val h"/>
              <a:gd name="f2" fmla="val 0"/>
              <a:gd name="f3" fmla="val 4907493"/>
              <a:gd name="f4" fmla="val 5486400"/>
              <a:gd name="f5" fmla="*/ f0 1 4907493"/>
              <a:gd name="f6" fmla="*/ f1 1 5486400"/>
              <a:gd name="f7" fmla="+- f4 0 f2"/>
              <a:gd name="f8" fmla="+- f3 0 f2"/>
              <a:gd name="f9" fmla="*/ f8 1 4907493"/>
              <a:gd name="f10" fmla="*/ f7 1 54864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907493" h="5486400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9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pic>
        <p:nvPicPr>
          <p:cNvPr id="27" name="Picture 4">
            <a:extLst>
              <a:ext uri="{FF2B5EF4-FFF2-40B4-BE49-F238E27FC236}">
                <a16:creationId xmlns:a16="http://schemas.microsoft.com/office/drawing/2014/main" id="{77DDA601-8F40-6FE3-32EF-5872CCE8981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21155344">
            <a:off x="3501814" y="4944508"/>
            <a:ext cx="2038124" cy="130641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8" name="Téglalap: átellenes sarkain levágva 26">
            <a:extLst>
              <a:ext uri="{FF2B5EF4-FFF2-40B4-BE49-F238E27FC236}">
                <a16:creationId xmlns:a16="http://schemas.microsoft.com/office/drawing/2014/main" id="{3798A1B5-C997-993F-EB9D-59AC5A09496A}"/>
              </a:ext>
            </a:extLst>
          </p:cNvPr>
          <p:cNvSpPr/>
          <p:nvPr/>
        </p:nvSpPr>
        <p:spPr>
          <a:xfrm rot="3068086">
            <a:off x="2840545" y="5151129"/>
            <a:ext cx="236015" cy="727661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16667"/>
              <a:gd name="f5" fmla="abs f0"/>
              <a:gd name="f6" fmla="abs f1"/>
              <a:gd name="f7" fmla="abs f2"/>
              <a:gd name="f8" fmla="?: f5 f0 1"/>
              <a:gd name="f9" fmla="?: f6 f1 1"/>
              <a:gd name="f10" fmla="?: f7 f2 1"/>
              <a:gd name="f11" fmla="*/ f8 1 21600"/>
              <a:gd name="f12" fmla="*/ f9 1 21600"/>
              <a:gd name="f13" fmla="*/ 21600 f8 1"/>
              <a:gd name="f14" fmla="*/ 21600 f9 1"/>
              <a:gd name="f15" fmla="min f12 f11"/>
              <a:gd name="f16" fmla="*/ f13 1 f10"/>
              <a:gd name="f17" fmla="*/ f14 1 f10"/>
              <a:gd name="f18" fmla="val f16"/>
              <a:gd name="f19" fmla="val f17"/>
              <a:gd name="f20" fmla="*/ f3 f15 1"/>
              <a:gd name="f21" fmla="+- f19 0 f3"/>
              <a:gd name="f22" fmla="+- f18 0 f3"/>
              <a:gd name="f23" fmla="*/ f18 f15 1"/>
              <a:gd name="f24" fmla="*/ f19 f15 1"/>
              <a:gd name="f25" fmla="min f22 f21"/>
              <a:gd name="f26" fmla="*/ f25 f3 1"/>
              <a:gd name="f27" fmla="*/ f25 f4 1"/>
              <a:gd name="f28" fmla="*/ f26 1 100000"/>
              <a:gd name="f29" fmla="*/ f27 1 100000"/>
              <a:gd name="f30" fmla="+- f18 0 f28"/>
              <a:gd name="f31" fmla="+- f19 0 f28"/>
              <a:gd name="f32" fmla="+- f18 0 f29"/>
              <a:gd name="f33" fmla="+- f19 0 f29"/>
              <a:gd name="f34" fmla="+- f28 0 f29"/>
              <a:gd name="f35" fmla="*/ f28 f15 1"/>
              <a:gd name="f36" fmla="*/ f29 f15 1"/>
              <a:gd name="f37" fmla="?: f34 f28 f29"/>
              <a:gd name="f38" fmla="*/ f32 f15 1"/>
              <a:gd name="f39" fmla="*/ f31 f15 1"/>
              <a:gd name="f40" fmla="*/ f30 f15 1"/>
              <a:gd name="f41" fmla="*/ f33 f15 1"/>
              <a:gd name="f42" fmla="*/ f37 1 2"/>
              <a:gd name="f43" fmla="+- f18 0 f42"/>
              <a:gd name="f44" fmla="+- f19 0 f42"/>
              <a:gd name="f45" fmla="*/ f42 f15 1"/>
              <a:gd name="f46" fmla="*/ f43 f15 1"/>
              <a:gd name="f47" fmla="*/ f44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5" t="f45" r="f46" b="f47"/>
            <a:pathLst>
              <a:path>
                <a:moveTo>
                  <a:pt x="f35" y="f20"/>
                </a:moveTo>
                <a:lnTo>
                  <a:pt x="f38" y="f20"/>
                </a:lnTo>
                <a:lnTo>
                  <a:pt x="f23" y="f36"/>
                </a:lnTo>
                <a:lnTo>
                  <a:pt x="f23" y="f39"/>
                </a:lnTo>
                <a:lnTo>
                  <a:pt x="f40" y="f24"/>
                </a:lnTo>
                <a:lnTo>
                  <a:pt x="f36" y="f24"/>
                </a:lnTo>
                <a:lnTo>
                  <a:pt x="f20" y="f41"/>
                </a:lnTo>
                <a:lnTo>
                  <a:pt x="f20" y="f35"/>
                </a:lnTo>
                <a:close/>
              </a:path>
            </a:pathLst>
          </a:custGeom>
          <a:solidFill>
            <a:srgbClr val="6E5F48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29" name="Téglalap: átellenes sarkain levágva 27">
            <a:extLst>
              <a:ext uri="{FF2B5EF4-FFF2-40B4-BE49-F238E27FC236}">
                <a16:creationId xmlns:a16="http://schemas.microsoft.com/office/drawing/2014/main" id="{40227425-D87F-A2AD-C837-AE86F6CD8E1F}"/>
              </a:ext>
            </a:extLst>
          </p:cNvPr>
          <p:cNvSpPr/>
          <p:nvPr/>
        </p:nvSpPr>
        <p:spPr>
          <a:xfrm rot="3068086">
            <a:off x="561686" y="3699291"/>
            <a:ext cx="236015" cy="727661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16667"/>
              <a:gd name="f5" fmla="abs f0"/>
              <a:gd name="f6" fmla="abs f1"/>
              <a:gd name="f7" fmla="abs f2"/>
              <a:gd name="f8" fmla="?: f5 f0 1"/>
              <a:gd name="f9" fmla="?: f6 f1 1"/>
              <a:gd name="f10" fmla="?: f7 f2 1"/>
              <a:gd name="f11" fmla="*/ f8 1 21600"/>
              <a:gd name="f12" fmla="*/ f9 1 21600"/>
              <a:gd name="f13" fmla="*/ 21600 f8 1"/>
              <a:gd name="f14" fmla="*/ 21600 f9 1"/>
              <a:gd name="f15" fmla="min f12 f11"/>
              <a:gd name="f16" fmla="*/ f13 1 f10"/>
              <a:gd name="f17" fmla="*/ f14 1 f10"/>
              <a:gd name="f18" fmla="val f16"/>
              <a:gd name="f19" fmla="val f17"/>
              <a:gd name="f20" fmla="*/ f3 f15 1"/>
              <a:gd name="f21" fmla="+- f19 0 f3"/>
              <a:gd name="f22" fmla="+- f18 0 f3"/>
              <a:gd name="f23" fmla="*/ f18 f15 1"/>
              <a:gd name="f24" fmla="*/ f19 f15 1"/>
              <a:gd name="f25" fmla="min f22 f21"/>
              <a:gd name="f26" fmla="*/ f25 f3 1"/>
              <a:gd name="f27" fmla="*/ f25 f4 1"/>
              <a:gd name="f28" fmla="*/ f26 1 100000"/>
              <a:gd name="f29" fmla="*/ f27 1 100000"/>
              <a:gd name="f30" fmla="+- f18 0 f28"/>
              <a:gd name="f31" fmla="+- f19 0 f28"/>
              <a:gd name="f32" fmla="+- f18 0 f29"/>
              <a:gd name="f33" fmla="+- f19 0 f29"/>
              <a:gd name="f34" fmla="+- f28 0 f29"/>
              <a:gd name="f35" fmla="*/ f28 f15 1"/>
              <a:gd name="f36" fmla="*/ f29 f15 1"/>
              <a:gd name="f37" fmla="?: f34 f28 f29"/>
              <a:gd name="f38" fmla="*/ f32 f15 1"/>
              <a:gd name="f39" fmla="*/ f31 f15 1"/>
              <a:gd name="f40" fmla="*/ f30 f15 1"/>
              <a:gd name="f41" fmla="*/ f33 f15 1"/>
              <a:gd name="f42" fmla="*/ f37 1 2"/>
              <a:gd name="f43" fmla="+- f18 0 f42"/>
              <a:gd name="f44" fmla="+- f19 0 f42"/>
              <a:gd name="f45" fmla="*/ f42 f15 1"/>
              <a:gd name="f46" fmla="*/ f43 f15 1"/>
              <a:gd name="f47" fmla="*/ f44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5" t="f45" r="f46" b="f47"/>
            <a:pathLst>
              <a:path>
                <a:moveTo>
                  <a:pt x="f35" y="f20"/>
                </a:moveTo>
                <a:lnTo>
                  <a:pt x="f38" y="f20"/>
                </a:lnTo>
                <a:lnTo>
                  <a:pt x="f23" y="f36"/>
                </a:lnTo>
                <a:lnTo>
                  <a:pt x="f23" y="f39"/>
                </a:lnTo>
                <a:lnTo>
                  <a:pt x="f40" y="f24"/>
                </a:lnTo>
                <a:lnTo>
                  <a:pt x="f36" y="f24"/>
                </a:lnTo>
                <a:lnTo>
                  <a:pt x="f20" y="f41"/>
                </a:lnTo>
                <a:lnTo>
                  <a:pt x="f20" y="f35"/>
                </a:lnTo>
                <a:close/>
              </a:path>
            </a:pathLst>
          </a:custGeom>
          <a:solidFill>
            <a:srgbClr val="6E5F48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grpSp>
        <p:nvGrpSpPr>
          <p:cNvPr id="30" name="Csoportba foglalás 51">
            <a:extLst>
              <a:ext uri="{FF2B5EF4-FFF2-40B4-BE49-F238E27FC236}">
                <a16:creationId xmlns:a16="http://schemas.microsoft.com/office/drawing/2014/main" id="{D0CA9671-098B-4011-19E3-B34E1CEC36F7}"/>
              </a:ext>
            </a:extLst>
          </p:cNvPr>
          <p:cNvGrpSpPr/>
          <p:nvPr/>
        </p:nvGrpSpPr>
        <p:grpSpPr>
          <a:xfrm>
            <a:off x="6547972" y="1616532"/>
            <a:ext cx="2371249" cy="2015895"/>
            <a:chOff x="6547972" y="1616532"/>
            <a:chExt cx="2371249" cy="2015895"/>
          </a:xfrm>
        </p:grpSpPr>
        <p:sp>
          <p:nvSpPr>
            <p:cNvPr id="31" name="Freeform 58">
              <a:extLst>
                <a:ext uri="{FF2B5EF4-FFF2-40B4-BE49-F238E27FC236}">
                  <a16:creationId xmlns:a16="http://schemas.microsoft.com/office/drawing/2014/main" id="{8E2F9997-73B5-DB0A-4BE6-8C8C339316C0}"/>
                </a:ext>
              </a:extLst>
            </p:cNvPr>
            <p:cNvSpPr/>
            <p:nvPr/>
          </p:nvSpPr>
          <p:spPr>
            <a:xfrm rot="319367">
              <a:off x="6547972" y="1616532"/>
              <a:ext cx="2371249" cy="20158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72921"/>
                <a:gd name="f4" fmla="val 5486391"/>
                <a:gd name="f5" fmla="*/ f0 1 4872921"/>
                <a:gd name="f6" fmla="*/ f1 1 5486391"/>
                <a:gd name="f7" fmla="+- f4 0 f2"/>
                <a:gd name="f8" fmla="+- f3 0 f2"/>
                <a:gd name="f9" fmla="*/ f8 1 4872921"/>
                <a:gd name="f10" fmla="*/ f7 1 5486391"/>
                <a:gd name="f11" fmla="*/ f2 1 f9"/>
                <a:gd name="f12" fmla="*/ f3 1 f9"/>
                <a:gd name="f13" fmla="*/ f2 1 f10"/>
                <a:gd name="f14" fmla="*/ f4 1 f10"/>
                <a:gd name="f15" fmla="*/ f11 f5 1"/>
                <a:gd name="f16" fmla="*/ f12 f5 1"/>
                <a:gd name="f17" fmla="*/ f14 f6 1"/>
                <a:gd name="f18" fmla="*/ f13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4872921" h="5486391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2" y="f2"/>
                  </a:lnTo>
                  <a:close/>
                </a:path>
              </a:pathLst>
            </a:custGeom>
            <a:blipFill>
              <a:blip r:embed="rId11">
                <a:alphaModFix/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291B20E3-CB68-67D3-1DB1-9B5634970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 rot="353263">
              <a:off x="6565895" y="1872801"/>
              <a:ext cx="2335405" cy="1676826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33" name="Freeform 4">
            <a:extLst>
              <a:ext uri="{FF2B5EF4-FFF2-40B4-BE49-F238E27FC236}">
                <a16:creationId xmlns:a16="http://schemas.microsoft.com/office/drawing/2014/main" id="{B29A94C4-D8F9-129E-7E22-25A88827EDAC}"/>
              </a:ext>
            </a:extLst>
          </p:cNvPr>
          <p:cNvSpPr/>
          <p:nvPr/>
        </p:nvSpPr>
        <p:spPr>
          <a:xfrm rot="4075192" flipH="1">
            <a:off x="10896411" y="5217466"/>
            <a:ext cx="778703" cy="1063118"/>
          </a:xfrm>
          <a:custGeom>
            <a:avLst/>
            <a:gdLst>
              <a:gd name="f0" fmla="val w"/>
              <a:gd name="f1" fmla="val h"/>
              <a:gd name="f2" fmla="val 0"/>
              <a:gd name="f3" fmla="val 2300793"/>
              <a:gd name="f4" fmla="val 3234859"/>
              <a:gd name="f5" fmla="val 2300794"/>
              <a:gd name="f6" fmla="*/ f0 1 2300793"/>
              <a:gd name="f7" fmla="*/ f1 1 3234859"/>
              <a:gd name="f8" fmla="+- f4 0 f2"/>
              <a:gd name="f9" fmla="+- f3 0 f2"/>
              <a:gd name="f10" fmla="*/ f9 1 2300793"/>
              <a:gd name="f11" fmla="*/ f8 1 3234859"/>
              <a:gd name="f12" fmla="*/ f2 1 f10"/>
              <a:gd name="f13" fmla="*/ f3 1 f10"/>
              <a:gd name="f14" fmla="*/ f2 1 f11"/>
              <a:gd name="f15" fmla="*/ f4 1 f11"/>
              <a:gd name="f16" fmla="*/ f12 f6 1"/>
              <a:gd name="f17" fmla="*/ f13 f6 1"/>
              <a:gd name="f18" fmla="*/ f15 f7 1"/>
              <a:gd name="f19" fmla="*/ f14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17" b="f18"/>
            <a:pathLst>
              <a:path w="2300793" h="3234859">
                <a:moveTo>
                  <a:pt x="f5" y="f2"/>
                </a:moveTo>
                <a:lnTo>
                  <a:pt x="f2" y="f2"/>
                </a:lnTo>
                <a:lnTo>
                  <a:pt x="f2" y="f4"/>
                </a:lnTo>
                <a:lnTo>
                  <a:pt x="f5" y="f4"/>
                </a:lnTo>
                <a:lnTo>
                  <a:pt x="f5" y="f2"/>
                </a:lnTo>
                <a:close/>
              </a:path>
            </a:pathLst>
          </a:custGeom>
          <a:blipFill>
            <a:blip r:embed="rId13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34" name="Freeform 32">
            <a:extLst>
              <a:ext uri="{FF2B5EF4-FFF2-40B4-BE49-F238E27FC236}">
                <a16:creationId xmlns:a16="http://schemas.microsoft.com/office/drawing/2014/main" id="{721BDF1F-6FC3-917A-19B4-797FDA724C0B}"/>
              </a:ext>
            </a:extLst>
          </p:cNvPr>
          <p:cNvSpPr/>
          <p:nvPr/>
        </p:nvSpPr>
        <p:spPr>
          <a:xfrm rot="1945455">
            <a:off x="-244184" y="2351820"/>
            <a:ext cx="1249902" cy="969328"/>
          </a:xfrm>
          <a:custGeom>
            <a:avLst/>
            <a:gdLst>
              <a:gd name="f0" fmla="val w"/>
              <a:gd name="f1" fmla="val h"/>
              <a:gd name="f2" fmla="val 0"/>
              <a:gd name="f3" fmla="val 4074331"/>
              <a:gd name="f4" fmla="val 2042258"/>
              <a:gd name="f5" fmla="*/ f0 1 4074331"/>
              <a:gd name="f6" fmla="*/ f1 1 2042258"/>
              <a:gd name="f7" fmla="+- f4 0 f2"/>
              <a:gd name="f8" fmla="+- f3 0 f2"/>
              <a:gd name="f9" fmla="*/ f8 1 4074331"/>
              <a:gd name="f10" fmla="*/ f7 1 2042258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074331" h="2042258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3">
              <a:alphaModFix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grpSp>
        <p:nvGrpSpPr>
          <p:cNvPr id="35" name="Group 23">
            <a:extLst>
              <a:ext uri="{FF2B5EF4-FFF2-40B4-BE49-F238E27FC236}">
                <a16:creationId xmlns:a16="http://schemas.microsoft.com/office/drawing/2014/main" id="{C94E08EA-1D09-51E3-F1D7-DC1F49A82C9D}"/>
              </a:ext>
            </a:extLst>
          </p:cNvPr>
          <p:cNvGrpSpPr/>
          <p:nvPr/>
        </p:nvGrpSpPr>
        <p:grpSpPr>
          <a:xfrm>
            <a:off x="4630668" y="433435"/>
            <a:ext cx="1009653" cy="822484"/>
            <a:chOff x="4630668" y="433435"/>
            <a:chExt cx="1009653" cy="822484"/>
          </a:xfrm>
        </p:grpSpPr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580E7181-B4B1-A25D-83F7-02833B7EFC20}"/>
                </a:ext>
              </a:extLst>
            </p:cNvPr>
            <p:cNvSpPr/>
            <p:nvPr/>
          </p:nvSpPr>
          <p:spPr>
            <a:xfrm rot="11992511">
              <a:off x="4630668" y="570730"/>
              <a:ext cx="1009653" cy="5565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38954"/>
                <a:gd name="f4" fmla="val 1072151"/>
                <a:gd name="f5" fmla="val 2138955"/>
                <a:gd name="f6" fmla="*/ f0 1 2138954"/>
                <a:gd name="f7" fmla="*/ f1 1 1072151"/>
                <a:gd name="f8" fmla="+- f4 0 f2"/>
                <a:gd name="f9" fmla="+- f3 0 f2"/>
                <a:gd name="f10" fmla="*/ f9 1 2138954"/>
                <a:gd name="f11" fmla="*/ f8 1 1072151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2138954" h="1072151">
                  <a:moveTo>
                    <a:pt x="f2" y="f2"/>
                  </a:moveTo>
                  <a:lnTo>
                    <a:pt x="f5" y="f2"/>
                  </a:lnTo>
                  <a:lnTo>
                    <a:pt x="f5" y="f4"/>
                  </a:lnTo>
                  <a:lnTo>
                    <a:pt x="f2" y="f4"/>
                  </a:lnTo>
                  <a:lnTo>
                    <a:pt x="f2" y="f2"/>
                  </a:lnTo>
                  <a:close/>
                </a:path>
              </a:pathLst>
            </a:custGeom>
            <a:blipFill>
              <a:blip r:embed="rId14">
                <a:alphaModFix/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064FB18E-8122-BA70-DEAA-C302DB595AE4}"/>
                </a:ext>
              </a:extLst>
            </p:cNvPr>
            <p:cNvSpPr/>
            <p:nvPr/>
          </p:nvSpPr>
          <p:spPr>
            <a:xfrm rot="12764904">
              <a:off x="4802538" y="433435"/>
              <a:ext cx="745107" cy="82248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578507"/>
                <a:gd name="f4" fmla="val 1584449"/>
                <a:gd name="f5" fmla="*/ f0 1 1578507"/>
                <a:gd name="f6" fmla="*/ f1 1 1584449"/>
                <a:gd name="f7" fmla="+- f4 0 f2"/>
                <a:gd name="f8" fmla="+- f3 0 f2"/>
                <a:gd name="f9" fmla="*/ f8 1 1578507"/>
                <a:gd name="f10" fmla="*/ f7 1 1584449"/>
                <a:gd name="f11" fmla="*/ f2 1 f9"/>
                <a:gd name="f12" fmla="*/ f3 1 f9"/>
                <a:gd name="f13" fmla="*/ f2 1 f10"/>
                <a:gd name="f14" fmla="*/ f4 1 f10"/>
                <a:gd name="f15" fmla="*/ f11 f5 1"/>
                <a:gd name="f16" fmla="*/ f12 f5 1"/>
                <a:gd name="f17" fmla="*/ f14 f6 1"/>
                <a:gd name="f18" fmla="*/ f13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1578507" h="1584449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2" y="f2"/>
                  </a:lnTo>
                  <a:close/>
                </a:path>
              </a:pathLst>
            </a:custGeom>
            <a:blipFill>
              <a:blip r:embed="rId16">
                <a:alphaModFix/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</p:grpSp>
      <p:sp>
        <p:nvSpPr>
          <p:cNvPr id="38" name="Freeform 5">
            <a:extLst>
              <a:ext uri="{FF2B5EF4-FFF2-40B4-BE49-F238E27FC236}">
                <a16:creationId xmlns:a16="http://schemas.microsoft.com/office/drawing/2014/main" id="{7A310ED6-36B5-1B51-3CC2-B0314C8F7D33}"/>
              </a:ext>
            </a:extLst>
          </p:cNvPr>
          <p:cNvSpPr/>
          <p:nvPr/>
        </p:nvSpPr>
        <p:spPr>
          <a:xfrm rot="19998404">
            <a:off x="6263660" y="2890051"/>
            <a:ext cx="636212" cy="897328"/>
          </a:xfrm>
          <a:custGeom>
            <a:avLst/>
            <a:gdLst>
              <a:gd name="f0" fmla="val w"/>
              <a:gd name="f1" fmla="val h"/>
              <a:gd name="f2" fmla="val 0"/>
              <a:gd name="f3" fmla="val 3094336"/>
              <a:gd name="f4" fmla="val 5866040"/>
              <a:gd name="f5" fmla="*/ f0 1 3094336"/>
              <a:gd name="f6" fmla="*/ f1 1 5866040"/>
              <a:gd name="f7" fmla="+- f4 0 f2"/>
              <a:gd name="f8" fmla="+- f3 0 f2"/>
              <a:gd name="f9" fmla="*/ f8 1 3094336"/>
              <a:gd name="f10" fmla="*/ f7 1 586604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3094336" h="5866040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18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39" name="Freeform 6">
            <a:extLst>
              <a:ext uri="{FF2B5EF4-FFF2-40B4-BE49-F238E27FC236}">
                <a16:creationId xmlns:a16="http://schemas.microsoft.com/office/drawing/2014/main" id="{A6457044-A612-5CF2-09E4-F8613DFC6181}"/>
              </a:ext>
            </a:extLst>
          </p:cNvPr>
          <p:cNvSpPr/>
          <p:nvPr/>
        </p:nvSpPr>
        <p:spPr>
          <a:xfrm>
            <a:off x="380774" y="5860627"/>
            <a:ext cx="936299" cy="724296"/>
          </a:xfrm>
          <a:custGeom>
            <a:avLst/>
            <a:gdLst>
              <a:gd name="f0" fmla="val w"/>
              <a:gd name="f1" fmla="val h"/>
              <a:gd name="f2" fmla="val 0"/>
              <a:gd name="f3" fmla="val 6018989"/>
              <a:gd name="f4" fmla="val 4114800"/>
              <a:gd name="f5" fmla="*/ f0 1 6018989"/>
              <a:gd name="f6" fmla="*/ f1 1 4114800"/>
              <a:gd name="f7" fmla="+- f4 0 f2"/>
              <a:gd name="f8" fmla="+- f3 0 f2"/>
              <a:gd name="f9" fmla="*/ f8 1 6018989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6018989" h="4114800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19">
              <a:alphaModFix/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2">
            <a:extLst>
              <a:ext uri="{FF2B5EF4-FFF2-40B4-BE49-F238E27FC236}">
                <a16:creationId xmlns:a16="http://schemas.microsoft.com/office/drawing/2014/main" id="{B5342A47-EFBC-7B74-BE6E-D97D2DF4F0B0}"/>
              </a:ext>
            </a:extLst>
          </p:cNvPr>
          <p:cNvSpPr/>
          <p:nvPr/>
        </p:nvSpPr>
        <p:spPr>
          <a:xfrm rot="19914248">
            <a:off x="6802532" y="3951541"/>
            <a:ext cx="1006233" cy="775740"/>
          </a:xfrm>
          <a:custGeom>
            <a:avLst/>
            <a:gdLst>
              <a:gd name="f0" fmla="val w"/>
              <a:gd name="f1" fmla="val h"/>
              <a:gd name="f2" fmla="val 0"/>
              <a:gd name="f3" fmla="val 4074331"/>
              <a:gd name="f4" fmla="val 2042258"/>
              <a:gd name="f5" fmla="*/ f0 1 4074331"/>
              <a:gd name="f6" fmla="*/ f1 1 2042258"/>
              <a:gd name="f7" fmla="+- f4 0 f2"/>
              <a:gd name="f8" fmla="+- f3 0 f2"/>
              <a:gd name="f9" fmla="*/ f8 1 4074331"/>
              <a:gd name="f10" fmla="*/ f7 1 2042258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074331" h="2042258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3">
              <a:alphaModFix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3" name="Téglalap: fent egyik sarkán lekerekítve, a másik sarkán levágva 39">
            <a:extLst>
              <a:ext uri="{FF2B5EF4-FFF2-40B4-BE49-F238E27FC236}">
                <a16:creationId xmlns:a16="http://schemas.microsoft.com/office/drawing/2014/main" id="{9468FE9D-776E-4126-0015-B277C9AA82AE}"/>
              </a:ext>
            </a:extLst>
          </p:cNvPr>
          <p:cNvSpPr/>
          <p:nvPr/>
        </p:nvSpPr>
        <p:spPr>
          <a:xfrm>
            <a:off x="7053398" y="4285372"/>
            <a:ext cx="2702180" cy="1214716"/>
          </a:xfrm>
          <a:custGeom>
            <a:avLst/>
            <a:gdLst>
              <a:gd name="f0" fmla="val 10800000"/>
              <a:gd name="f1" fmla="val 5400000"/>
              <a:gd name="f2" fmla="val w"/>
              <a:gd name="f3" fmla="val h"/>
              <a:gd name="f4" fmla="val ss"/>
              <a:gd name="f5" fmla="val 0"/>
              <a:gd name="f6" fmla="val 17698"/>
              <a:gd name="f7" fmla="abs f2"/>
              <a:gd name="f8" fmla="abs f3"/>
              <a:gd name="f9" fmla="abs f4"/>
              <a:gd name="f10" fmla="?: f7 f2 1"/>
              <a:gd name="f11" fmla="?: f8 f3 1"/>
              <a:gd name="f12" fmla="?: f9 f4 1"/>
              <a:gd name="f13" fmla="*/ f10 1 21600"/>
              <a:gd name="f14" fmla="*/ f11 1 21600"/>
              <a:gd name="f15" fmla="*/ 21600 f10 1"/>
              <a:gd name="f16" fmla="*/ 21600 f11 1"/>
              <a:gd name="f17" fmla="min f14 f13"/>
              <a:gd name="f18" fmla="*/ f15 1 f12"/>
              <a:gd name="f19" fmla="*/ f16 1 f12"/>
              <a:gd name="f20" fmla="val f18"/>
              <a:gd name="f21" fmla="val f19"/>
              <a:gd name="f22" fmla="*/ f5 f17 1"/>
              <a:gd name="f23" fmla="+- f21 0 f5"/>
              <a:gd name="f24" fmla="+- f20 0 f5"/>
              <a:gd name="f25" fmla="*/ f21 f17 1"/>
              <a:gd name="f26" fmla="*/ f20 f17 1"/>
              <a:gd name="f27" fmla="min f24 f23"/>
              <a:gd name="f28" fmla="*/ f27 f5 1"/>
              <a:gd name="f29" fmla="*/ f27 f6 1"/>
              <a:gd name="f30" fmla="*/ f28 1 100000"/>
              <a:gd name="f31" fmla="*/ f29 1 100000"/>
              <a:gd name="f32" fmla="+- f20 0 f31"/>
              <a:gd name="f33" fmla="*/ f30 29289 1"/>
              <a:gd name="f34" fmla="*/ f30 f17 1"/>
              <a:gd name="f35" fmla="*/ f31 f17 1"/>
              <a:gd name="f36" fmla="*/ f33 1 100000"/>
              <a:gd name="f37" fmla="+- f32 f20 0"/>
              <a:gd name="f38" fmla="*/ f32 f17 1"/>
              <a:gd name="f39" fmla="*/ f37 1 2"/>
              <a:gd name="f40" fmla="*/ f36 f17 1"/>
              <a:gd name="f41" fmla="*/ f39 f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0" t="f40" r="f41" b="f25"/>
            <a:pathLst>
              <a:path>
                <a:moveTo>
                  <a:pt x="f34" y="f22"/>
                </a:moveTo>
                <a:lnTo>
                  <a:pt x="f38" y="f22"/>
                </a:lnTo>
                <a:lnTo>
                  <a:pt x="f26" y="f35"/>
                </a:lnTo>
                <a:lnTo>
                  <a:pt x="f26" y="f25"/>
                </a:lnTo>
                <a:lnTo>
                  <a:pt x="f22" y="f25"/>
                </a:lnTo>
                <a:lnTo>
                  <a:pt x="f22" y="f34"/>
                </a:lnTo>
                <a:arcTo wR="f34" hR="f34" stAng="f0" swAng="f1"/>
                <a:close/>
              </a:path>
            </a:pathLst>
          </a:custGeom>
          <a:solidFill>
            <a:srgbClr val="AD8B73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4" name="Téglalap: átellenes sarkain levágva 31">
            <a:extLst>
              <a:ext uri="{FF2B5EF4-FFF2-40B4-BE49-F238E27FC236}">
                <a16:creationId xmlns:a16="http://schemas.microsoft.com/office/drawing/2014/main" id="{1151D25C-624D-05A9-857B-740AE7CE0872}"/>
              </a:ext>
            </a:extLst>
          </p:cNvPr>
          <p:cNvSpPr/>
          <p:nvPr/>
        </p:nvSpPr>
        <p:spPr>
          <a:xfrm>
            <a:off x="497717" y="3770455"/>
            <a:ext cx="5271607" cy="2660583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16667"/>
              <a:gd name="f5" fmla="abs f0"/>
              <a:gd name="f6" fmla="abs f1"/>
              <a:gd name="f7" fmla="abs f2"/>
              <a:gd name="f8" fmla="?: f5 f0 1"/>
              <a:gd name="f9" fmla="?: f6 f1 1"/>
              <a:gd name="f10" fmla="?: f7 f2 1"/>
              <a:gd name="f11" fmla="*/ f8 1 21600"/>
              <a:gd name="f12" fmla="*/ f9 1 21600"/>
              <a:gd name="f13" fmla="*/ 21600 f8 1"/>
              <a:gd name="f14" fmla="*/ 21600 f9 1"/>
              <a:gd name="f15" fmla="min f12 f11"/>
              <a:gd name="f16" fmla="*/ f13 1 f10"/>
              <a:gd name="f17" fmla="*/ f14 1 f10"/>
              <a:gd name="f18" fmla="val f16"/>
              <a:gd name="f19" fmla="val f17"/>
              <a:gd name="f20" fmla="*/ f3 f15 1"/>
              <a:gd name="f21" fmla="+- f19 0 f3"/>
              <a:gd name="f22" fmla="+- f18 0 f3"/>
              <a:gd name="f23" fmla="*/ f18 f15 1"/>
              <a:gd name="f24" fmla="*/ f19 f15 1"/>
              <a:gd name="f25" fmla="min f22 f21"/>
              <a:gd name="f26" fmla="*/ f25 f3 1"/>
              <a:gd name="f27" fmla="*/ f25 f4 1"/>
              <a:gd name="f28" fmla="*/ f26 1 100000"/>
              <a:gd name="f29" fmla="*/ f27 1 100000"/>
              <a:gd name="f30" fmla="+- f18 0 f28"/>
              <a:gd name="f31" fmla="+- f19 0 f28"/>
              <a:gd name="f32" fmla="+- f18 0 f29"/>
              <a:gd name="f33" fmla="+- f19 0 f29"/>
              <a:gd name="f34" fmla="+- f28 0 f29"/>
              <a:gd name="f35" fmla="*/ f28 f15 1"/>
              <a:gd name="f36" fmla="*/ f29 f15 1"/>
              <a:gd name="f37" fmla="?: f34 f28 f29"/>
              <a:gd name="f38" fmla="*/ f32 f15 1"/>
              <a:gd name="f39" fmla="*/ f31 f15 1"/>
              <a:gd name="f40" fmla="*/ f30 f15 1"/>
              <a:gd name="f41" fmla="*/ f33 f15 1"/>
              <a:gd name="f42" fmla="*/ f37 1 2"/>
              <a:gd name="f43" fmla="+- f18 0 f42"/>
              <a:gd name="f44" fmla="+- f19 0 f42"/>
              <a:gd name="f45" fmla="*/ f42 f15 1"/>
              <a:gd name="f46" fmla="*/ f43 f15 1"/>
              <a:gd name="f47" fmla="*/ f44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5" t="f45" r="f46" b="f47"/>
            <a:pathLst>
              <a:path>
                <a:moveTo>
                  <a:pt x="f35" y="f20"/>
                </a:moveTo>
                <a:lnTo>
                  <a:pt x="f38" y="f20"/>
                </a:lnTo>
                <a:lnTo>
                  <a:pt x="f23" y="f36"/>
                </a:lnTo>
                <a:lnTo>
                  <a:pt x="f23" y="f39"/>
                </a:lnTo>
                <a:lnTo>
                  <a:pt x="f40" y="f24"/>
                </a:lnTo>
                <a:lnTo>
                  <a:pt x="f36" y="f24"/>
                </a:lnTo>
                <a:lnTo>
                  <a:pt x="f20" y="f41"/>
                </a:lnTo>
                <a:lnTo>
                  <a:pt x="f20" y="f35"/>
                </a:lnTo>
                <a:close/>
              </a:path>
            </a:pathLst>
          </a:custGeom>
          <a:solidFill>
            <a:srgbClr val="DACAAE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cxnSp>
        <p:nvCxnSpPr>
          <p:cNvPr id="5" name="Egyenes összekötő 9">
            <a:extLst>
              <a:ext uri="{FF2B5EF4-FFF2-40B4-BE49-F238E27FC236}">
                <a16:creationId xmlns:a16="http://schemas.microsoft.com/office/drawing/2014/main" id="{30542683-B164-4FDB-89D2-A8E4D0038F34}"/>
              </a:ext>
            </a:extLst>
          </p:cNvPr>
          <p:cNvCxnSpPr/>
          <p:nvPr/>
        </p:nvCxnSpPr>
        <p:spPr>
          <a:xfrm>
            <a:off x="6096003" y="0"/>
            <a:ext cx="0" cy="6858000"/>
          </a:xfrm>
          <a:prstGeom prst="straightConnector1">
            <a:avLst/>
          </a:prstGeom>
          <a:noFill/>
          <a:ln w="19046" cap="flat">
            <a:solidFill>
              <a:srgbClr val="B39359">
                <a:alpha val="72000"/>
              </a:srgbClr>
            </a:solidFill>
            <a:prstDash val="solid"/>
            <a:miter/>
          </a:ln>
        </p:spPr>
      </p:cxnSp>
      <p:sp>
        <p:nvSpPr>
          <p:cNvPr id="6" name="Freeform 3">
            <a:extLst>
              <a:ext uri="{FF2B5EF4-FFF2-40B4-BE49-F238E27FC236}">
                <a16:creationId xmlns:a16="http://schemas.microsoft.com/office/drawing/2014/main" id="{F8160CDB-D290-0572-2889-B413806F8947}"/>
              </a:ext>
            </a:extLst>
          </p:cNvPr>
          <p:cNvSpPr/>
          <p:nvPr/>
        </p:nvSpPr>
        <p:spPr>
          <a:xfrm flipV="1">
            <a:off x="30925" y="32287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5">
              <a:alphaModFix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9A2E4CF9-84D2-A147-FEC1-70F273FF4562}"/>
              </a:ext>
            </a:extLst>
          </p:cNvPr>
          <p:cNvSpPr/>
          <p:nvPr/>
        </p:nvSpPr>
        <p:spPr>
          <a:xfrm flipV="1">
            <a:off x="6111383" y="28602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5">
              <a:alphaModFix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B99EC7E5-5689-F5EE-A2B0-D9020BA6F0DF}"/>
              </a:ext>
            </a:extLst>
          </p:cNvPr>
          <p:cNvSpPr/>
          <p:nvPr/>
        </p:nvSpPr>
        <p:spPr>
          <a:xfrm rot="16199987" flipV="1">
            <a:off x="95541" y="5568855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5">
              <a:alphaModFix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BAA382C0-7E98-C3F6-6182-7578C144E603}"/>
              </a:ext>
            </a:extLst>
          </p:cNvPr>
          <p:cNvSpPr/>
          <p:nvPr/>
        </p:nvSpPr>
        <p:spPr>
          <a:xfrm rot="10800009" flipV="1">
            <a:off x="4924958" y="5543175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5">
              <a:alphaModFix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1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74495D6B-AE8F-E7F6-E11F-EFC45C96D43E}"/>
              </a:ext>
            </a:extLst>
          </p:cNvPr>
          <p:cNvSpPr/>
          <p:nvPr/>
        </p:nvSpPr>
        <p:spPr>
          <a:xfrm rot="16199987" flipV="1">
            <a:off x="6231238" y="5604819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5">
              <a:alphaModFix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45749B32-0BC4-6242-EA91-EE0742966BA6}"/>
              </a:ext>
            </a:extLst>
          </p:cNvPr>
          <p:cNvSpPr/>
          <p:nvPr/>
        </p:nvSpPr>
        <p:spPr>
          <a:xfrm rot="5553286" flipV="1">
            <a:off x="10886275" y="-44920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5">
              <a:alphaModFix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54E11C20-E50E-15DB-0CC4-F6BE83DD1CD5}"/>
              </a:ext>
            </a:extLst>
          </p:cNvPr>
          <p:cNvSpPr/>
          <p:nvPr/>
        </p:nvSpPr>
        <p:spPr>
          <a:xfrm rot="5399996" flipV="1">
            <a:off x="4769963" y="-15714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5">
              <a:alphaModFix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3" name="Szövegdoboz 3">
            <a:extLst>
              <a:ext uri="{FF2B5EF4-FFF2-40B4-BE49-F238E27FC236}">
                <a16:creationId xmlns:a16="http://schemas.microsoft.com/office/drawing/2014/main" id="{479E77D3-A4AD-D414-DAEF-4F49A6A976FE}"/>
              </a:ext>
            </a:extLst>
          </p:cNvPr>
          <p:cNvSpPr txBox="1"/>
          <p:nvPr/>
        </p:nvSpPr>
        <p:spPr>
          <a:xfrm>
            <a:off x="704179" y="173041"/>
            <a:ext cx="4815065" cy="14773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3000" b="1" i="0" u="none" strike="noStrike" kern="1200" cap="none" spc="0" baseline="0" dirty="0">
                <a:solidFill>
                  <a:srgbClr val="000000"/>
                </a:solidFill>
                <a:uFillTx/>
                <a:latin typeface="Monotype Corsiva" pitchFamily="66"/>
              </a:rPr>
              <a:t>Nemzeti Színház, 1951. május 30.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3000" b="1" i="0" u="none" strike="noStrike" kern="1200" cap="none" spc="0" baseline="0" dirty="0">
              <a:solidFill>
                <a:srgbClr val="000000"/>
              </a:solidFill>
              <a:uFillTx/>
              <a:latin typeface="Monotype Corsiva" pitchFamily="66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AFF10760-C2BF-4D3D-4A6B-9CE0CD40F845}"/>
              </a:ext>
            </a:extLst>
          </p:cNvPr>
          <p:cNvSpPr/>
          <p:nvPr/>
        </p:nvSpPr>
        <p:spPr>
          <a:xfrm>
            <a:off x="5139568" y="5695971"/>
            <a:ext cx="184727" cy="64633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rPr>
              <a:t/>
            </a:r>
            <a:b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rPr>
            </a:b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E008DF68-0D26-C475-74FE-DB6CF6E5F467}"/>
              </a:ext>
            </a:extLst>
          </p:cNvPr>
          <p:cNvSpPr/>
          <p:nvPr/>
        </p:nvSpPr>
        <p:spPr>
          <a:xfrm flipV="1">
            <a:off x="1102025" y="1034259"/>
            <a:ext cx="8289118" cy="64633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rPr>
              <a:t/>
            </a:r>
            <a:b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rPr>
            </a:b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16" name="Szövegdoboz 2">
            <a:extLst>
              <a:ext uri="{FF2B5EF4-FFF2-40B4-BE49-F238E27FC236}">
                <a16:creationId xmlns:a16="http://schemas.microsoft.com/office/drawing/2014/main" id="{CBD3BEC5-91D4-D1E0-978E-529EFE157AA7}"/>
              </a:ext>
            </a:extLst>
          </p:cNvPr>
          <p:cNvSpPr txBox="1"/>
          <p:nvPr/>
        </p:nvSpPr>
        <p:spPr>
          <a:xfrm>
            <a:off x="283372" y="1293583"/>
            <a:ext cx="4141820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1" u="sng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Rendező: Major Tamás és Vámos </a:t>
            </a:r>
            <a:r>
              <a:rPr lang="hu-HU" sz="1800" b="0" i="1" u="sng" strike="noStrike" kern="1200" cap="none" spc="0" baseline="0" dirty="0" smtClean="0">
                <a:solidFill>
                  <a:srgbClr val="000000"/>
                </a:solidFill>
                <a:uFillTx/>
                <a:latin typeface="Amasis MT Pro Light" pitchFamily="18"/>
              </a:rPr>
              <a:t>László</a:t>
            </a:r>
            <a:endParaRPr lang="hu-HU" sz="1800" b="0" i="1" u="sng" strike="noStrike" kern="1200" cap="none" spc="0" baseline="0" dirty="0">
              <a:solidFill>
                <a:srgbClr val="000000"/>
              </a:solidFill>
              <a:uFillTx/>
              <a:latin typeface="Amasis MT Pro Light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7" name="Szövegdoboz 4">
            <a:extLst>
              <a:ext uri="{FF2B5EF4-FFF2-40B4-BE49-F238E27FC236}">
                <a16:creationId xmlns:a16="http://schemas.microsoft.com/office/drawing/2014/main" id="{37BF5CEA-DF60-E88B-DC90-727880D0C365}"/>
              </a:ext>
            </a:extLst>
          </p:cNvPr>
          <p:cNvSpPr txBox="1"/>
          <p:nvPr/>
        </p:nvSpPr>
        <p:spPr>
          <a:xfrm>
            <a:off x="358975" y="1815709"/>
            <a:ext cx="5264246" cy="175432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„A Nemzeti Színház rendezői és színészi munkaközösségének első érdeme a Bánk bán felújításakor, hogy </a:t>
            </a:r>
            <a:r>
              <a:rPr lang="hu-HU" sz="1800" b="1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visszatér Katona József szövegéhez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, visszaállítja annak eredeti fényét, megtisztítja a száz év óta ráaggatott sallangoktól, torzításoktól”</a:t>
            </a:r>
          </a:p>
        </p:txBody>
      </p:sp>
      <p:sp>
        <p:nvSpPr>
          <p:cNvPr id="18" name="Szövegdoboz 7">
            <a:extLst>
              <a:ext uri="{FF2B5EF4-FFF2-40B4-BE49-F238E27FC236}">
                <a16:creationId xmlns:a16="http://schemas.microsoft.com/office/drawing/2014/main" id="{08E5B865-06AB-736A-60EE-81F2D0238D1E}"/>
              </a:ext>
            </a:extLst>
          </p:cNvPr>
          <p:cNvSpPr txBox="1"/>
          <p:nvPr/>
        </p:nvSpPr>
        <p:spPr>
          <a:xfrm>
            <a:off x="6410300" y="513252"/>
            <a:ext cx="5264246" cy="28623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masis MT Pro Light" pitchFamily="18"/>
              </a:rPr>
              <a:t>„…torz játékfelfogás elleni harc, a Bánk bán igazi, hús-vér jellemeinek életrekeltése volt.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masis MT Pro Light" pitchFamily="18"/>
              </a:rPr>
              <a:t>E nehéz feladatot legnagyszerűbben </a:t>
            </a:r>
            <a:r>
              <a:rPr lang="hu-HU" sz="1800" b="1" i="0" u="none" strike="noStrike" kern="1200" cap="none" spc="0" baseline="0">
                <a:solidFill>
                  <a:srgbClr val="000000"/>
                </a:solidFill>
                <a:uFillTx/>
                <a:latin typeface="Amasis MT Pro Light" pitchFamily="18"/>
              </a:rPr>
              <a:t>Szörényi Éva </a:t>
            </a: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masis MT Pro Light" pitchFamily="18"/>
              </a:rPr>
              <a:t>oldotta meg Melinda szerepében. Különösen a negyedik felvonásban, Gertrudissal való összecsapásában a harag és az őrület-okozta derű váltakozásaiban olyan erőt, szenvedélyt, őszinteséget és egyszerűséget mutatott </a:t>
            </a:r>
            <a:r>
              <a:rPr lang="hu-HU" sz="1800" b="1" i="0" u="none" strike="noStrike" kern="1200" cap="none" spc="0" baseline="0">
                <a:solidFill>
                  <a:srgbClr val="000000"/>
                </a:solidFill>
                <a:uFillTx/>
                <a:latin typeface="Amasis MT Pro Light" pitchFamily="18"/>
              </a:rPr>
              <a:t>Szörényi</a:t>
            </a: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masis MT Pro Light" pitchFamily="18"/>
              </a:rPr>
              <a:t> játéka, hogy ezt a szerepet joggal tekinthetjük eddigi pályája tetőpontjának.”</a:t>
            </a:r>
          </a:p>
        </p:txBody>
      </p:sp>
      <p:sp>
        <p:nvSpPr>
          <p:cNvPr id="19" name="Szövegdoboz 13">
            <a:extLst>
              <a:ext uri="{FF2B5EF4-FFF2-40B4-BE49-F238E27FC236}">
                <a16:creationId xmlns:a16="http://schemas.microsoft.com/office/drawing/2014/main" id="{0648485E-C9BE-A6B5-0C69-B4F47F122F41}"/>
              </a:ext>
            </a:extLst>
          </p:cNvPr>
          <p:cNvSpPr txBox="1"/>
          <p:nvPr/>
        </p:nvSpPr>
        <p:spPr>
          <a:xfrm>
            <a:off x="7027886" y="4322030"/>
            <a:ext cx="2726237" cy="1200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Bodoni MT" pitchFamily="18"/>
              </a:rPr>
              <a:t> </a:t>
            </a:r>
            <a:r>
              <a:rPr lang="hu-H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Bodoni MT" pitchFamily="18"/>
              </a:rPr>
              <a:t> 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„Az előadás másik igen kiváló alakítását </a:t>
            </a:r>
            <a:r>
              <a:rPr lang="hu-HU" sz="1800" b="1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Ungvári László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 nyújtotta Biberach szerepében.”</a:t>
            </a:r>
          </a:p>
        </p:txBody>
      </p:sp>
      <p:sp>
        <p:nvSpPr>
          <p:cNvPr id="20" name="Szövegdoboz 16">
            <a:extLst>
              <a:ext uri="{FF2B5EF4-FFF2-40B4-BE49-F238E27FC236}">
                <a16:creationId xmlns:a16="http://schemas.microsoft.com/office/drawing/2014/main" id="{89388792-9EAC-B294-EFC6-1293D2237F66}"/>
              </a:ext>
            </a:extLst>
          </p:cNvPr>
          <p:cNvSpPr txBox="1"/>
          <p:nvPr/>
        </p:nvSpPr>
        <p:spPr>
          <a:xfrm>
            <a:off x="500149" y="3913001"/>
            <a:ext cx="3837096" cy="203132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Bodoni MT" pitchFamily="18"/>
              </a:rPr>
              <a:t> </a:t>
            </a:r>
            <a:r>
              <a:rPr lang="hu-H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Bodoni MT" pitchFamily="18"/>
              </a:rPr>
              <a:t> 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„</a:t>
            </a:r>
            <a:r>
              <a:rPr lang="hu-HU" sz="1800" b="1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Tőkés Anna 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kitörő szenvedéllyel, nagy erővel formálta szerepét. Különösen sikerült Gertrudis elvakult gőgjét kifejeznie. Felfogása azonban nem elég mély, néhol szokványos, Gertrudisának aljasságát kevéssé lehetett érezni.”</a:t>
            </a:r>
          </a:p>
        </p:txBody>
      </p:sp>
      <p:sp>
        <p:nvSpPr>
          <p:cNvPr id="21" name="Freeform 32">
            <a:extLst>
              <a:ext uri="{FF2B5EF4-FFF2-40B4-BE49-F238E27FC236}">
                <a16:creationId xmlns:a16="http://schemas.microsoft.com/office/drawing/2014/main" id="{0D52003B-AE89-818C-0AF7-428682101CBB}"/>
              </a:ext>
            </a:extLst>
          </p:cNvPr>
          <p:cNvSpPr/>
          <p:nvPr/>
        </p:nvSpPr>
        <p:spPr>
          <a:xfrm rot="1945455">
            <a:off x="-574209" y="3225923"/>
            <a:ext cx="1249902" cy="969328"/>
          </a:xfrm>
          <a:custGeom>
            <a:avLst/>
            <a:gdLst>
              <a:gd name="f0" fmla="val w"/>
              <a:gd name="f1" fmla="val h"/>
              <a:gd name="f2" fmla="val 0"/>
              <a:gd name="f3" fmla="val 4074331"/>
              <a:gd name="f4" fmla="val 2042258"/>
              <a:gd name="f5" fmla="*/ f0 1 4074331"/>
              <a:gd name="f6" fmla="*/ f1 1 2042258"/>
              <a:gd name="f7" fmla="+- f4 0 f2"/>
              <a:gd name="f8" fmla="+- f3 0 f2"/>
              <a:gd name="f9" fmla="*/ f8 1 4074331"/>
              <a:gd name="f10" fmla="*/ f7 1 2042258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074331" h="2042258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3">
              <a:alphaModFix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B1B7BA6D-6D3E-92B5-B5B8-E7CD1B37FB6B}"/>
              </a:ext>
            </a:extLst>
          </p:cNvPr>
          <p:cNvSpPr/>
          <p:nvPr/>
        </p:nvSpPr>
        <p:spPr>
          <a:xfrm rot="11334285" flipH="1" flipV="1">
            <a:off x="6360685" y="5050514"/>
            <a:ext cx="1694401" cy="1541093"/>
          </a:xfrm>
          <a:custGeom>
            <a:avLst/>
            <a:gdLst>
              <a:gd name="f0" fmla="val w"/>
              <a:gd name="f1" fmla="val h"/>
              <a:gd name="f2" fmla="val 0"/>
              <a:gd name="f3" fmla="val 5850243"/>
              <a:gd name="f4" fmla="val 4731384"/>
              <a:gd name="f5" fmla="val 5850242"/>
              <a:gd name="f6" fmla="*/ f0 1 5850243"/>
              <a:gd name="f7" fmla="*/ f1 1 4731384"/>
              <a:gd name="f8" fmla="+- f4 0 f2"/>
              <a:gd name="f9" fmla="+- f3 0 f2"/>
              <a:gd name="f10" fmla="*/ f9 1 5850243"/>
              <a:gd name="f11" fmla="*/ f8 1 4731384"/>
              <a:gd name="f12" fmla="*/ f2 1 f10"/>
              <a:gd name="f13" fmla="*/ f3 1 f10"/>
              <a:gd name="f14" fmla="*/ f2 1 f11"/>
              <a:gd name="f15" fmla="*/ f4 1 f11"/>
              <a:gd name="f16" fmla="*/ f12 f6 1"/>
              <a:gd name="f17" fmla="*/ f13 f6 1"/>
              <a:gd name="f18" fmla="*/ f15 f7 1"/>
              <a:gd name="f19" fmla="*/ f14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17" b="f18"/>
            <a:pathLst>
              <a:path w="5850243" h="4731384">
                <a:moveTo>
                  <a:pt x="f5" y="f4"/>
                </a:moveTo>
                <a:lnTo>
                  <a:pt x="f2" y="f4"/>
                </a:lnTo>
                <a:lnTo>
                  <a:pt x="f2" y="f2"/>
                </a:lnTo>
                <a:lnTo>
                  <a:pt x="f5" y="f2"/>
                </a:lnTo>
                <a:lnTo>
                  <a:pt x="f5" y="f4"/>
                </a:lnTo>
                <a:close/>
              </a:path>
            </a:pathLst>
          </a:custGeom>
          <a:blipFill>
            <a:blip r:embed="rId7">
              <a:alphaModFix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23" name="Téglalap: átellenes sarkain levágva 33">
            <a:extLst>
              <a:ext uri="{FF2B5EF4-FFF2-40B4-BE49-F238E27FC236}">
                <a16:creationId xmlns:a16="http://schemas.microsoft.com/office/drawing/2014/main" id="{BEB75614-CDBC-559C-80F5-0464C04EBDF3}"/>
              </a:ext>
            </a:extLst>
          </p:cNvPr>
          <p:cNvSpPr/>
          <p:nvPr/>
        </p:nvSpPr>
        <p:spPr>
          <a:xfrm rot="2664907">
            <a:off x="5062308" y="3817368"/>
            <a:ext cx="938348" cy="355573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50000"/>
              <a:gd name="f5" fmla="abs f0"/>
              <a:gd name="f6" fmla="abs f1"/>
              <a:gd name="f7" fmla="abs f2"/>
              <a:gd name="f8" fmla="?: f5 f0 1"/>
              <a:gd name="f9" fmla="?: f6 f1 1"/>
              <a:gd name="f10" fmla="?: f7 f2 1"/>
              <a:gd name="f11" fmla="*/ f8 1 21600"/>
              <a:gd name="f12" fmla="*/ f9 1 21600"/>
              <a:gd name="f13" fmla="*/ 21600 f8 1"/>
              <a:gd name="f14" fmla="*/ 21600 f9 1"/>
              <a:gd name="f15" fmla="min f12 f11"/>
              <a:gd name="f16" fmla="*/ f13 1 f10"/>
              <a:gd name="f17" fmla="*/ f14 1 f10"/>
              <a:gd name="f18" fmla="val f16"/>
              <a:gd name="f19" fmla="val f17"/>
              <a:gd name="f20" fmla="*/ f3 f15 1"/>
              <a:gd name="f21" fmla="+- f19 0 f3"/>
              <a:gd name="f22" fmla="+- f18 0 f3"/>
              <a:gd name="f23" fmla="*/ f18 f15 1"/>
              <a:gd name="f24" fmla="*/ f19 f15 1"/>
              <a:gd name="f25" fmla="min f22 f21"/>
              <a:gd name="f26" fmla="*/ f25 f3 1"/>
              <a:gd name="f27" fmla="*/ f25 f4 1"/>
              <a:gd name="f28" fmla="*/ f26 1 100000"/>
              <a:gd name="f29" fmla="*/ f27 1 100000"/>
              <a:gd name="f30" fmla="+- f18 0 f28"/>
              <a:gd name="f31" fmla="+- f19 0 f28"/>
              <a:gd name="f32" fmla="+- f18 0 f29"/>
              <a:gd name="f33" fmla="+- f19 0 f29"/>
              <a:gd name="f34" fmla="+- f28 0 f29"/>
              <a:gd name="f35" fmla="*/ f28 f15 1"/>
              <a:gd name="f36" fmla="*/ f29 f15 1"/>
              <a:gd name="f37" fmla="?: f34 f28 f29"/>
              <a:gd name="f38" fmla="*/ f32 f15 1"/>
              <a:gd name="f39" fmla="*/ f31 f15 1"/>
              <a:gd name="f40" fmla="*/ f30 f15 1"/>
              <a:gd name="f41" fmla="*/ f33 f15 1"/>
              <a:gd name="f42" fmla="*/ f37 1 2"/>
              <a:gd name="f43" fmla="+- f18 0 f42"/>
              <a:gd name="f44" fmla="+- f19 0 f42"/>
              <a:gd name="f45" fmla="*/ f42 f15 1"/>
              <a:gd name="f46" fmla="*/ f43 f15 1"/>
              <a:gd name="f47" fmla="*/ f44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5" t="f45" r="f46" b="f47"/>
            <a:pathLst>
              <a:path>
                <a:moveTo>
                  <a:pt x="f35" y="f20"/>
                </a:moveTo>
                <a:lnTo>
                  <a:pt x="f38" y="f20"/>
                </a:lnTo>
                <a:lnTo>
                  <a:pt x="f23" y="f36"/>
                </a:lnTo>
                <a:lnTo>
                  <a:pt x="f23" y="f39"/>
                </a:lnTo>
                <a:lnTo>
                  <a:pt x="f40" y="f24"/>
                </a:lnTo>
                <a:lnTo>
                  <a:pt x="f36" y="f24"/>
                </a:lnTo>
                <a:lnTo>
                  <a:pt x="f20" y="f41"/>
                </a:lnTo>
                <a:lnTo>
                  <a:pt x="f20" y="f35"/>
                </a:lnTo>
                <a:close/>
              </a:path>
            </a:pathLst>
          </a:custGeom>
          <a:solidFill>
            <a:srgbClr val="BC9F6C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24" name="Téglalap: átellenes sarkain levágva 34">
            <a:extLst>
              <a:ext uri="{FF2B5EF4-FFF2-40B4-BE49-F238E27FC236}">
                <a16:creationId xmlns:a16="http://schemas.microsoft.com/office/drawing/2014/main" id="{793E1AED-EE08-43E1-988E-3F4C5CA4E905}"/>
              </a:ext>
            </a:extLst>
          </p:cNvPr>
          <p:cNvSpPr/>
          <p:nvPr/>
        </p:nvSpPr>
        <p:spPr>
          <a:xfrm rot="2664907">
            <a:off x="143888" y="5993412"/>
            <a:ext cx="938348" cy="355573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50000"/>
              <a:gd name="f5" fmla="abs f0"/>
              <a:gd name="f6" fmla="abs f1"/>
              <a:gd name="f7" fmla="abs f2"/>
              <a:gd name="f8" fmla="?: f5 f0 1"/>
              <a:gd name="f9" fmla="?: f6 f1 1"/>
              <a:gd name="f10" fmla="?: f7 f2 1"/>
              <a:gd name="f11" fmla="*/ f8 1 21600"/>
              <a:gd name="f12" fmla="*/ f9 1 21600"/>
              <a:gd name="f13" fmla="*/ 21600 f8 1"/>
              <a:gd name="f14" fmla="*/ 21600 f9 1"/>
              <a:gd name="f15" fmla="min f12 f11"/>
              <a:gd name="f16" fmla="*/ f13 1 f10"/>
              <a:gd name="f17" fmla="*/ f14 1 f10"/>
              <a:gd name="f18" fmla="val f16"/>
              <a:gd name="f19" fmla="val f17"/>
              <a:gd name="f20" fmla="*/ f3 f15 1"/>
              <a:gd name="f21" fmla="+- f19 0 f3"/>
              <a:gd name="f22" fmla="+- f18 0 f3"/>
              <a:gd name="f23" fmla="*/ f18 f15 1"/>
              <a:gd name="f24" fmla="*/ f19 f15 1"/>
              <a:gd name="f25" fmla="min f22 f21"/>
              <a:gd name="f26" fmla="*/ f25 f3 1"/>
              <a:gd name="f27" fmla="*/ f25 f4 1"/>
              <a:gd name="f28" fmla="*/ f26 1 100000"/>
              <a:gd name="f29" fmla="*/ f27 1 100000"/>
              <a:gd name="f30" fmla="+- f18 0 f28"/>
              <a:gd name="f31" fmla="+- f19 0 f28"/>
              <a:gd name="f32" fmla="+- f18 0 f29"/>
              <a:gd name="f33" fmla="+- f19 0 f29"/>
              <a:gd name="f34" fmla="+- f28 0 f29"/>
              <a:gd name="f35" fmla="*/ f28 f15 1"/>
              <a:gd name="f36" fmla="*/ f29 f15 1"/>
              <a:gd name="f37" fmla="?: f34 f28 f29"/>
              <a:gd name="f38" fmla="*/ f32 f15 1"/>
              <a:gd name="f39" fmla="*/ f31 f15 1"/>
              <a:gd name="f40" fmla="*/ f30 f15 1"/>
              <a:gd name="f41" fmla="*/ f33 f15 1"/>
              <a:gd name="f42" fmla="*/ f37 1 2"/>
              <a:gd name="f43" fmla="+- f18 0 f42"/>
              <a:gd name="f44" fmla="+- f19 0 f42"/>
              <a:gd name="f45" fmla="*/ f42 f15 1"/>
              <a:gd name="f46" fmla="*/ f43 f15 1"/>
              <a:gd name="f47" fmla="*/ f44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5" t="f45" r="f46" b="f47"/>
            <a:pathLst>
              <a:path>
                <a:moveTo>
                  <a:pt x="f35" y="f20"/>
                </a:moveTo>
                <a:lnTo>
                  <a:pt x="f38" y="f20"/>
                </a:lnTo>
                <a:lnTo>
                  <a:pt x="f23" y="f36"/>
                </a:lnTo>
                <a:lnTo>
                  <a:pt x="f23" y="f39"/>
                </a:lnTo>
                <a:lnTo>
                  <a:pt x="f40" y="f24"/>
                </a:lnTo>
                <a:lnTo>
                  <a:pt x="f36" y="f24"/>
                </a:lnTo>
                <a:lnTo>
                  <a:pt x="f20" y="f41"/>
                </a:lnTo>
                <a:lnTo>
                  <a:pt x="f20" y="f35"/>
                </a:lnTo>
                <a:close/>
              </a:path>
            </a:pathLst>
          </a:custGeom>
          <a:solidFill>
            <a:srgbClr val="BC9F6C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895AFE53-C2A9-62FE-CFD5-BEB64C19D7CE}"/>
              </a:ext>
            </a:extLst>
          </p:cNvPr>
          <p:cNvSpPr/>
          <p:nvPr/>
        </p:nvSpPr>
        <p:spPr>
          <a:xfrm rot="16835230" flipH="1" flipV="1">
            <a:off x="1589480" y="5358543"/>
            <a:ext cx="391884" cy="1625803"/>
          </a:xfrm>
          <a:custGeom>
            <a:avLst/>
            <a:gdLst>
              <a:gd name="f0" fmla="val w"/>
              <a:gd name="f1" fmla="val h"/>
              <a:gd name="f2" fmla="val 0"/>
              <a:gd name="f3" fmla="val 1814383"/>
              <a:gd name="f4" fmla="val 6361766"/>
              <a:gd name="f5" fmla="val 6361767"/>
              <a:gd name="f6" fmla="*/ f0 1 1814383"/>
              <a:gd name="f7" fmla="*/ f1 1 6361766"/>
              <a:gd name="f8" fmla="+- f4 0 f2"/>
              <a:gd name="f9" fmla="+- f3 0 f2"/>
              <a:gd name="f10" fmla="*/ f9 1 1814383"/>
              <a:gd name="f11" fmla="*/ f8 1 6361766"/>
              <a:gd name="f12" fmla="*/ f2 1 f10"/>
              <a:gd name="f13" fmla="*/ f3 1 f10"/>
              <a:gd name="f14" fmla="*/ f2 1 f11"/>
              <a:gd name="f15" fmla="*/ f4 1 f11"/>
              <a:gd name="f16" fmla="*/ f12 f6 1"/>
              <a:gd name="f17" fmla="*/ f13 f6 1"/>
              <a:gd name="f18" fmla="*/ f15 f7 1"/>
              <a:gd name="f19" fmla="*/ f14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17" b="f18"/>
            <a:pathLst>
              <a:path w="1814383" h="6361766">
                <a:moveTo>
                  <a:pt x="f3" y="f5"/>
                </a:moveTo>
                <a:lnTo>
                  <a:pt x="f2" y="f5"/>
                </a:lnTo>
                <a:lnTo>
                  <a:pt x="f2" y="f2"/>
                </a:lnTo>
                <a:lnTo>
                  <a:pt x="f3" y="f2"/>
                </a:lnTo>
                <a:lnTo>
                  <a:pt x="f3" y="f5"/>
                </a:lnTo>
                <a:close/>
              </a:path>
            </a:pathLst>
          </a:custGeom>
          <a:blipFill>
            <a:blip r:embed="rId9">
              <a:alphaModFix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26" name="Freeform 4">
            <a:extLst>
              <a:ext uri="{FF2B5EF4-FFF2-40B4-BE49-F238E27FC236}">
                <a16:creationId xmlns:a16="http://schemas.microsoft.com/office/drawing/2014/main" id="{D5AEB3C4-396F-9DBA-7E46-5EAE05606E84}"/>
              </a:ext>
            </a:extLst>
          </p:cNvPr>
          <p:cNvSpPr/>
          <p:nvPr/>
        </p:nvSpPr>
        <p:spPr>
          <a:xfrm rot="9942445" flipH="1" flipV="1">
            <a:off x="5045402" y="4078124"/>
            <a:ext cx="631018" cy="1210409"/>
          </a:xfrm>
          <a:custGeom>
            <a:avLst/>
            <a:gdLst>
              <a:gd name="f0" fmla="val w"/>
              <a:gd name="f1" fmla="val h"/>
              <a:gd name="f2" fmla="val 0"/>
              <a:gd name="f3" fmla="val 1814383"/>
              <a:gd name="f4" fmla="val 6361766"/>
              <a:gd name="f5" fmla="val 6361767"/>
              <a:gd name="f6" fmla="*/ f0 1 1814383"/>
              <a:gd name="f7" fmla="*/ f1 1 6361766"/>
              <a:gd name="f8" fmla="+- f4 0 f2"/>
              <a:gd name="f9" fmla="+- f3 0 f2"/>
              <a:gd name="f10" fmla="*/ f9 1 1814383"/>
              <a:gd name="f11" fmla="*/ f8 1 6361766"/>
              <a:gd name="f12" fmla="*/ f2 1 f10"/>
              <a:gd name="f13" fmla="*/ f3 1 f10"/>
              <a:gd name="f14" fmla="*/ f2 1 f11"/>
              <a:gd name="f15" fmla="*/ f4 1 f11"/>
              <a:gd name="f16" fmla="*/ f12 f6 1"/>
              <a:gd name="f17" fmla="*/ f13 f6 1"/>
              <a:gd name="f18" fmla="*/ f15 f7 1"/>
              <a:gd name="f19" fmla="*/ f14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17" b="f18"/>
            <a:pathLst>
              <a:path w="1814383" h="6361766">
                <a:moveTo>
                  <a:pt x="f3" y="f5"/>
                </a:moveTo>
                <a:lnTo>
                  <a:pt x="f2" y="f5"/>
                </a:lnTo>
                <a:lnTo>
                  <a:pt x="f2" y="f2"/>
                </a:lnTo>
                <a:lnTo>
                  <a:pt x="f3" y="f2"/>
                </a:lnTo>
                <a:lnTo>
                  <a:pt x="f3" y="f5"/>
                </a:lnTo>
                <a:close/>
              </a:path>
            </a:pathLst>
          </a:custGeom>
          <a:blipFill>
            <a:blip r:embed="rId9">
              <a:alphaModFix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grpSp>
        <p:nvGrpSpPr>
          <p:cNvPr id="27" name="Csoportba foglalás 49">
            <a:extLst>
              <a:ext uri="{FF2B5EF4-FFF2-40B4-BE49-F238E27FC236}">
                <a16:creationId xmlns:a16="http://schemas.microsoft.com/office/drawing/2014/main" id="{2B81725E-A42B-B8CE-3E3E-7AC48C1C8D48}"/>
              </a:ext>
            </a:extLst>
          </p:cNvPr>
          <p:cNvGrpSpPr/>
          <p:nvPr/>
        </p:nvGrpSpPr>
        <p:grpSpPr>
          <a:xfrm>
            <a:off x="9510221" y="3122584"/>
            <a:ext cx="2647704" cy="3712080"/>
            <a:chOff x="9510221" y="3122584"/>
            <a:chExt cx="2647704" cy="3712080"/>
          </a:xfrm>
        </p:grpSpPr>
        <p:sp>
          <p:nvSpPr>
            <p:cNvPr id="28" name="Freeform 60">
              <a:extLst>
                <a:ext uri="{FF2B5EF4-FFF2-40B4-BE49-F238E27FC236}">
                  <a16:creationId xmlns:a16="http://schemas.microsoft.com/office/drawing/2014/main" id="{540D0822-2825-BD26-2AB4-7F72D2099FD3}"/>
                </a:ext>
              </a:extLst>
            </p:cNvPr>
            <p:cNvSpPr/>
            <p:nvPr/>
          </p:nvSpPr>
          <p:spPr>
            <a:xfrm rot="20671343">
              <a:off x="9847110" y="3122584"/>
              <a:ext cx="1726451" cy="21306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07493"/>
                <a:gd name="f4" fmla="val 5486400"/>
                <a:gd name="f5" fmla="*/ f0 1 4907493"/>
                <a:gd name="f6" fmla="*/ f1 1 5486400"/>
                <a:gd name="f7" fmla="+- f4 0 f2"/>
                <a:gd name="f8" fmla="+- f3 0 f2"/>
                <a:gd name="f9" fmla="*/ f8 1 4907493"/>
                <a:gd name="f10" fmla="*/ f7 1 5486400"/>
                <a:gd name="f11" fmla="*/ f2 1 f9"/>
                <a:gd name="f12" fmla="*/ f3 1 f9"/>
                <a:gd name="f13" fmla="*/ f2 1 f10"/>
                <a:gd name="f14" fmla="*/ f4 1 f10"/>
                <a:gd name="f15" fmla="*/ f11 f5 1"/>
                <a:gd name="f16" fmla="*/ f12 f5 1"/>
                <a:gd name="f17" fmla="*/ f14 f6 1"/>
                <a:gd name="f18" fmla="*/ f13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4907493" h="5486400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2" y="f2"/>
                  </a:lnTo>
                  <a:close/>
                </a:path>
              </a:pathLst>
            </a:custGeom>
            <a:blipFill>
              <a:blip r:embed="rId11">
                <a:alphaModFix/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69711CCC-9C12-3097-5225-D901209EC681}"/>
                </a:ext>
              </a:extLst>
            </p:cNvPr>
            <p:cNvSpPr/>
            <p:nvPr/>
          </p:nvSpPr>
          <p:spPr>
            <a:xfrm rot="10800009" flipV="1">
              <a:off x="10969352" y="5516877"/>
              <a:ext cx="1188573" cy="131778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8776"/>
                <a:gd name="f4" fmla="val 4114800"/>
                <a:gd name="f5" fmla="*/ f0 1 4198776"/>
                <a:gd name="f6" fmla="*/ f1 1 4114800"/>
                <a:gd name="f7" fmla="+- f4 0 f2"/>
                <a:gd name="f8" fmla="+- f3 0 f2"/>
                <a:gd name="f9" fmla="*/ f8 1 4198776"/>
                <a:gd name="f10" fmla="*/ f7 1 4114800"/>
                <a:gd name="f11" fmla="*/ f2 1 f9"/>
                <a:gd name="f12" fmla="*/ f3 1 f9"/>
                <a:gd name="f13" fmla="*/ f2 1 f10"/>
                <a:gd name="f14" fmla="*/ f4 1 f10"/>
                <a:gd name="f15" fmla="*/ f11 f5 1"/>
                <a:gd name="f16" fmla="*/ f12 f5 1"/>
                <a:gd name="f17" fmla="*/ f14 f6 1"/>
                <a:gd name="f18" fmla="*/ f13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4198776" h="4114800">
                  <a:moveTo>
                    <a:pt x="f2" y="f4"/>
                  </a:moveTo>
                  <a:lnTo>
                    <a:pt x="f3" y="f4"/>
                  </a:lnTo>
                  <a:lnTo>
                    <a:pt x="f3" y="f2"/>
                  </a:lnTo>
                  <a:lnTo>
                    <a:pt x="f2" y="f2"/>
                  </a:lnTo>
                  <a:lnTo>
                    <a:pt x="f2" y="f4"/>
                  </a:lnTo>
                  <a:close/>
                </a:path>
              </a:pathLst>
            </a:custGeom>
            <a:blipFill>
              <a:blip r:embed="rId5">
                <a:alphaModFix/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  <p:pic>
          <p:nvPicPr>
            <p:cNvPr id="30" name="Picture 2" descr="Nemzeti Archívum">
              <a:extLst>
                <a:ext uri="{FF2B5EF4-FFF2-40B4-BE49-F238E27FC236}">
                  <a16:creationId xmlns:a16="http://schemas.microsoft.com/office/drawing/2014/main" id="{21FF4290-0636-33C6-909C-854E0B9A6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 rot="20613245">
              <a:off x="9909593" y="3355234"/>
              <a:ext cx="1601471" cy="159508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31" name="Picture 4" descr="Ungvári László - adatlap - ISzDb">
              <a:extLst>
                <a:ext uri="{FF2B5EF4-FFF2-40B4-BE49-F238E27FC236}">
                  <a16:creationId xmlns:a16="http://schemas.microsoft.com/office/drawing/2014/main" id="{52E8AF90-2AE0-DF9B-2667-19B74ECB6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t="10415"/>
            <a:stretch>
              <a:fillRect/>
            </a:stretch>
          </p:blipFill>
          <p:spPr>
            <a:xfrm rot="741213">
              <a:off x="9989280" y="4649515"/>
              <a:ext cx="1322816" cy="1580055"/>
            </a:xfrm>
            <a:prstGeom prst="rect">
              <a:avLst/>
            </a:prstGeom>
            <a:noFill/>
            <a:ln cap="flat">
              <a:noFill/>
            </a:ln>
          </p:spPr>
        </p:pic>
        <p:grpSp>
          <p:nvGrpSpPr>
            <p:cNvPr id="32" name="Group 35">
              <a:extLst>
                <a:ext uri="{FF2B5EF4-FFF2-40B4-BE49-F238E27FC236}">
                  <a16:creationId xmlns:a16="http://schemas.microsoft.com/office/drawing/2014/main" id="{1BDD1D7A-433D-C119-5A4B-D4DF813D790C}"/>
                </a:ext>
              </a:extLst>
            </p:cNvPr>
            <p:cNvGrpSpPr/>
            <p:nvPr/>
          </p:nvGrpSpPr>
          <p:grpSpPr>
            <a:xfrm>
              <a:off x="9959105" y="4638816"/>
              <a:ext cx="1372980" cy="1866281"/>
              <a:chOff x="9959105" y="4638816"/>
              <a:chExt cx="1372980" cy="1866281"/>
            </a:xfrm>
          </p:grpSpPr>
          <p:sp>
            <p:nvSpPr>
              <p:cNvPr id="33" name="Freeform 36">
                <a:extLst>
                  <a:ext uri="{FF2B5EF4-FFF2-40B4-BE49-F238E27FC236}">
                    <a16:creationId xmlns:a16="http://schemas.microsoft.com/office/drawing/2014/main" id="{EA87E021-5FA5-960D-D7AC-6269111C9AC1}"/>
                  </a:ext>
                </a:extLst>
              </p:cNvPr>
              <p:cNvSpPr/>
              <p:nvPr/>
            </p:nvSpPr>
            <p:spPr>
              <a:xfrm rot="725571">
                <a:off x="10023048" y="4755913"/>
                <a:ext cx="1287164" cy="145277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657600"/>
                  <a:gd name="f4" fmla="val 2413000"/>
                  <a:gd name="f5" fmla="*/ f0 1 3657600"/>
                  <a:gd name="f6" fmla="*/ f1 1 2413000"/>
                  <a:gd name="f7" fmla="+- f4 0 f2"/>
                  <a:gd name="f8" fmla="+- f3 0 f2"/>
                  <a:gd name="f9" fmla="*/ f8 1 3657600"/>
                  <a:gd name="f10" fmla="*/ f7 1 2413000"/>
                  <a:gd name="f11" fmla="*/ f2 1 f9"/>
                  <a:gd name="f12" fmla="*/ f3 1 f9"/>
                  <a:gd name="f13" fmla="*/ f2 1 f10"/>
                  <a:gd name="f14" fmla="*/ f4 1 f10"/>
                  <a:gd name="f15" fmla="*/ f11 f5 1"/>
                  <a:gd name="f16" fmla="*/ f12 f5 1"/>
                  <a:gd name="f17" fmla="*/ f14 f6 1"/>
                  <a:gd name="f18" fmla="*/ f13 f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5" t="f18" r="f16" b="f17"/>
                <a:pathLst>
                  <a:path w="3657600" h="2413000">
                    <a:moveTo>
                      <a:pt x="f3" y="f4"/>
                    </a:moveTo>
                    <a:lnTo>
                      <a:pt x="f2" y="f4"/>
                    </a:lnTo>
                    <a:lnTo>
                      <a:pt x="f2" y="f2"/>
                    </a:lnTo>
                    <a:lnTo>
                      <a:pt x="f3" y="f2"/>
                    </a:lnTo>
                    <a:lnTo>
                      <a:pt x="f3" y="f4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hu-HU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endParaRPr>
              </a:p>
            </p:txBody>
          </p:sp>
          <p:sp>
            <p:nvSpPr>
              <p:cNvPr id="34" name="Freeform 37">
                <a:extLst>
                  <a:ext uri="{FF2B5EF4-FFF2-40B4-BE49-F238E27FC236}">
                    <a16:creationId xmlns:a16="http://schemas.microsoft.com/office/drawing/2014/main" id="{1DCEE915-5923-B388-EE95-6C3606A319DD}"/>
                  </a:ext>
                </a:extLst>
              </p:cNvPr>
              <p:cNvSpPr/>
              <p:nvPr/>
            </p:nvSpPr>
            <p:spPr>
              <a:xfrm rot="725571">
                <a:off x="9959105" y="4638816"/>
                <a:ext cx="1372980" cy="186628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901440"/>
                  <a:gd name="f4" fmla="val 3099816"/>
                  <a:gd name="f5" fmla="*/ f0 1 3901440"/>
                  <a:gd name="f6" fmla="*/ f1 1 3099816"/>
                  <a:gd name="f7" fmla="+- f4 0 f2"/>
                  <a:gd name="f8" fmla="+- f3 0 f2"/>
                  <a:gd name="f9" fmla="*/ f8 1 3901440"/>
                  <a:gd name="f10" fmla="*/ f7 1 3099816"/>
                  <a:gd name="f11" fmla="*/ f2 1 f9"/>
                  <a:gd name="f12" fmla="*/ f3 1 f9"/>
                  <a:gd name="f13" fmla="*/ f2 1 f10"/>
                  <a:gd name="f14" fmla="*/ f4 1 f10"/>
                  <a:gd name="f15" fmla="*/ f11 f5 1"/>
                  <a:gd name="f16" fmla="*/ f12 f5 1"/>
                  <a:gd name="f17" fmla="*/ f14 f6 1"/>
                  <a:gd name="f18" fmla="*/ f13 f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5" t="f18" r="f16" b="f17"/>
                <a:pathLst>
                  <a:path w="3901440" h="3099816">
                    <a:moveTo>
                      <a:pt x="f3" y="f4"/>
                    </a:moveTo>
                    <a:lnTo>
                      <a:pt x="f2" y="f4"/>
                    </a:lnTo>
                    <a:lnTo>
                      <a:pt x="f2" y="f2"/>
                    </a:lnTo>
                    <a:lnTo>
                      <a:pt x="f3" y="f2"/>
                    </a:lnTo>
                    <a:lnTo>
                      <a:pt x="f3" y="f4"/>
                    </a:lnTo>
                    <a:close/>
                  </a:path>
                </a:pathLst>
              </a:custGeom>
              <a:blipFill>
                <a:blip r:embed="rId14">
                  <a:alphaModFix/>
                </a:blip>
                <a:stretch>
                  <a:fillRect/>
                </a:stretch>
              </a:blip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hu-HU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endParaRPr>
              </a:p>
            </p:txBody>
          </p:sp>
        </p:grpSp>
        <p:sp>
          <p:nvSpPr>
            <p:cNvPr id="35" name="Téglalap: átellenes sarkain levágva 29">
              <a:extLst>
                <a:ext uri="{FF2B5EF4-FFF2-40B4-BE49-F238E27FC236}">
                  <a16:creationId xmlns:a16="http://schemas.microsoft.com/office/drawing/2014/main" id="{DDF4B168-C59C-66B2-6C70-FB4935EA127B}"/>
                </a:ext>
              </a:extLst>
            </p:cNvPr>
            <p:cNvSpPr/>
            <p:nvPr/>
          </p:nvSpPr>
          <p:spPr>
            <a:xfrm rot="2664907">
              <a:off x="11007990" y="4703748"/>
              <a:ext cx="725110" cy="279669"/>
            </a:xfrm>
            <a:custGeom>
              <a:avLst/>
              <a:gdLst>
                <a:gd name="f0" fmla="val w"/>
                <a:gd name="f1" fmla="val h"/>
                <a:gd name="f2" fmla="val ss"/>
                <a:gd name="f3" fmla="val 0"/>
                <a:gd name="f4" fmla="val 16667"/>
                <a:gd name="f5" fmla="abs f0"/>
                <a:gd name="f6" fmla="abs f1"/>
                <a:gd name="f7" fmla="abs f2"/>
                <a:gd name="f8" fmla="?: f5 f0 1"/>
                <a:gd name="f9" fmla="?: f6 f1 1"/>
                <a:gd name="f10" fmla="?: f7 f2 1"/>
                <a:gd name="f11" fmla="*/ f8 1 21600"/>
                <a:gd name="f12" fmla="*/ f9 1 21600"/>
                <a:gd name="f13" fmla="*/ 21600 f8 1"/>
                <a:gd name="f14" fmla="*/ 21600 f9 1"/>
                <a:gd name="f15" fmla="min f12 f11"/>
                <a:gd name="f16" fmla="*/ f13 1 f10"/>
                <a:gd name="f17" fmla="*/ f14 1 f10"/>
                <a:gd name="f18" fmla="val f16"/>
                <a:gd name="f19" fmla="val f17"/>
                <a:gd name="f20" fmla="*/ f3 f15 1"/>
                <a:gd name="f21" fmla="+- f19 0 f3"/>
                <a:gd name="f22" fmla="+- f18 0 f3"/>
                <a:gd name="f23" fmla="*/ f18 f15 1"/>
                <a:gd name="f24" fmla="*/ f19 f15 1"/>
                <a:gd name="f25" fmla="min f22 f21"/>
                <a:gd name="f26" fmla="*/ f25 f3 1"/>
                <a:gd name="f27" fmla="*/ f25 f4 1"/>
                <a:gd name="f28" fmla="*/ f26 1 100000"/>
                <a:gd name="f29" fmla="*/ f27 1 100000"/>
                <a:gd name="f30" fmla="+- f18 0 f28"/>
                <a:gd name="f31" fmla="+- f19 0 f28"/>
                <a:gd name="f32" fmla="+- f18 0 f29"/>
                <a:gd name="f33" fmla="+- f19 0 f29"/>
                <a:gd name="f34" fmla="+- f28 0 f29"/>
                <a:gd name="f35" fmla="*/ f28 f15 1"/>
                <a:gd name="f36" fmla="*/ f29 f15 1"/>
                <a:gd name="f37" fmla="?: f34 f28 f29"/>
                <a:gd name="f38" fmla="*/ f32 f15 1"/>
                <a:gd name="f39" fmla="*/ f31 f15 1"/>
                <a:gd name="f40" fmla="*/ f30 f15 1"/>
                <a:gd name="f41" fmla="*/ f33 f15 1"/>
                <a:gd name="f42" fmla="*/ f37 1 2"/>
                <a:gd name="f43" fmla="+- f18 0 f42"/>
                <a:gd name="f44" fmla="+- f19 0 f42"/>
                <a:gd name="f45" fmla="*/ f42 f15 1"/>
                <a:gd name="f46" fmla="*/ f43 f15 1"/>
                <a:gd name="f47" fmla="*/ f44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5" r="f46" b="f47"/>
              <a:pathLst>
                <a:path>
                  <a:moveTo>
                    <a:pt x="f35" y="f20"/>
                  </a:moveTo>
                  <a:lnTo>
                    <a:pt x="f38" y="f20"/>
                  </a:lnTo>
                  <a:lnTo>
                    <a:pt x="f23" y="f36"/>
                  </a:lnTo>
                  <a:lnTo>
                    <a:pt x="f23" y="f39"/>
                  </a:lnTo>
                  <a:lnTo>
                    <a:pt x="f40" y="f24"/>
                  </a:lnTo>
                  <a:lnTo>
                    <a:pt x="f36" y="f24"/>
                  </a:lnTo>
                  <a:lnTo>
                    <a:pt x="f20" y="f41"/>
                  </a:lnTo>
                  <a:lnTo>
                    <a:pt x="f20" y="f35"/>
                  </a:lnTo>
                  <a:close/>
                </a:path>
              </a:pathLst>
            </a:custGeom>
            <a:solidFill>
              <a:srgbClr val="BC9F6C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sp>
          <p:nvSpPr>
            <p:cNvPr id="36" name="Téglalap: átellenes sarkain levágva 35">
              <a:extLst>
                <a:ext uri="{FF2B5EF4-FFF2-40B4-BE49-F238E27FC236}">
                  <a16:creationId xmlns:a16="http://schemas.microsoft.com/office/drawing/2014/main" id="{2196EA03-E043-35B9-E131-5077FF1BEE81}"/>
                </a:ext>
              </a:extLst>
            </p:cNvPr>
            <p:cNvSpPr/>
            <p:nvPr/>
          </p:nvSpPr>
          <p:spPr>
            <a:xfrm rot="2664907">
              <a:off x="9510221" y="6085618"/>
              <a:ext cx="752688" cy="275426"/>
            </a:xfrm>
            <a:custGeom>
              <a:avLst/>
              <a:gdLst>
                <a:gd name="f0" fmla="val w"/>
                <a:gd name="f1" fmla="val h"/>
                <a:gd name="f2" fmla="val ss"/>
                <a:gd name="f3" fmla="val 0"/>
                <a:gd name="f4" fmla="val 50000"/>
                <a:gd name="f5" fmla="abs f0"/>
                <a:gd name="f6" fmla="abs f1"/>
                <a:gd name="f7" fmla="abs f2"/>
                <a:gd name="f8" fmla="?: f5 f0 1"/>
                <a:gd name="f9" fmla="?: f6 f1 1"/>
                <a:gd name="f10" fmla="?: f7 f2 1"/>
                <a:gd name="f11" fmla="*/ f8 1 21600"/>
                <a:gd name="f12" fmla="*/ f9 1 21600"/>
                <a:gd name="f13" fmla="*/ 21600 f8 1"/>
                <a:gd name="f14" fmla="*/ 21600 f9 1"/>
                <a:gd name="f15" fmla="min f12 f11"/>
                <a:gd name="f16" fmla="*/ f13 1 f10"/>
                <a:gd name="f17" fmla="*/ f14 1 f10"/>
                <a:gd name="f18" fmla="val f16"/>
                <a:gd name="f19" fmla="val f17"/>
                <a:gd name="f20" fmla="*/ f3 f15 1"/>
                <a:gd name="f21" fmla="+- f19 0 f3"/>
                <a:gd name="f22" fmla="+- f18 0 f3"/>
                <a:gd name="f23" fmla="*/ f18 f15 1"/>
                <a:gd name="f24" fmla="*/ f19 f15 1"/>
                <a:gd name="f25" fmla="min f22 f21"/>
                <a:gd name="f26" fmla="*/ f25 f3 1"/>
                <a:gd name="f27" fmla="*/ f25 f4 1"/>
                <a:gd name="f28" fmla="*/ f26 1 100000"/>
                <a:gd name="f29" fmla="*/ f27 1 100000"/>
                <a:gd name="f30" fmla="+- f18 0 f28"/>
                <a:gd name="f31" fmla="+- f19 0 f28"/>
                <a:gd name="f32" fmla="+- f18 0 f29"/>
                <a:gd name="f33" fmla="+- f19 0 f29"/>
                <a:gd name="f34" fmla="+- f28 0 f29"/>
                <a:gd name="f35" fmla="*/ f28 f15 1"/>
                <a:gd name="f36" fmla="*/ f29 f15 1"/>
                <a:gd name="f37" fmla="?: f34 f28 f29"/>
                <a:gd name="f38" fmla="*/ f32 f15 1"/>
                <a:gd name="f39" fmla="*/ f31 f15 1"/>
                <a:gd name="f40" fmla="*/ f30 f15 1"/>
                <a:gd name="f41" fmla="*/ f33 f15 1"/>
                <a:gd name="f42" fmla="*/ f37 1 2"/>
                <a:gd name="f43" fmla="+- f18 0 f42"/>
                <a:gd name="f44" fmla="+- f19 0 f42"/>
                <a:gd name="f45" fmla="*/ f42 f15 1"/>
                <a:gd name="f46" fmla="*/ f43 f15 1"/>
                <a:gd name="f47" fmla="*/ f44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5" r="f46" b="f47"/>
              <a:pathLst>
                <a:path>
                  <a:moveTo>
                    <a:pt x="f35" y="f20"/>
                  </a:moveTo>
                  <a:lnTo>
                    <a:pt x="f38" y="f20"/>
                  </a:lnTo>
                  <a:lnTo>
                    <a:pt x="f23" y="f36"/>
                  </a:lnTo>
                  <a:lnTo>
                    <a:pt x="f23" y="f39"/>
                  </a:lnTo>
                  <a:lnTo>
                    <a:pt x="f40" y="f24"/>
                  </a:lnTo>
                  <a:lnTo>
                    <a:pt x="f36" y="f24"/>
                  </a:lnTo>
                  <a:lnTo>
                    <a:pt x="f20" y="f41"/>
                  </a:lnTo>
                  <a:lnTo>
                    <a:pt x="f20" y="f35"/>
                  </a:lnTo>
                  <a:close/>
                </a:path>
              </a:pathLst>
            </a:custGeom>
            <a:solidFill>
              <a:srgbClr val="BC9F6C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sp>
          <p:nvSpPr>
            <p:cNvPr id="37" name="Szövegdoboz 36">
              <a:extLst>
                <a:ext uri="{FF2B5EF4-FFF2-40B4-BE49-F238E27FC236}">
                  <a16:creationId xmlns:a16="http://schemas.microsoft.com/office/drawing/2014/main" id="{F9991D6F-F083-C4C2-C5BE-9005A5CE7BF9}"/>
                </a:ext>
              </a:extLst>
            </p:cNvPr>
            <p:cNvSpPr txBox="1"/>
            <p:nvPr/>
          </p:nvSpPr>
          <p:spPr>
            <a:xfrm rot="717458">
              <a:off x="9943130" y="6112142"/>
              <a:ext cx="1238701" cy="27699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hu-HU" sz="1200" b="0" i="0" u="none" strike="noStrike" kern="1200" cap="none" spc="0" baseline="0">
                  <a:solidFill>
                    <a:srgbClr val="000000"/>
                  </a:solidFill>
                  <a:uFillTx/>
                  <a:latin typeface="Bodoni MT" pitchFamily="18"/>
                </a:rPr>
                <a:t>Ungvári László</a:t>
              </a:r>
              <a:endParaRPr lang="hu-HU" sz="12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</p:grpSp>
      <p:pic>
        <p:nvPicPr>
          <p:cNvPr id="38" name="Picture 6" descr="Tőkés Anna mint Gertrudis és Szatmári István mint Ottó">
            <a:extLst>
              <a:ext uri="{FF2B5EF4-FFF2-40B4-BE49-F238E27FC236}">
                <a16:creationId xmlns:a16="http://schemas.microsoft.com/office/drawing/2014/main" id="{A9AE3799-F3E6-7180-48A4-AEEA09F0848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16654" t="1218" r="28191" b="-1218"/>
          <a:stretch>
            <a:fillRect/>
          </a:stretch>
        </p:blipFill>
        <p:spPr>
          <a:xfrm rot="550555">
            <a:off x="4449780" y="4606255"/>
            <a:ext cx="1134834" cy="1646038"/>
          </a:xfrm>
          <a:prstGeom prst="rect">
            <a:avLst/>
          </a:prstGeom>
          <a:noFill/>
          <a:ln w="63495" cap="rnd">
            <a:solidFill>
              <a:srgbClr val="333333"/>
            </a:solidFill>
            <a:prstDash val="solid"/>
            <a:miter/>
          </a:ln>
          <a:effectLst>
            <a:outerShdw dist="292095" dir="5400000" algn="tl">
              <a:srgbClr val="000000">
                <a:alpha val="22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47" descr="Theatre database / Színházépítészet Közép-Európában">
            <a:extLst>
              <a:ext uri="{FF2B5EF4-FFF2-40B4-BE49-F238E27FC236}">
                <a16:creationId xmlns:a16="http://schemas.microsoft.com/office/drawing/2014/main" id="{B5C709BB-D4E8-2516-FE3F-3B11019F4A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60840" y="3736521"/>
            <a:ext cx="2014286" cy="1356174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3" name="Group 5">
            <a:extLst>
              <a:ext uri="{FF2B5EF4-FFF2-40B4-BE49-F238E27FC236}">
                <a16:creationId xmlns:a16="http://schemas.microsoft.com/office/drawing/2014/main" id="{010EC08A-77D6-2F2B-2B6F-4C5CADE92A8A}"/>
              </a:ext>
            </a:extLst>
          </p:cNvPr>
          <p:cNvGrpSpPr/>
          <p:nvPr/>
        </p:nvGrpSpPr>
        <p:grpSpPr>
          <a:xfrm>
            <a:off x="7500800" y="3735964"/>
            <a:ext cx="2289941" cy="1636501"/>
            <a:chOff x="7719712" y="3597523"/>
            <a:chExt cx="2289941" cy="1636501"/>
          </a:xfrm>
        </p:grpSpPr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8D9545B2-9086-21A8-4C17-67AEF447B09D}"/>
                </a:ext>
              </a:extLst>
            </p:cNvPr>
            <p:cNvSpPr/>
            <p:nvPr/>
          </p:nvSpPr>
          <p:spPr>
            <a:xfrm rot="16200004">
              <a:off x="8046432" y="3270803"/>
              <a:ext cx="1636501" cy="22899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39841"/>
                <a:gd name="f4" fmla="val 7924802"/>
                <a:gd name="f5" fmla="val 1"/>
                <a:gd name="f6" fmla="val 7693660"/>
                <a:gd name="f7" fmla="val 7363460"/>
                <a:gd name="f8" fmla="val 128271"/>
                <a:gd name="f9" fmla="val 231141"/>
                <a:gd name="f10" fmla="val 7259320"/>
                <a:gd name="f11" fmla="val 7132320"/>
                <a:gd name="f12" fmla="val 7004050"/>
                <a:gd name="f13" fmla="val 127001"/>
                <a:gd name="f14" fmla="val 6901180"/>
                <a:gd name="f15" fmla="val 6570980"/>
                <a:gd name="f16" fmla="val 6466839"/>
                <a:gd name="f17" fmla="val 6339839"/>
                <a:gd name="f18" fmla="val 6211570"/>
                <a:gd name="f19" fmla="val 6108700"/>
                <a:gd name="f20" fmla="val 5778500"/>
                <a:gd name="f21" fmla="val 5674360"/>
                <a:gd name="f22" fmla="val 5547360"/>
                <a:gd name="f23" fmla="val 5419090"/>
                <a:gd name="f24" fmla="val 5316220"/>
                <a:gd name="f25" fmla="val 4986020"/>
                <a:gd name="f26" fmla="val 4881880"/>
                <a:gd name="f27" fmla="val 4754880"/>
                <a:gd name="f28" fmla="val 4626609"/>
                <a:gd name="f29" fmla="val 4523739"/>
                <a:gd name="f30" fmla="val 4193539"/>
                <a:gd name="f31" fmla="val 4089399"/>
                <a:gd name="f32" fmla="val 3962399"/>
                <a:gd name="f33" fmla="val 3834129"/>
                <a:gd name="f34" fmla="val 3731259"/>
                <a:gd name="f35" fmla="val 3401059"/>
                <a:gd name="f36" fmla="val 3296919"/>
                <a:gd name="f37" fmla="val 3169919"/>
                <a:gd name="f38" fmla="val 3041649"/>
                <a:gd name="f39" fmla="val 2938779"/>
                <a:gd name="f40" fmla="val 2608579"/>
                <a:gd name="f41" fmla="val 2504439"/>
                <a:gd name="f42" fmla="val 2377439"/>
                <a:gd name="f43" fmla="val 2249170"/>
                <a:gd name="f44" fmla="val 2146300"/>
                <a:gd name="f45" fmla="val 1816100"/>
                <a:gd name="f46" fmla="val 1711960"/>
                <a:gd name="f47" fmla="val 1584960"/>
                <a:gd name="f48" fmla="val 1456690"/>
                <a:gd name="f49" fmla="val 1353820"/>
                <a:gd name="f50" fmla="val 1023620"/>
                <a:gd name="f51" fmla="val 919480"/>
                <a:gd name="f52" fmla="val 792480"/>
                <a:gd name="f53" fmla="val 664210"/>
                <a:gd name="f54" fmla="val 561340"/>
                <a:gd name="f55" fmla="val 231140"/>
                <a:gd name="f56" fmla="val 127000"/>
                <a:gd name="f57" fmla="val 561341"/>
                <a:gd name="f58" fmla="val 128270"/>
                <a:gd name="f59" fmla="val 665481"/>
                <a:gd name="f60" fmla="val 792481"/>
                <a:gd name="f61" fmla="val 920751"/>
                <a:gd name="f62" fmla="val 1023621"/>
                <a:gd name="f63" fmla="val 1353821"/>
                <a:gd name="f64" fmla="val 1457961"/>
                <a:gd name="f65" fmla="val 1584961"/>
                <a:gd name="f66" fmla="val 1713231"/>
                <a:gd name="f67" fmla="val 1816101"/>
                <a:gd name="f68" fmla="val 2146301"/>
                <a:gd name="f69" fmla="val 2250441"/>
                <a:gd name="f70" fmla="val 2377441"/>
                <a:gd name="f71" fmla="val 2505711"/>
                <a:gd name="f72" fmla="val 2608581"/>
                <a:gd name="f73" fmla="val 2938781"/>
                <a:gd name="f74" fmla="val 3042921"/>
                <a:gd name="f75" fmla="val 3169921"/>
                <a:gd name="f76" fmla="val 3298191"/>
                <a:gd name="f77" fmla="val 3401061"/>
                <a:gd name="f78" fmla="val 3731261"/>
                <a:gd name="f79" fmla="val 3835401"/>
                <a:gd name="f80" fmla="val 3962401"/>
                <a:gd name="f81" fmla="val 4090671"/>
                <a:gd name="f82" fmla="val 4193541"/>
                <a:gd name="f83" fmla="val 4523741"/>
                <a:gd name="f84" fmla="val 4627881"/>
                <a:gd name="f85" fmla="val 4754881"/>
                <a:gd name="f86" fmla="val 4883151"/>
                <a:gd name="f87" fmla="val 4986021"/>
                <a:gd name="f88" fmla="val 5316221"/>
                <a:gd name="f89" fmla="val 5420362"/>
                <a:gd name="f90" fmla="val 5547362"/>
                <a:gd name="f91" fmla="val 5675631"/>
                <a:gd name="f92" fmla="val 5778501"/>
                <a:gd name="f93" fmla="val 6108701"/>
                <a:gd name="f94" fmla="val 6212841"/>
                <a:gd name="f95" fmla="val 6211571"/>
                <a:gd name="f96" fmla="val 665480"/>
                <a:gd name="f97" fmla="val 920750"/>
                <a:gd name="f98" fmla="val 1457960"/>
                <a:gd name="f99" fmla="val 1713230"/>
                <a:gd name="f100" fmla="val 2250440"/>
                <a:gd name="f101" fmla="val 2377440"/>
                <a:gd name="f102" fmla="val 2505710"/>
                <a:gd name="f103" fmla="val 2608580"/>
                <a:gd name="f104" fmla="val 2938780"/>
                <a:gd name="f105" fmla="val 3042920"/>
                <a:gd name="f106" fmla="val 3169920"/>
                <a:gd name="f107" fmla="val 3298190"/>
                <a:gd name="f108" fmla="val 3401060"/>
                <a:gd name="f109" fmla="val 3731260"/>
                <a:gd name="f110" fmla="val 3835400"/>
                <a:gd name="f111" fmla="val 3962400"/>
                <a:gd name="f112" fmla="val 4090670"/>
                <a:gd name="f113" fmla="val 4193540"/>
                <a:gd name="f114" fmla="val 4523740"/>
                <a:gd name="f115" fmla="val 4627880"/>
                <a:gd name="f116" fmla="val 5420361"/>
                <a:gd name="f117" fmla="val 5547361"/>
                <a:gd name="f118" fmla="val 5674361"/>
                <a:gd name="f119" fmla="val 6468111"/>
                <a:gd name="f120" fmla="val 6570981"/>
                <a:gd name="f121" fmla="val 6901181"/>
                <a:gd name="f122" fmla="val 7005321"/>
                <a:gd name="f123" fmla="val 7132321"/>
                <a:gd name="f124" fmla="val 7260591"/>
                <a:gd name="f125" fmla="val 7363461"/>
                <a:gd name="f126" fmla="val 7693661"/>
                <a:gd name="f127" fmla="val 7797802"/>
                <a:gd name="f128" fmla="val 7796532"/>
                <a:gd name="f129" fmla="val 5419091"/>
                <a:gd name="f130" fmla="val 4881881"/>
                <a:gd name="f131" fmla="val 4626610"/>
                <a:gd name="f132" fmla="val 4089400"/>
                <a:gd name="f133" fmla="val 3834130"/>
                <a:gd name="f134" fmla="val 3296920"/>
                <a:gd name="f135" fmla="val 3041650"/>
                <a:gd name="f136" fmla="val 2504440"/>
                <a:gd name="f137" fmla="*/ f0 1 6339841"/>
                <a:gd name="f138" fmla="*/ f1 1 7924802"/>
                <a:gd name="f139" fmla="+- f4 0 f2"/>
                <a:gd name="f140" fmla="+- f3 0 f2"/>
                <a:gd name="f141" fmla="*/ f140 1 6339841"/>
                <a:gd name="f142" fmla="*/ f139 1 7924802"/>
                <a:gd name="f143" fmla="*/ f2 1 f141"/>
                <a:gd name="f144" fmla="*/ f3 1 f141"/>
                <a:gd name="f145" fmla="*/ f2 1 f142"/>
                <a:gd name="f146" fmla="*/ f4 1 f142"/>
                <a:gd name="f147" fmla="*/ f143 f137 1"/>
                <a:gd name="f148" fmla="*/ f144 f137 1"/>
                <a:gd name="f149" fmla="*/ f146 f138 1"/>
                <a:gd name="f150" fmla="*/ f145 f1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47" t="f150" r="f148" b="f149"/>
              <a:pathLst>
                <a:path w="6339841" h="7924802">
                  <a:moveTo>
                    <a:pt x="f5" y="f6"/>
                  </a:moveTo>
                  <a:lnTo>
                    <a:pt x="f5" y="f7"/>
                  </a:lnTo>
                  <a:cubicBezTo>
                    <a:pt x="f8" y="f7"/>
                    <a:pt x="f9" y="f10"/>
                    <a:pt x="f9" y="f11"/>
                  </a:cubicBezTo>
                  <a:cubicBezTo>
                    <a:pt x="f9" y="f12"/>
                    <a:pt x="f13" y="f14"/>
                    <a:pt x="f5" y="f14"/>
                  </a:cubicBezTo>
                  <a:lnTo>
                    <a:pt x="f5" y="f15"/>
                  </a:lnTo>
                  <a:cubicBezTo>
                    <a:pt x="f8" y="f15"/>
                    <a:pt x="f9" y="f16"/>
                    <a:pt x="f9" y="f17"/>
                  </a:cubicBezTo>
                  <a:cubicBezTo>
                    <a:pt x="f9" y="f18"/>
                    <a:pt x="f13" y="f19"/>
                    <a:pt x="f5" y="f19"/>
                  </a:cubicBezTo>
                  <a:lnTo>
                    <a:pt x="f5" y="f20"/>
                  </a:lnTo>
                  <a:cubicBezTo>
                    <a:pt x="f8" y="f20"/>
                    <a:pt x="f9" y="f21"/>
                    <a:pt x="f9" y="f22"/>
                  </a:cubicBezTo>
                  <a:cubicBezTo>
                    <a:pt x="f9" y="f23"/>
                    <a:pt x="f13" y="f24"/>
                    <a:pt x="f5" y="f24"/>
                  </a:cubicBezTo>
                  <a:lnTo>
                    <a:pt x="f5" y="f25"/>
                  </a:lnTo>
                  <a:cubicBezTo>
                    <a:pt x="f8" y="f25"/>
                    <a:pt x="f9" y="f26"/>
                    <a:pt x="f9" y="f27"/>
                  </a:cubicBezTo>
                  <a:cubicBezTo>
                    <a:pt x="f9" y="f28"/>
                    <a:pt x="f13" y="f29"/>
                    <a:pt x="f5" y="f29"/>
                  </a:cubicBezTo>
                  <a:lnTo>
                    <a:pt x="f5" y="f30"/>
                  </a:lnTo>
                  <a:cubicBezTo>
                    <a:pt x="f8" y="f30"/>
                    <a:pt x="f9" y="f31"/>
                    <a:pt x="f9" y="f32"/>
                  </a:cubicBezTo>
                  <a:cubicBezTo>
                    <a:pt x="f9" y="f33"/>
                    <a:pt x="f13" y="f34"/>
                    <a:pt x="f5" y="f34"/>
                  </a:cubicBezTo>
                  <a:lnTo>
                    <a:pt x="f5" y="f35"/>
                  </a:lnTo>
                  <a:cubicBezTo>
                    <a:pt x="f8" y="f35"/>
                    <a:pt x="f9" y="f36"/>
                    <a:pt x="f9" y="f37"/>
                  </a:cubicBezTo>
                  <a:cubicBezTo>
                    <a:pt x="f9" y="f38"/>
                    <a:pt x="f13" y="f39"/>
                    <a:pt x="f5" y="f39"/>
                  </a:cubicBezTo>
                  <a:lnTo>
                    <a:pt x="f5" y="f40"/>
                  </a:lnTo>
                  <a:cubicBezTo>
                    <a:pt x="f8" y="f40"/>
                    <a:pt x="f9" y="f41"/>
                    <a:pt x="f9" y="f42"/>
                  </a:cubicBezTo>
                  <a:cubicBezTo>
                    <a:pt x="f9" y="f43"/>
                    <a:pt x="f13" y="f44"/>
                    <a:pt x="f5" y="f44"/>
                  </a:cubicBezTo>
                  <a:lnTo>
                    <a:pt x="f5" y="f45"/>
                  </a:lnTo>
                  <a:cubicBezTo>
                    <a:pt x="f8" y="f45"/>
                    <a:pt x="f9" y="f46"/>
                    <a:pt x="f9" y="f47"/>
                  </a:cubicBezTo>
                  <a:cubicBezTo>
                    <a:pt x="f9" y="f48"/>
                    <a:pt x="f13" y="f49"/>
                    <a:pt x="f5" y="f49"/>
                  </a:cubicBezTo>
                  <a:lnTo>
                    <a:pt x="f5" y="f50"/>
                  </a:lnTo>
                  <a:cubicBezTo>
                    <a:pt x="f8" y="f50"/>
                    <a:pt x="f9" y="f51"/>
                    <a:pt x="f9" y="f52"/>
                  </a:cubicBezTo>
                  <a:cubicBezTo>
                    <a:pt x="f9" y="f53"/>
                    <a:pt x="f13" y="f54"/>
                    <a:pt x="f5" y="f54"/>
                  </a:cubicBezTo>
                  <a:lnTo>
                    <a:pt x="f5" y="f55"/>
                  </a:lnTo>
                  <a:cubicBezTo>
                    <a:pt x="f8" y="f55"/>
                    <a:pt x="f9" y="f56"/>
                    <a:pt x="f9" y="f2"/>
                  </a:cubicBezTo>
                  <a:lnTo>
                    <a:pt x="f57" y="f2"/>
                  </a:lnTo>
                  <a:cubicBezTo>
                    <a:pt x="f57" y="f58"/>
                    <a:pt x="f59" y="f55"/>
                    <a:pt x="f60" y="f55"/>
                  </a:cubicBezTo>
                  <a:cubicBezTo>
                    <a:pt x="f61" y="f55"/>
                    <a:pt x="f62" y="f56"/>
                    <a:pt x="f62" y="f2"/>
                  </a:cubicBezTo>
                  <a:lnTo>
                    <a:pt x="f63" y="f2"/>
                  </a:lnTo>
                  <a:cubicBezTo>
                    <a:pt x="f63" y="f58"/>
                    <a:pt x="f64" y="f55"/>
                    <a:pt x="f65" y="f55"/>
                  </a:cubicBezTo>
                  <a:cubicBezTo>
                    <a:pt x="f66" y="f55"/>
                    <a:pt x="f67" y="f56"/>
                    <a:pt x="f67" y="f2"/>
                  </a:cubicBezTo>
                  <a:lnTo>
                    <a:pt x="f68" y="f2"/>
                  </a:lnTo>
                  <a:cubicBezTo>
                    <a:pt x="f68" y="f58"/>
                    <a:pt x="f69" y="f55"/>
                    <a:pt x="f70" y="f55"/>
                  </a:cubicBezTo>
                  <a:cubicBezTo>
                    <a:pt x="f71" y="f55"/>
                    <a:pt x="f72" y="f56"/>
                    <a:pt x="f72" y="f2"/>
                  </a:cubicBezTo>
                  <a:lnTo>
                    <a:pt x="f73" y="f2"/>
                  </a:lnTo>
                  <a:cubicBezTo>
                    <a:pt x="f73" y="f58"/>
                    <a:pt x="f74" y="f55"/>
                    <a:pt x="f75" y="f55"/>
                  </a:cubicBezTo>
                  <a:cubicBezTo>
                    <a:pt x="f76" y="f55"/>
                    <a:pt x="f77" y="f56"/>
                    <a:pt x="f77" y="f2"/>
                  </a:cubicBezTo>
                  <a:lnTo>
                    <a:pt x="f78" y="f2"/>
                  </a:lnTo>
                  <a:cubicBezTo>
                    <a:pt x="f78" y="f58"/>
                    <a:pt x="f79" y="f55"/>
                    <a:pt x="f80" y="f55"/>
                  </a:cubicBezTo>
                  <a:cubicBezTo>
                    <a:pt x="f81" y="f55"/>
                    <a:pt x="f82" y="f56"/>
                    <a:pt x="f82" y="f2"/>
                  </a:cubicBezTo>
                  <a:lnTo>
                    <a:pt x="f83" y="f2"/>
                  </a:lnTo>
                  <a:cubicBezTo>
                    <a:pt x="f83" y="f58"/>
                    <a:pt x="f84" y="f55"/>
                    <a:pt x="f85" y="f55"/>
                  </a:cubicBezTo>
                  <a:cubicBezTo>
                    <a:pt x="f86" y="f55"/>
                    <a:pt x="f87" y="f56"/>
                    <a:pt x="f87" y="f2"/>
                  </a:cubicBezTo>
                  <a:lnTo>
                    <a:pt x="f88" y="f2"/>
                  </a:lnTo>
                  <a:cubicBezTo>
                    <a:pt x="f88" y="f58"/>
                    <a:pt x="f89" y="f55"/>
                    <a:pt x="f90" y="f55"/>
                  </a:cubicBezTo>
                  <a:cubicBezTo>
                    <a:pt x="f91" y="f55"/>
                    <a:pt x="f92" y="f56"/>
                    <a:pt x="f92" y="f2"/>
                  </a:cubicBezTo>
                  <a:lnTo>
                    <a:pt x="f93" y="f2"/>
                  </a:lnTo>
                  <a:cubicBezTo>
                    <a:pt x="f93" y="f58"/>
                    <a:pt x="f94" y="f55"/>
                    <a:pt x="f3" y="f55"/>
                  </a:cubicBezTo>
                  <a:lnTo>
                    <a:pt x="f3" y="f54"/>
                  </a:lnTo>
                  <a:cubicBezTo>
                    <a:pt x="f95" y="f54"/>
                    <a:pt x="f93" y="f96"/>
                    <a:pt x="f93" y="f52"/>
                  </a:cubicBezTo>
                  <a:cubicBezTo>
                    <a:pt x="f93" y="f97"/>
                    <a:pt x="f94" y="f50"/>
                    <a:pt x="f3" y="f50"/>
                  </a:cubicBezTo>
                  <a:lnTo>
                    <a:pt x="f3" y="f49"/>
                  </a:lnTo>
                  <a:cubicBezTo>
                    <a:pt x="f95" y="f49"/>
                    <a:pt x="f93" y="f98"/>
                    <a:pt x="f93" y="f47"/>
                  </a:cubicBezTo>
                  <a:cubicBezTo>
                    <a:pt x="f93" y="f99"/>
                    <a:pt x="f94" y="f45"/>
                    <a:pt x="f3" y="f45"/>
                  </a:cubicBezTo>
                  <a:lnTo>
                    <a:pt x="f3" y="f44"/>
                  </a:lnTo>
                  <a:cubicBezTo>
                    <a:pt x="f95" y="f44"/>
                    <a:pt x="f93" y="f100"/>
                    <a:pt x="f93" y="f101"/>
                  </a:cubicBezTo>
                  <a:cubicBezTo>
                    <a:pt x="f93" y="f102"/>
                    <a:pt x="f94" y="f103"/>
                    <a:pt x="f3" y="f103"/>
                  </a:cubicBezTo>
                  <a:lnTo>
                    <a:pt x="f3" y="f104"/>
                  </a:lnTo>
                  <a:cubicBezTo>
                    <a:pt x="f95" y="f104"/>
                    <a:pt x="f93" y="f105"/>
                    <a:pt x="f93" y="f106"/>
                  </a:cubicBezTo>
                  <a:cubicBezTo>
                    <a:pt x="f93" y="f107"/>
                    <a:pt x="f94" y="f108"/>
                    <a:pt x="f3" y="f108"/>
                  </a:cubicBezTo>
                  <a:lnTo>
                    <a:pt x="f3" y="f109"/>
                  </a:lnTo>
                  <a:cubicBezTo>
                    <a:pt x="f95" y="f109"/>
                    <a:pt x="f93" y="f110"/>
                    <a:pt x="f93" y="f111"/>
                  </a:cubicBezTo>
                  <a:cubicBezTo>
                    <a:pt x="f93" y="f112"/>
                    <a:pt x="f94" y="f113"/>
                    <a:pt x="f3" y="f113"/>
                  </a:cubicBezTo>
                  <a:lnTo>
                    <a:pt x="f3" y="f114"/>
                  </a:lnTo>
                  <a:cubicBezTo>
                    <a:pt x="f95" y="f114"/>
                    <a:pt x="f93" y="f115"/>
                    <a:pt x="f93" y="f27"/>
                  </a:cubicBezTo>
                  <a:cubicBezTo>
                    <a:pt x="f93" y="f26"/>
                    <a:pt x="f94" y="f25"/>
                    <a:pt x="f3" y="f25"/>
                  </a:cubicBezTo>
                  <a:lnTo>
                    <a:pt x="f3" y="f24"/>
                  </a:lnTo>
                  <a:cubicBezTo>
                    <a:pt x="f95" y="f24"/>
                    <a:pt x="f93" y="f116"/>
                    <a:pt x="f93" y="f117"/>
                  </a:cubicBezTo>
                  <a:cubicBezTo>
                    <a:pt x="f93" y="f118"/>
                    <a:pt x="f94" y="f92"/>
                    <a:pt x="f3" y="f92"/>
                  </a:cubicBezTo>
                  <a:lnTo>
                    <a:pt x="f3" y="f93"/>
                  </a:lnTo>
                  <a:cubicBezTo>
                    <a:pt x="f95" y="f93"/>
                    <a:pt x="f93" y="f94"/>
                    <a:pt x="f93" y="f3"/>
                  </a:cubicBezTo>
                  <a:cubicBezTo>
                    <a:pt x="f93" y="f119"/>
                    <a:pt x="f94" y="f120"/>
                    <a:pt x="f3" y="f120"/>
                  </a:cubicBezTo>
                  <a:lnTo>
                    <a:pt x="f3" y="f121"/>
                  </a:lnTo>
                  <a:cubicBezTo>
                    <a:pt x="f95" y="f121"/>
                    <a:pt x="f93" y="f122"/>
                    <a:pt x="f93" y="f123"/>
                  </a:cubicBezTo>
                  <a:cubicBezTo>
                    <a:pt x="f93" y="f124"/>
                    <a:pt x="f94" y="f125"/>
                    <a:pt x="f3" y="f125"/>
                  </a:cubicBezTo>
                  <a:lnTo>
                    <a:pt x="f3" y="f126"/>
                  </a:lnTo>
                  <a:cubicBezTo>
                    <a:pt x="f95" y="f126"/>
                    <a:pt x="f93" y="f127"/>
                    <a:pt x="f93" y="f4"/>
                  </a:cubicBezTo>
                  <a:lnTo>
                    <a:pt x="f92" y="f4"/>
                  </a:lnTo>
                  <a:cubicBezTo>
                    <a:pt x="f92" y="f128"/>
                    <a:pt x="f118" y="f126"/>
                    <a:pt x="f117" y="f126"/>
                  </a:cubicBezTo>
                  <a:cubicBezTo>
                    <a:pt x="f129" y="f126"/>
                    <a:pt x="f88" y="f127"/>
                    <a:pt x="f88" y="f4"/>
                  </a:cubicBezTo>
                  <a:lnTo>
                    <a:pt x="f87" y="f4"/>
                  </a:lnTo>
                  <a:cubicBezTo>
                    <a:pt x="f87" y="f128"/>
                    <a:pt x="f130" y="f126"/>
                    <a:pt x="f85" y="f126"/>
                  </a:cubicBezTo>
                  <a:cubicBezTo>
                    <a:pt x="f131" y="f126"/>
                    <a:pt x="f114" y="f127"/>
                    <a:pt x="f114" y="f4"/>
                  </a:cubicBezTo>
                  <a:lnTo>
                    <a:pt x="f113" y="f4"/>
                  </a:lnTo>
                  <a:cubicBezTo>
                    <a:pt x="f113" y="f128"/>
                    <a:pt x="f132" y="f126"/>
                    <a:pt x="f111" y="f126"/>
                  </a:cubicBezTo>
                  <a:cubicBezTo>
                    <a:pt x="f133" y="f126"/>
                    <a:pt x="f109" y="f127"/>
                    <a:pt x="f109" y="f4"/>
                  </a:cubicBezTo>
                  <a:lnTo>
                    <a:pt x="f108" y="f4"/>
                  </a:lnTo>
                  <a:cubicBezTo>
                    <a:pt x="f108" y="f128"/>
                    <a:pt x="f134" y="f126"/>
                    <a:pt x="f106" y="f126"/>
                  </a:cubicBezTo>
                  <a:cubicBezTo>
                    <a:pt x="f135" y="f126"/>
                    <a:pt x="f104" y="f127"/>
                    <a:pt x="f104" y="f4"/>
                  </a:cubicBezTo>
                  <a:lnTo>
                    <a:pt x="f103" y="f4"/>
                  </a:lnTo>
                  <a:cubicBezTo>
                    <a:pt x="f103" y="f128"/>
                    <a:pt x="f136" y="f126"/>
                    <a:pt x="f101" y="f126"/>
                  </a:cubicBezTo>
                  <a:cubicBezTo>
                    <a:pt x="f43" y="f126"/>
                    <a:pt x="f44" y="f127"/>
                    <a:pt x="f44" y="f4"/>
                  </a:cubicBezTo>
                  <a:lnTo>
                    <a:pt x="f45" y="f4"/>
                  </a:lnTo>
                  <a:cubicBezTo>
                    <a:pt x="f45" y="f128"/>
                    <a:pt x="f46" y="f126"/>
                    <a:pt x="f47" y="f126"/>
                  </a:cubicBezTo>
                  <a:cubicBezTo>
                    <a:pt x="f48" y="f126"/>
                    <a:pt x="f49" y="f127"/>
                    <a:pt x="f49" y="f4"/>
                  </a:cubicBezTo>
                  <a:lnTo>
                    <a:pt x="f50" y="f4"/>
                  </a:lnTo>
                  <a:cubicBezTo>
                    <a:pt x="f50" y="f128"/>
                    <a:pt x="f51" y="f126"/>
                    <a:pt x="f52" y="f126"/>
                  </a:cubicBezTo>
                  <a:cubicBezTo>
                    <a:pt x="f53" y="f126"/>
                    <a:pt x="f54" y="f127"/>
                    <a:pt x="f54" y="f4"/>
                  </a:cubicBezTo>
                  <a:lnTo>
                    <a:pt x="f55" y="f4"/>
                  </a:lnTo>
                  <a:cubicBezTo>
                    <a:pt x="f55" y="f128"/>
                    <a:pt x="f58" y="f126"/>
                    <a:pt x="f2" y="f126"/>
                  </a:cubicBezTo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565E9AAA-47BE-A49A-4DB6-0F16109E7584}"/>
                </a:ext>
              </a:extLst>
            </p:cNvPr>
            <p:cNvSpPr/>
            <p:nvPr/>
          </p:nvSpPr>
          <p:spPr>
            <a:xfrm rot="16200004">
              <a:off x="8158185" y="3396291"/>
              <a:ext cx="1409319" cy="203599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59730"/>
                <a:gd name="f4" fmla="val 7045960"/>
                <a:gd name="f5" fmla="*/ f0 1 5459730"/>
                <a:gd name="f6" fmla="*/ f1 1 7045960"/>
                <a:gd name="f7" fmla="+- f4 0 f2"/>
                <a:gd name="f8" fmla="+- f3 0 f2"/>
                <a:gd name="f9" fmla="*/ f8 1 5459730"/>
                <a:gd name="f10" fmla="*/ f7 1 7045960"/>
                <a:gd name="f11" fmla="*/ f2 1 f9"/>
                <a:gd name="f12" fmla="*/ f3 1 f9"/>
                <a:gd name="f13" fmla="*/ f2 1 f10"/>
                <a:gd name="f14" fmla="*/ f4 1 f10"/>
                <a:gd name="f15" fmla="*/ f11 f5 1"/>
                <a:gd name="f16" fmla="*/ f12 f5 1"/>
                <a:gd name="f17" fmla="*/ f14 f6 1"/>
                <a:gd name="f18" fmla="*/ f13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5459730" h="7045960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1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0CFCA8E7-C48E-4474-4290-F0596AE55D86}"/>
                </a:ext>
              </a:extLst>
            </p:cNvPr>
            <p:cNvSpPr/>
            <p:nvPr/>
          </p:nvSpPr>
          <p:spPr>
            <a:xfrm rot="16200004">
              <a:off x="8158185" y="3396291"/>
              <a:ext cx="1409319" cy="203599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59730"/>
                <a:gd name="f4" fmla="val 7045960"/>
                <a:gd name="f5" fmla="val 5370830"/>
                <a:gd name="f6" fmla="val 6958330"/>
                <a:gd name="f7" fmla="val 87630"/>
                <a:gd name="f8" fmla="*/ f0 1 5459730"/>
                <a:gd name="f9" fmla="*/ f1 1 7045960"/>
                <a:gd name="f10" fmla="+- f4 0 f2"/>
                <a:gd name="f11" fmla="+- f3 0 f2"/>
                <a:gd name="f12" fmla="*/ f11 1 5459730"/>
                <a:gd name="f13" fmla="*/ f10 1 7045960"/>
                <a:gd name="f14" fmla="*/ f2 1 f12"/>
                <a:gd name="f15" fmla="*/ f3 1 f12"/>
                <a:gd name="f16" fmla="*/ f2 1 f13"/>
                <a:gd name="f17" fmla="*/ f4 1 f13"/>
                <a:gd name="f18" fmla="*/ f14 f8 1"/>
                <a:gd name="f19" fmla="*/ f15 f8 1"/>
                <a:gd name="f20" fmla="*/ f17 f9 1"/>
                <a:gd name="f21" fmla="*/ f16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5459730" h="7045960">
                  <a:moveTo>
                    <a:pt x="f2" y="f2"/>
                  </a:moveTo>
                  <a:lnTo>
                    <a:pt x="f2" y="f4"/>
                  </a:lnTo>
                  <a:lnTo>
                    <a:pt x="f3" y="f4"/>
                  </a:lnTo>
                  <a:lnTo>
                    <a:pt x="f3" y="f2"/>
                  </a:lnTo>
                  <a:lnTo>
                    <a:pt x="f2" y="f2"/>
                  </a:lnTo>
                  <a:close/>
                  <a:moveTo>
                    <a:pt x="f5" y="f6"/>
                  </a:moveTo>
                  <a:lnTo>
                    <a:pt x="f7" y="f6"/>
                  </a:lnTo>
                  <a:lnTo>
                    <a:pt x="f7" y="f7"/>
                  </a:lnTo>
                  <a:lnTo>
                    <a:pt x="f5" y="f7"/>
                  </a:lnTo>
                  <a:lnTo>
                    <a:pt x="f5" y="f6"/>
                  </a:lnTo>
                  <a:close/>
                </a:path>
              </a:pathLst>
            </a:custGeom>
            <a:solidFill>
              <a:srgbClr val="86695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</p:grpSp>
      <p:sp>
        <p:nvSpPr>
          <p:cNvPr id="7" name="Freeform 32">
            <a:extLst>
              <a:ext uri="{FF2B5EF4-FFF2-40B4-BE49-F238E27FC236}">
                <a16:creationId xmlns:a16="http://schemas.microsoft.com/office/drawing/2014/main" id="{AEDCA64A-F28F-17F2-DC27-6CFF7ADD434F}"/>
              </a:ext>
            </a:extLst>
          </p:cNvPr>
          <p:cNvSpPr/>
          <p:nvPr/>
        </p:nvSpPr>
        <p:spPr>
          <a:xfrm rot="1945455">
            <a:off x="-741928" y="2902909"/>
            <a:ext cx="1545701" cy="1029458"/>
          </a:xfrm>
          <a:custGeom>
            <a:avLst/>
            <a:gdLst>
              <a:gd name="f0" fmla="val w"/>
              <a:gd name="f1" fmla="val h"/>
              <a:gd name="f2" fmla="val 0"/>
              <a:gd name="f3" fmla="val 4074331"/>
              <a:gd name="f4" fmla="val 2042258"/>
              <a:gd name="f5" fmla="*/ f0 1 4074331"/>
              <a:gd name="f6" fmla="*/ f1 1 2042258"/>
              <a:gd name="f7" fmla="+- f4 0 f2"/>
              <a:gd name="f8" fmla="+- f3 0 f2"/>
              <a:gd name="f9" fmla="*/ f8 1 4074331"/>
              <a:gd name="f10" fmla="*/ f7 1 2042258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074331" h="2042258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4">
              <a:alphaModFix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8" name="Téglalap: fent egyik sarkán lekerekítve, a másik sarkán levágva 7">
            <a:extLst>
              <a:ext uri="{FF2B5EF4-FFF2-40B4-BE49-F238E27FC236}">
                <a16:creationId xmlns:a16="http://schemas.microsoft.com/office/drawing/2014/main" id="{7D11C328-9143-BDF9-00D0-3BC9111DCF38}"/>
              </a:ext>
            </a:extLst>
          </p:cNvPr>
          <p:cNvSpPr/>
          <p:nvPr/>
        </p:nvSpPr>
        <p:spPr>
          <a:xfrm>
            <a:off x="425589" y="4779449"/>
            <a:ext cx="2885535" cy="1264441"/>
          </a:xfrm>
          <a:custGeom>
            <a:avLst/>
            <a:gdLst>
              <a:gd name="f0" fmla="val 10800000"/>
              <a:gd name="f1" fmla="val 5400000"/>
              <a:gd name="f2" fmla="val w"/>
              <a:gd name="f3" fmla="val h"/>
              <a:gd name="f4" fmla="val ss"/>
              <a:gd name="f5" fmla="val 0"/>
              <a:gd name="f6" fmla="val 16667"/>
              <a:gd name="f7" fmla="abs f2"/>
              <a:gd name="f8" fmla="abs f3"/>
              <a:gd name="f9" fmla="abs f4"/>
              <a:gd name="f10" fmla="?: f7 f2 1"/>
              <a:gd name="f11" fmla="?: f8 f3 1"/>
              <a:gd name="f12" fmla="?: f9 f4 1"/>
              <a:gd name="f13" fmla="*/ f10 1 21600"/>
              <a:gd name="f14" fmla="*/ f11 1 21600"/>
              <a:gd name="f15" fmla="*/ 21600 f10 1"/>
              <a:gd name="f16" fmla="*/ 21600 f11 1"/>
              <a:gd name="f17" fmla="min f14 f13"/>
              <a:gd name="f18" fmla="*/ f15 1 f12"/>
              <a:gd name="f19" fmla="*/ f16 1 f12"/>
              <a:gd name="f20" fmla="val f18"/>
              <a:gd name="f21" fmla="val f19"/>
              <a:gd name="f22" fmla="*/ f5 f17 1"/>
              <a:gd name="f23" fmla="+- f21 0 f5"/>
              <a:gd name="f24" fmla="+- f20 0 f5"/>
              <a:gd name="f25" fmla="*/ f21 f17 1"/>
              <a:gd name="f26" fmla="*/ f20 f17 1"/>
              <a:gd name="f27" fmla="min f24 f23"/>
              <a:gd name="f28" fmla="*/ f27 f5 1"/>
              <a:gd name="f29" fmla="*/ f27 f6 1"/>
              <a:gd name="f30" fmla="*/ f28 1 100000"/>
              <a:gd name="f31" fmla="*/ f29 1 100000"/>
              <a:gd name="f32" fmla="+- f20 0 f31"/>
              <a:gd name="f33" fmla="*/ f30 29289 1"/>
              <a:gd name="f34" fmla="*/ f30 f17 1"/>
              <a:gd name="f35" fmla="*/ f31 f17 1"/>
              <a:gd name="f36" fmla="*/ f33 1 100000"/>
              <a:gd name="f37" fmla="+- f32 f20 0"/>
              <a:gd name="f38" fmla="*/ f32 f17 1"/>
              <a:gd name="f39" fmla="*/ f37 1 2"/>
              <a:gd name="f40" fmla="*/ f36 f17 1"/>
              <a:gd name="f41" fmla="*/ f39 f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0" t="f40" r="f41" b="f25"/>
            <a:pathLst>
              <a:path>
                <a:moveTo>
                  <a:pt x="f34" y="f22"/>
                </a:moveTo>
                <a:lnTo>
                  <a:pt x="f38" y="f22"/>
                </a:lnTo>
                <a:lnTo>
                  <a:pt x="f26" y="f35"/>
                </a:lnTo>
                <a:lnTo>
                  <a:pt x="f26" y="f25"/>
                </a:lnTo>
                <a:lnTo>
                  <a:pt x="f22" y="f25"/>
                </a:lnTo>
                <a:lnTo>
                  <a:pt x="f22" y="f34"/>
                </a:lnTo>
                <a:arcTo wR="f34" hR="f34" stAng="f0" swAng="f1"/>
                <a:close/>
              </a:path>
            </a:pathLst>
          </a:custGeom>
          <a:solidFill>
            <a:srgbClr val="CFBB96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cxnSp>
        <p:nvCxnSpPr>
          <p:cNvPr id="9" name="Egyenes összekötő 9">
            <a:extLst>
              <a:ext uri="{FF2B5EF4-FFF2-40B4-BE49-F238E27FC236}">
                <a16:creationId xmlns:a16="http://schemas.microsoft.com/office/drawing/2014/main" id="{C5DC0245-A022-4217-024D-827EDB12294E}"/>
              </a:ext>
            </a:extLst>
          </p:cNvPr>
          <p:cNvCxnSpPr/>
          <p:nvPr/>
        </p:nvCxnSpPr>
        <p:spPr>
          <a:xfrm>
            <a:off x="6096003" y="0"/>
            <a:ext cx="0" cy="6858000"/>
          </a:xfrm>
          <a:prstGeom prst="straightConnector1">
            <a:avLst/>
          </a:prstGeom>
          <a:noFill/>
          <a:ln w="19046" cap="flat">
            <a:solidFill>
              <a:srgbClr val="B39359">
                <a:alpha val="72000"/>
              </a:srgbClr>
            </a:solidFill>
            <a:prstDash val="solid"/>
            <a:miter/>
          </a:ln>
        </p:spPr>
      </p:cxnSp>
      <p:sp>
        <p:nvSpPr>
          <p:cNvPr id="10" name="Freeform 3">
            <a:extLst>
              <a:ext uri="{FF2B5EF4-FFF2-40B4-BE49-F238E27FC236}">
                <a16:creationId xmlns:a16="http://schemas.microsoft.com/office/drawing/2014/main" id="{58E08C8C-B363-7ADF-BC74-A2376B0C6291}"/>
              </a:ext>
            </a:extLst>
          </p:cNvPr>
          <p:cNvSpPr/>
          <p:nvPr/>
        </p:nvSpPr>
        <p:spPr>
          <a:xfrm flipV="1">
            <a:off x="30925" y="32287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6">
              <a:alphaModFix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7CD9DECF-ADAE-BA66-CD8A-E4A346CE5CDD}"/>
              </a:ext>
            </a:extLst>
          </p:cNvPr>
          <p:cNvSpPr/>
          <p:nvPr/>
        </p:nvSpPr>
        <p:spPr>
          <a:xfrm flipV="1">
            <a:off x="6111383" y="28602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6">
              <a:alphaModFix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A1ABD070-F170-9B8C-B880-AF5EF501F427}"/>
              </a:ext>
            </a:extLst>
          </p:cNvPr>
          <p:cNvSpPr/>
          <p:nvPr/>
        </p:nvSpPr>
        <p:spPr>
          <a:xfrm rot="16199987" flipV="1">
            <a:off x="95541" y="5568855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6">
              <a:alphaModFix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D51CADF6-F388-3F65-10BA-0F8BCA84D946}"/>
              </a:ext>
            </a:extLst>
          </p:cNvPr>
          <p:cNvSpPr/>
          <p:nvPr/>
        </p:nvSpPr>
        <p:spPr>
          <a:xfrm rot="10800009" flipV="1">
            <a:off x="4924958" y="5543175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6">
              <a:alphaModFix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1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BE785C41-DC37-8650-4C94-B9B946FBFDF0}"/>
              </a:ext>
            </a:extLst>
          </p:cNvPr>
          <p:cNvSpPr/>
          <p:nvPr/>
        </p:nvSpPr>
        <p:spPr>
          <a:xfrm rot="16199987" flipV="1">
            <a:off x="6231238" y="5604819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6">
              <a:alphaModFix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B4BA1AE9-E7D7-8E5F-7099-AF40D6856C09}"/>
              </a:ext>
            </a:extLst>
          </p:cNvPr>
          <p:cNvSpPr/>
          <p:nvPr/>
        </p:nvSpPr>
        <p:spPr>
          <a:xfrm rot="5553286" flipV="1">
            <a:off x="10886275" y="-44920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6">
              <a:alphaModFix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49908F85-59FE-3D17-0414-F2F85FF6A979}"/>
              </a:ext>
            </a:extLst>
          </p:cNvPr>
          <p:cNvSpPr/>
          <p:nvPr/>
        </p:nvSpPr>
        <p:spPr>
          <a:xfrm rot="10800009" flipV="1">
            <a:off x="10969352" y="5516877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6">
              <a:alphaModFix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B2BC402F-B7FE-1B96-7F41-AB833CBE62BB}"/>
              </a:ext>
            </a:extLst>
          </p:cNvPr>
          <p:cNvSpPr/>
          <p:nvPr/>
        </p:nvSpPr>
        <p:spPr>
          <a:xfrm rot="5399996" flipV="1">
            <a:off x="4769963" y="-15714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6">
              <a:alphaModFix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6092238C-727C-C379-479E-7AEEA924D669}"/>
              </a:ext>
            </a:extLst>
          </p:cNvPr>
          <p:cNvSpPr/>
          <p:nvPr/>
        </p:nvSpPr>
        <p:spPr>
          <a:xfrm>
            <a:off x="2467499" y="5968462"/>
            <a:ext cx="184727" cy="64633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rPr>
              <a:t/>
            </a:r>
            <a:b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rPr>
            </a:b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D2FB43BB-84B3-54FA-699B-CD0F84A40338}"/>
              </a:ext>
            </a:extLst>
          </p:cNvPr>
          <p:cNvSpPr/>
          <p:nvPr/>
        </p:nvSpPr>
        <p:spPr>
          <a:xfrm flipV="1">
            <a:off x="1102025" y="1034259"/>
            <a:ext cx="8289118" cy="64633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rPr>
              <a:t/>
            </a:r>
            <a:b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rPr>
            </a:b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20" name="Szövegdoboz 2">
            <a:extLst>
              <a:ext uri="{FF2B5EF4-FFF2-40B4-BE49-F238E27FC236}">
                <a16:creationId xmlns:a16="http://schemas.microsoft.com/office/drawing/2014/main" id="{DEC4B1CA-578C-2C46-94BA-79FBFC3D38FD}"/>
              </a:ext>
            </a:extLst>
          </p:cNvPr>
          <p:cNvSpPr txBox="1"/>
          <p:nvPr/>
        </p:nvSpPr>
        <p:spPr>
          <a:xfrm>
            <a:off x="1687415" y="-22841"/>
            <a:ext cx="491929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3000" b="1" i="0" u="none" strike="noStrike" kern="1200" cap="none" spc="0" baseline="0" dirty="0">
                <a:solidFill>
                  <a:srgbClr val="000000"/>
                </a:solidFill>
                <a:uFillTx/>
                <a:latin typeface="Monotype Corsiva" pitchFamily="66"/>
              </a:rPr>
              <a:t>Nemzeti Színház,</a:t>
            </a:r>
            <a:br>
              <a:rPr lang="hu-HU" sz="3000" b="1" i="0" u="none" strike="noStrike" kern="1200" cap="none" spc="0" baseline="0" dirty="0">
                <a:solidFill>
                  <a:srgbClr val="000000"/>
                </a:solidFill>
                <a:uFillTx/>
                <a:latin typeface="Monotype Corsiva" pitchFamily="66"/>
              </a:rPr>
            </a:br>
            <a:r>
              <a:rPr lang="hu-HU" sz="3000" b="1" i="0" u="none" strike="noStrike" kern="1200" cap="none" spc="0" baseline="0" dirty="0">
                <a:solidFill>
                  <a:srgbClr val="000000"/>
                </a:solidFill>
                <a:uFillTx/>
                <a:latin typeface="Monotype Corsiva" pitchFamily="66"/>
              </a:rPr>
              <a:t>2002, 2017,2023 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9177CA3B-C84D-F45D-C0E8-16A851F73322}"/>
              </a:ext>
            </a:extLst>
          </p:cNvPr>
          <p:cNvSpPr/>
          <p:nvPr/>
        </p:nvSpPr>
        <p:spPr>
          <a:xfrm rot="18244775">
            <a:off x="378079" y="5905601"/>
            <a:ext cx="636212" cy="897328"/>
          </a:xfrm>
          <a:custGeom>
            <a:avLst/>
            <a:gdLst>
              <a:gd name="f0" fmla="val w"/>
              <a:gd name="f1" fmla="val h"/>
              <a:gd name="f2" fmla="val 0"/>
              <a:gd name="f3" fmla="val 3094336"/>
              <a:gd name="f4" fmla="val 5866040"/>
              <a:gd name="f5" fmla="*/ f0 1 3094336"/>
              <a:gd name="f6" fmla="*/ f1 1 5866040"/>
              <a:gd name="f7" fmla="+- f4 0 f2"/>
              <a:gd name="f8" fmla="+- f3 0 f2"/>
              <a:gd name="f9" fmla="*/ f8 1 3094336"/>
              <a:gd name="f10" fmla="*/ f7 1 586604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3094336" h="5866040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8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22" name="Szövegdoboz 8">
            <a:extLst>
              <a:ext uri="{FF2B5EF4-FFF2-40B4-BE49-F238E27FC236}">
                <a16:creationId xmlns:a16="http://schemas.microsoft.com/office/drawing/2014/main" id="{EAFB4046-2816-2F15-1C1B-5F5374E97780}"/>
              </a:ext>
            </a:extLst>
          </p:cNvPr>
          <p:cNvSpPr txBox="1"/>
          <p:nvPr/>
        </p:nvSpPr>
        <p:spPr>
          <a:xfrm>
            <a:off x="146313" y="1440390"/>
            <a:ext cx="5745138" cy="31393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„</a:t>
            </a:r>
            <a:r>
              <a:rPr lang="hu-HU" sz="1800" b="1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Vidnyánszky Attila 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korábban a darab drámai és operai változatát is megrendezte már. Katona drámáját 2002-ben állította színre a Nemzeti Színházban. Ez az előadás – a cselekmény hátterében zajló polgárháború expresszív megjelenítésével – igencsak megosztotta a közönséget, szélsőséges indulatokat is kiváltott. Ugyancsak merész vállalkozás, zenetörténeti jelentőségű esemény volt az ős-Bánk bán megrendezése </a:t>
            </a:r>
            <a:r>
              <a:rPr lang="hu-HU" sz="1800" b="1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2008-ban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 a debreceni Csokonai Színházban. Ez </a:t>
            </a:r>
            <a:r>
              <a:rPr lang="hu-HU" sz="1800" b="1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Erkel Ferenc 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eredeti zenei konstrukcióját és </a:t>
            </a:r>
            <a:r>
              <a:rPr lang="hu-HU" sz="1800" b="1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Egressy Béni 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eredeti librettóját vette alapul, ami 1861-ben még sokkal közelebb állt Katona drámájához.”</a:t>
            </a:r>
          </a:p>
        </p:txBody>
      </p:sp>
      <p:sp>
        <p:nvSpPr>
          <p:cNvPr id="23" name="Szövegdoboz 19">
            <a:extLst>
              <a:ext uri="{FF2B5EF4-FFF2-40B4-BE49-F238E27FC236}">
                <a16:creationId xmlns:a16="http://schemas.microsoft.com/office/drawing/2014/main" id="{6BCA98D8-E08D-EAB8-C5AE-0951202300B0}"/>
              </a:ext>
            </a:extLst>
          </p:cNvPr>
          <p:cNvSpPr txBox="1"/>
          <p:nvPr/>
        </p:nvSpPr>
        <p:spPr>
          <a:xfrm>
            <a:off x="242508" y="1144152"/>
            <a:ext cx="3146240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1" u="sng" strike="noStrike" kern="1200" cap="none" spc="0" baseline="0">
                <a:solidFill>
                  <a:srgbClr val="000000"/>
                </a:solidFill>
                <a:uFillTx/>
                <a:latin typeface="Amasis MT Pro Light" pitchFamily="18"/>
              </a:rPr>
              <a:t>Rendező: Vidnyánszky Attila 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30BB0EBF-6D15-1155-9724-F3EF82A3FD8E}"/>
              </a:ext>
            </a:extLst>
          </p:cNvPr>
          <p:cNvSpPr txBox="1"/>
          <p:nvPr/>
        </p:nvSpPr>
        <p:spPr>
          <a:xfrm>
            <a:off x="456691" y="4730608"/>
            <a:ext cx="2932587" cy="13234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6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masis MT Pro Light" pitchFamily="18"/>
              </a:rPr>
              <a:t>2017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6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Amasis MT Pro Light" pitchFamily="18"/>
              </a:rPr>
              <a:t>Bánk </a:t>
            </a:r>
            <a:r>
              <a:rPr lang="hu-HU" sz="16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bán: </a:t>
            </a:r>
            <a:r>
              <a:rPr lang="hu-HU" sz="1600" b="1" i="0" u="none" strike="noStrike" kern="1200" cap="none" spc="0" baseline="0" dirty="0" err="1">
                <a:solidFill>
                  <a:srgbClr val="000000"/>
                </a:solidFill>
                <a:uFillTx/>
                <a:latin typeface="Amasis MT Pro Light" pitchFamily="18"/>
              </a:rPr>
              <a:t>Mátray</a:t>
            </a:r>
            <a:r>
              <a:rPr lang="hu-HU" sz="1600" b="1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 László</a:t>
            </a:r>
            <a:endParaRPr lang="hu-HU" sz="1600" b="0" i="0" u="none" strike="noStrike" kern="1200" cap="none" spc="0" baseline="0" dirty="0">
              <a:solidFill>
                <a:srgbClr val="000000"/>
              </a:solidFill>
              <a:uFillTx/>
              <a:latin typeface="Amasis MT Pro Light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6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Gertrudis, királyné: </a:t>
            </a:r>
            <a:r>
              <a:rPr lang="hu-HU" sz="1600" b="1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Udvaros Dorottya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6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Melinda: </a:t>
            </a:r>
            <a:r>
              <a:rPr lang="hu-HU" sz="1600" b="1" i="0" u="none" strike="noStrike" kern="1200" cap="none" spc="0" baseline="0" dirty="0" err="1">
                <a:solidFill>
                  <a:srgbClr val="000000"/>
                </a:solidFill>
                <a:uFillTx/>
                <a:latin typeface="Amasis MT Pro Light" pitchFamily="18"/>
              </a:rPr>
              <a:t>Söptei</a:t>
            </a:r>
            <a:r>
              <a:rPr lang="hu-HU" sz="1600" b="1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 Andrea</a:t>
            </a:r>
          </a:p>
        </p:txBody>
      </p:sp>
      <p:grpSp>
        <p:nvGrpSpPr>
          <p:cNvPr id="25" name="Csoportba foglalás 53">
            <a:extLst>
              <a:ext uri="{FF2B5EF4-FFF2-40B4-BE49-F238E27FC236}">
                <a16:creationId xmlns:a16="http://schemas.microsoft.com/office/drawing/2014/main" id="{719A1B41-D6F2-2612-3809-4A7CB683523C}"/>
              </a:ext>
            </a:extLst>
          </p:cNvPr>
          <p:cNvGrpSpPr/>
          <p:nvPr/>
        </p:nvGrpSpPr>
        <p:grpSpPr>
          <a:xfrm>
            <a:off x="3454430" y="4519304"/>
            <a:ext cx="2141396" cy="2194311"/>
            <a:chOff x="3454430" y="4519304"/>
            <a:chExt cx="2141396" cy="2194311"/>
          </a:xfrm>
        </p:grpSpPr>
        <p:sp>
          <p:nvSpPr>
            <p:cNvPr id="26" name="Freeform 58">
              <a:extLst>
                <a:ext uri="{FF2B5EF4-FFF2-40B4-BE49-F238E27FC236}">
                  <a16:creationId xmlns:a16="http://schemas.microsoft.com/office/drawing/2014/main" id="{0DC26D6E-5186-DFD7-F892-44185DFD0363}"/>
                </a:ext>
              </a:extLst>
            </p:cNvPr>
            <p:cNvSpPr/>
            <p:nvPr/>
          </p:nvSpPr>
          <p:spPr>
            <a:xfrm rot="353916">
              <a:off x="3919612" y="4519304"/>
              <a:ext cx="1676214" cy="18940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72921"/>
                <a:gd name="f4" fmla="val 5486391"/>
                <a:gd name="f5" fmla="*/ f0 1 4872921"/>
                <a:gd name="f6" fmla="*/ f1 1 5486391"/>
                <a:gd name="f7" fmla="+- f4 0 f2"/>
                <a:gd name="f8" fmla="+- f3 0 f2"/>
                <a:gd name="f9" fmla="*/ f8 1 4872921"/>
                <a:gd name="f10" fmla="*/ f7 1 5486391"/>
                <a:gd name="f11" fmla="*/ f2 1 f9"/>
                <a:gd name="f12" fmla="*/ f3 1 f9"/>
                <a:gd name="f13" fmla="*/ f2 1 f10"/>
                <a:gd name="f14" fmla="*/ f4 1 f10"/>
                <a:gd name="f15" fmla="*/ f11 f5 1"/>
                <a:gd name="f16" fmla="*/ f12 f5 1"/>
                <a:gd name="f17" fmla="*/ f14 f6 1"/>
                <a:gd name="f18" fmla="*/ f13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4872921" h="5486391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2" y="f2"/>
                  </a:lnTo>
                  <a:close/>
                </a:path>
              </a:pathLst>
            </a:custGeom>
            <a:blipFill>
              <a:blip r:embed="rId9">
                <a:alphaModFix/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  <p:pic>
          <p:nvPicPr>
            <p:cNvPr id="27" name="Kép 24">
              <a:extLst>
                <a:ext uri="{FF2B5EF4-FFF2-40B4-BE49-F238E27FC236}">
                  <a16:creationId xmlns:a16="http://schemas.microsoft.com/office/drawing/2014/main" id="{E062B938-0021-FD42-DAB5-1D39BAA2E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24356" t="11327" r="29552" b="12208"/>
            <a:stretch>
              <a:fillRect/>
            </a:stretch>
          </p:blipFill>
          <p:spPr>
            <a:xfrm rot="420368">
              <a:off x="4024494" y="4778637"/>
              <a:ext cx="1436586" cy="1446800"/>
            </a:xfrm>
            <a:prstGeom prst="rect">
              <a:avLst/>
            </a:prstGeom>
            <a:noFill/>
            <a:ln cap="flat">
              <a:noFill/>
            </a:ln>
          </p:spPr>
        </p:pic>
        <p:grpSp>
          <p:nvGrpSpPr>
            <p:cNvPr id="28" name="Group 9">
              <a:extLst>
                <a:ext uri="{FF2B5EF4-FFF2-40B4-BE49-F238E27FC236}">
                  <a16:creationId xmlns:a16="http://schemas.microsoft.com/office/drawing/2014/main" id="{BF45B693-A276-F817-6032-18D45002F2F4}"/>
                </a:ext>
              </a:extLst>
            </p:cNvPr>
            <p:cNvGrpSpPr/>
            <p:nvPr/>
          </p:nvGrpSpPr>
          <p:grpSpPr>
            <a:xfrm>
              <a:off x="3454430" y="5085874"/>
              <a:ext cx="1523747" cy="1627741"/>
              <a:chOff x="3454430" y="5085874"/>
              <a:chExt cx="1523747" cy="1627741"/>
            </a:xfrm>
          </p:grpSpPr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id="{294C04D9-C9B8-29E7-25B1-7B31DE1E7594}"/>
                  </a:ext>
                </a:extLst>
              </p:cNvPr>
              <p:cNvSpPr/>
              <p:nvPr/>
            </p:nvSpPr>
            <p:spPr>
              <a:xfrm rot="20789017">
                <a:off x="3787271" y="5445451"/>
                <a:ext cx="861666" cy="91467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593340"/>
                  <a:gd name="f4" fmla="val 2575560"/>
                  <a:gd name="f5" fmla="val 2592070"/>
                  <a:gd name="f6" fmla="*/ f0 1 2593340"/>
                  <a:gd name="f7" fmla="*/ f1 1 2575560"/>
                  <a:gd name="f8" fmla="+- f4 0 f2"/>
                  <a:gd name="f9" fmla="+- f3 0 f2"/>
                  <a:gd name="f10" fmla="*/ f9 1 2593340"/>
                  <a:gd name="f11" fmla="*/ f8 1 2575560"/>
                  <a:gd name="f12" fmla="*/ f2 1 f10"/>
                  <a:gd name="f13" fmla="*/ f3 1 f10"/>
                  <a:gd name="f14" fmla="*/ f2 1 f11"/>
                  <a:gd name="f15" fmla="*/ f4 1 f11"/>
                  <a:gd name="f16" fmla="*/ f12 f6 1"/>
                  <a:gd name="f17" fmla="*/ f13 f6 1"/>
                  <a:gd name="f18" fmla="*/ f15 f7 1"/>
                  <a:gd name="f19" fmla="*/ f14 f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6" t="f19" r="f17" b="f18"/>
                <a:pathLst>
                  <a:path w="2593340" h="2575560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2"/>
                    </a:lnTo>
                    <a:lnTo>
                      <a:pt x="f3" y="f2"/>
                    </a:lnTo>
                    <a:lnTo>
                      <a:pt x="f3" y="f4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hu-HU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endParaRPr>
              </a:p>
            </p:txBody>
          </p:sp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id="{9609D292-86FB-392E-17EE-665781376911}"/>
                  </a:ext>
                </a:extLst>
              </p:cNvPr>
              <p:cNvSpPr/>
              <p:nvPr/>
            </p:nvSpPr>
            <p:spPr>
              <a:xfrm rot="20789017">
                <a:off x="3454430" y="5085874"/>
                <a:ext cx="1523747" cy="162774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585970"/>
                  <a:gd name="f4" fmla="val 4583430"/>
                  <a:gd name="f5" fmla="*/ f0 1 4585970"/>
                  <a:gd name="f6" fmla="*/ f1 1 4583430"/>
                  <a:gd name="f7" fmla="+- f4 0 f2"/>
                  <a:gd name="f8" fmla="+- f3 0 f2"/>
                  <a:gd name="f9" fmla="*/ f8 1 4585970"/>
                  <a:gd name="f10" fmla="*/ f7 1 4583430"/>
                  <a:gd name="f11" fmla="*/ f2 1 f9"/>
                  <a:gd name="f12" fmla="*/ f3 1 f9"/>
                  <a:gd name="f13" fmla="*/ f2 1 f10"/>
                  <a:gd name="f14" fmla="*/ f4 1 f10"/>
                  <a:gd name="f15" fmla="*/ f11 f5 1"/>
                  <a:gd name="f16" fmla="*/ f12 f5 1"/>
                  <a:gd name="f17" fmla="*/ f14 f6 1"/>
                  <a:gd name="f18" fmla="*/ f13 f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5" t="f18" r="f16" b="f17"/>
                <a:pathLst>
                  <a:path w="4585970" h="4583430">
                    <a:moveTo>
                      <a:pt x="f3" y="f4"/>
                    </a:moveTo>
                    <a:lnTo>
                      <a:pt x="f2" y="f4"/>
                    </a:lnTo>
                    <a:lnTo>
                      <a:pt x="f2" y="f2"/>
                    </a:lnTo>
                    <a:lnTo>
                      <a:pt x="f3" y="f2"/>
                    </a:lnTo>
                    <a:lnTo>
                      <a:pt x="f3" y="f4"/>
                    </a:lnTo>
                    <a:close/>
                  </a:path>
                </a:pathLst>
              </a:custGeom>
              <a:blipFill>
                <a:blip r:embed="rId11">
                  <a:alphaModFix/>
                </a:blip>
                <a:stretch>
                  <a:fillRect/>
                </a:stretch>
              </a:blip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hu-HU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endParaRPr>
              </a:p>
            </p:txBody>
          </p:sp>
        </p:grpSp>
        <p:pic>
          <p:nvPicPr>
            <p:cNvPr id="31" name="Kép 27">
              <a:extLst>
                <a:ext uri="{FF2B5EF4-FFF2-40B4-BE49-F238E27FC236}">
                  <a16:creationId xmlns:a16="http://schemas.microsoft.com/office/drawing/2014/main" id="{AD708B46-4CB9-4D82-2F3F-7EAE3680A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21743" t="1" b="6113"/>
            <a:stretch>
              <a:fillRect/>
            </a:stretch>
          </p:blipFill>
          <p:spPr>
            <a:xfrm rot="20795240">
              <a:off x="3669835" y="5326370"/>
              <a:ext cx="1076056" cy="1152381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32" name="Freeform 10">
            <a:extLst>
              <a:ext uri="{FF2B5EF4-FFF2-40B4-BE49-F238E27FC236}">
                <a16:creationId xmlns:a16="http://schemas.microsoft.com/office/drawing/2014/main" id="{5100C803-8F7A-BF49-2118-08781774424D}"/>
              </a:ext>
            </a:extLst>
          </p:cNvPr>
          <p:cNvSpPr/>
          <p:nvPr/>
        </p:nvSpPr>
        <p:spPr>
          <a:xfrm rot="2260009">
            <a:off x="11258348" y="5624459"/>
            <a:ext cx="444462" cy="917911"/>
          </a:xfrm>
          <a:custGeom>
            <a:avLst/>
            <a:gdLst>
              <a:gd name="f0" fmla="val w"/>
              <a:gd name="f1" fmla="val h"/>
              <a:gd name="f2" fmla="val 0"/>
              <a:gd name="f3" fmla="val 3037471"/>
              <a:gd name="f4" fmla="val 4114800"/>
              <a:gd name="f5" fmla="val 3037470"/>
              <a:gd name="f6" fmla="*/ f0 1 3037471"/>
              <a:gd name="f7" fmla="*/ f1 1 4114800"/>
              <a:gd name="f8" fmla="+- f4 0 f2"/>
              <a:gd name="f9" fmla="+- f3 0 f2"/>
              <a:gd name="f10" fmla="*/ f9 1 3037471"/>
              <a:gd name="f11" fmla="*/ f8 1 4114800"/>
              <a:gd name="f12" fmla="*/ f2 1 f10"/>
              <a:gd name="f13" fmla="*/ f3 1 f10"/>
              <a:gd name="f14" fmla="*/ f2 1 f11"/>
              <a:gd name="f15" fmla="*/ f4 1 f11"/>
              <a:gd name="f16" fmla="*/ f12 f6 1"/>
              <a:gd name="f17" fmla="*/ f13 f6 1"/>
              <a:gd name="f18" fmla="*/ f15 f7 1"/>
              <a:gd name="f19" fmla="*/ f14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17" b="f18"/>
            <a:pathLst>
              <a:path w="3037471" h="4114800">
                <a:moveTo>
                  <a:pt x="f2" y="f2"/>
                </a:moveTo>
                <a:lnTo>
                  <a:pt x="f5" y="f2"/>
                </a:lnTo>
                <a:lnTo>
                  <a:pt x="f5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13">
              <a:alphaModFix/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grpSp>
        <p:nvGrpSpPr>
          <p:cNvPr id="33" name="Csoportba foglalás 50">
            <a:extLst>
              <a:ext uri="{FF2B5EF4-FFF2-40B4-BE49-F238E27FC236}">
                <a16:creationId xmlns:a16="http://schemas.microsoft.com/office/drawing/2014/main" id="{972FE763-251B-B9CF-D20A-B7972395FCD4}"/>
              </a:ext>
            </a:extLst>
          </p:cNvPr>
          <p:cNvGrpSpPr/>
          <p:nvPr/>
        </p:nvGrpSpPr>
        <p:grpSpPr>
          <a:xfrm>
            <a:off x="9705827" y="2388166"/>
            <a:ext cx="2101199" cy="1792763"/>
            <a:chOff x="9705827" y="2388166"/>
            <a:chExt cx="2101199" cy="1792763"/>
          </a:xfrm>
        </p:grpSpPr>
        <p:sp>
          <p:nvSpPr>
            <p:cNvPr id="34" name="Freeform 58">
              <a:extLst>
                <a:ext uri="{FF2B5EF4-FFF2-40B4-BE49-F238E27FC236}">
                  <a16:creationId xmlns:a16="http://schemas.microsoft.com/office/drawing/2014/main" id="{621A162C-51C3-CDD1-0B13-5F31E7B3BC2B}"/>
                </a:ext>
              </a:extLst>
            </p:cNvPr>
            <p:cNvSpPr/>
            <p:nvPr/>
          </p:nvSpPr>
          <p:spPr>
            <a:xfrm rot="353916">
              <a:off x="9705827" y="2388166"/>
              <a:ext cx="2101199" cy="17927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72921"/>
                <a:gd name="f4" fmla="val 5486391"/>
                <a:gd name="f5" fmla="*/ f0 1 4872921"/>
                <a:gd name="f6" fmla="*/ f1 1 5486391"/>
                <a:gd name="f7" fmla="+- f4 0 f2"/>
                <a:gd name="f8" fmla="+- f3 0 f2"/>
                <a:gd name="f9" fmla="*/ f8 1 4872921"/>
                <a:gd name="f10" fmla="*/ f7 1 5486391"/>
                <a:gd name="f11" fmla="*/ f2 1 f9"/>
                <a:gd name="f12" fmla="*/ f3 1 f9"/>
                <a:gd name="f13" fmla="*/ f2 1 f10"/>
                <a:gd name="f14" fmla="*/ f4 1 f10"/>
                <a:gd name="f15" fmla="*/ f11 f5 1"/>
                <a:gd name="f16" fmla="*/ f12 f5 1"/>
                <a:gd name="f17" fmla="*/ f14 f6 1"/>
                <a:gd name="f18" fmla="*/ f13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4872921" h="5486391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2" y="f2"/>
                  </a:lnTo>
                  <a:close/>
                </a:path>
              </a:pathLst>
            </a:custGeom>
            <a:blipFill>
              <a:blip r:embed="rId9">
                <a:alphaModFix/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  <p:pic>
          <p:nvPicPr>
            <p:cNvPr id="35" name="Picture 6">
              <a:extLst>
                <a:ext uri="{FF2B5EF4-FFF2-40B4-BE49-F238E27FC236}">
                  <a16:creationId xmlns:a16="http://schemas.microsoft.com/office/drawing/2014/main" id="{928D97C6-7428-2486-5AB5-8BE4FD929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 rot="343431">
              <a:off x="9819906" y="2621795"/>
              <a:ext cx="1873038" cy="1346545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36" name="Csoportba foglalás 52">
            <a:extLst>
              <a:ext uri="{FF2B5EF4-FFF2-40B4-BE49-F238E27FC236}">
                <a16:creationId xmlns:a16="http://schemas.microsoft.com/office/drawing/2014/main" id="{7D16D4A4-4435-82FD-F3BE-2D53AA9A2EA6}"/>
              </a:ext>
            </a:extLst>
          </p:cNvPr>
          <p:cNvGrpSpPr/>
          <p:nvPr/>
        </p:nvGrpSpPr>
        <p:grpSpPr>
          <a:xfrm>
            <a:off x="8598705" y="4499581"/>
            <a:ext cx="3096542" cy="1468883"/>
            <a:chOff x="8598705" y="4499581"/>
            <a:chExt cx="3096542" cy="1468883"/>
          </a:xfrm>
        </p:grpSpPr>
        <p:pic>
          <p:nvPicPr>
            <p:cNvPr id="37" name="Picture 14">
              <a:extLst>
                <a:ext uri="{FF2B5EF4-FFF2-40B4-BE49-F238E27FC236}">
                  <a16:creationId xmlns:a16="http://schemas.microsoft.com/office/drawing/2014/main" id="{6EAABEEC-98A5-7737-1F63-610764D59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>
            <a:xfrm rot="535223">
              <a:off x="9065334" y="4499581"/>
              <a:ext cx="2203329" cy="1468883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38" name="Téglalap: átellenes sarkain levágva 39">
              <a:extLst>
                <a:ext uri="{FF2B5EF4-FFF2-40B4-BE49-F238E27FC236}">
                  <a16:creationId xmlns:a16="http://schemas.microsoft.com/office/drawing/2014/main" id="{EEBEBFBC-0EE7-2D2C-D6FD-497389A14F8F}"/>
                </a:ext>
              </a:extLst>
            </p:cNvPr>
            <p:cNvSpPr/>
            <p:nvPr/>
          </p:nvSpPr>
          <p:spPr>
            <a:xfrm rot="2664907">
              <a:off x="10756899" y="4505399"/>
              <a:ext cx="938348" cy="355573"/>
            </a:xfrm>
            <a:custGeom>
              <a:avLst/>
              <a:gdLst>
                <a:gd name="f0" fmla="val w"/>
                <a:gd name="f1" fmla="val h"/>
                <a:gd name="f2" fmla="val ss"/>
                <a:gd name="f3" fmla="val 0"/>
                <a:gd name="f4" fmla="val 50000"/>
                <a:gd name="f5" fmla="abs f0"/>
                <a:gd name="f6" fmla="abs f1"/>
                <a:gd name="f7" fmla="abs f2"/>
                <a:gd name="f8" fmla="?: f5 f0 1"/>
                <a:gd name="f9" fmla="?: f6 f1 1"/>
                <a:gd name="f10" fmla="?: f7 f2 1"/>
                <a:gd name="f11" fmla="*/ f8 1 21600"/>
                <a:gd name="f12" fmla="*/ f9 1 21600"/>
                <a:gd name="f13" fmla="*/ 21600 f8 1"/>
                <a:gd name="f14" fmla="*/ 21600 f9 1"/>
                <a:gd name="f15" fmla="min f12 f11"/>
                <a:gd name="f16" fmla="*/ f13 1 f10"/>
                <a:gd name="f17" fmla="*/ f14 1 f10"/>
                <a:gd name="f18" fmla="val f16"/>
                <a:gd name="f19" fmla="val f17"/>
                <a:gd name="f20" fmla="*/ f3 f15 1"/>
                <a:gd name="f21" fmla="+- f19 0 f3"/>
                <a:gd name="f22" fmla="+- f18 0 f3"/>
                <a:gd name="f23" fmla="*/ f18 f15 1"/>
                <a:gd name="f24" fmla="*/ f19 f15 1"/>
                <a:gd name="f25" fmla="min f22 f21"/>
                <a:gd name="f26" fmla="*/ f25 f3 1"/>
                <a:gd name="f27" fmla="*/ f25 f4 1"/>
                <a:gd name="f28" fmla="*/ f26 1 100000"/>
                <a:gd name="f29" fmla="*/ f27 1 100000"/>
                <a:gd name="f30" fmla="+- f18 0 f28"/>
                <a:gd name="f31" fmla="+- f19 0 f28"/>
                <a:gd name="f32" fmla="+- f18 0 f29"/>
                <a:gd name="f33" fmla="+- f19 0 f29"/>
                <a:gd name="f34" fmla="+- f28 0 f29"/>
                <a:gd name="f35" fmla="*/ f28 f15 1"/>
                <a:gd name="f36" fmla="*/ f29 f15 1"/>
                <a:gd name="f37" fmla="?: f34 f28 f29"/>
                <a:gd name="f38" fmla="*/ f32 f15 1"/>
                <a:gd name="f39" fmla="*/ f31 f15 1"/>
                <a:gd name="f40" fmla="*/ f30 f15 1"/>
                <a:gd name="f41" fmla="*/ f33 f15 1"/>
                <a:gd name="f42" fmla="*/ f37 1 2"/>
                <a:gd name="f43" fmla="+- f18 0 f42"/>
                <a:gd name="f44" fmla="+- f19 0 f42"/>
                <a:gd name="f45" fmla="*/ f42 f15 1"/>
                <a:gd name="f46" fmla="*/ f43 f15 1"/>
                <a:gd name="f47" fmla="*/ f44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5" r="f46" b="f47"/>
              <a:pathLst>
                <a:path>
                  <a:moveTo>
                    <a:pt x="f35" y="f20"/>
                  </a:moveTo>
                  <a:lnTo>
                    <a:pt x="f38" y="f20"/>
                  </a:lnTo>
                  <a:lnTo>
                    <a:pt x="f23" y="f36"/>
                  </a:lnTo>
                  <a:lnTo>
                    <a:pt x="f23" y="f39"/>
                  </a:lnTo>
                  <a:lnTo>
                    <a:pt x="f40" y="f24"/>
                  </a:lnTo>
                  <a:lnTo>
                    <a:pt x="f36" y="f24"/>
                  </a:lnTo>
                  <a:lnTo>
                    <a:pt x="f20" y="f41"/>
                  </a:lnTo>
                  <a:lnTo>
                    <a:pt x="f20" y="f35"/>
                  </a:lnTo>
                  <a:close/>
                </a:path>
              </a:pathLst>
            </a:custGeom>
            <a:solidFill>
              <a:srgbClr val="BC9F6C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sp>
          <p:nvSpPr>
            <p:cNvPr id="39" name="Téglalap: átellenes sarkain levágva 41">
              <a:extLst>
                <a:ext uri="{FF2B5EF4-FFF2-40B4-BE49-F238E27FC236}">
                  <a16:creationId xmlns:a16="http://schemas.microsoft.com/office/drawing/2014/main" id="{01C00FA2-B3D1-A92C-F8B5-79C2F743B368}"/>
                </a:ext>
              </a:extLst>
            </p:cNvPr>
            <p:cNvSpPr/>
            <p:nvPr/>
          </p:nvSpPr>
          <p:spPr>
            <a:xfrm rot="2664907">
              <a:off x="8598705" y="5511587"/>
              <a:ext cx="938348" cy="355573"/>
            </a:xfrm>
            <a:custGeom>
              <a:avLst/>
              <a:gdLst>
                <a:gd name="f0" fmla="val w"/>
                <a:gd name="f1" fmla="val h"/>
                <a:gd name="f2" fmla="val ss"/>
                <a:gd name="f3" fmla="val 0"/>
                <a:gd name="f4" fmla="val 50000"/>
                <a:gd name="f5" fmla="abs f0"/>
                <a:gd name="f6" fmla="abs f1"/>
                <a:gd name="f7" fmla="abs f2"/>
                <a:gd name="f8" fmla="?: f5 f0 1"/>
                <a:gd name="f9" fmla="?: f6 f1 1"/>
                <a:gd name="f10" fmla="?: f7 f2 1"/>
                <a:gd name="f11" fmla="*/ f8 1 21600"/>
                <a:gd name="f12" fmla="*/ f9 1 21600"/>
                <a:gd name="f13" fmla="*/ 21600 f8 1"/>
                <a:gd name="f14" fmla="*/ 21600 f9 1"/>
                <a:gd name="f15" fmla="min f12 f11"/>
                <a:gd name="f16" fmla="*/ f13 1 f10"/>
                <a:gd name="f17" fmla="*/ f14 1 f10"/>
                <a:gd name="f18" fmla="val f16"/>
                <a:gd name="f19" fmla="val f17"/>
                <a:gd name="f20" fmla="*/ f3 f15 1"/>
                <a:gd name="f21" fmla="+- f19 0 f3"/>
                <a:gd name="f22" fmla="+- f18 0 f3"/>
                <a:gd name="f23" fmla="*/ f18 f15 1"/>
                <a:gd name="f24" fmla="*/ f19 f15 1"/>
                <a:gd name="f25" fmla="min f22 f21"/>
                <a:gd name="f26" fmla="*/ f25 f3 1"/>
                <a:gd name="f27" fmla="*/ f25 f4 1"/>
                <a:gd name="f28" fmla="*/ f26 1 100000"/>
                <a:gd name="f29" fmla="*/ f27 1 100000"/>
                <a:gd name="f30" fmla="+- f18 0 f28"/>
                <a:gd name="f31" fmla="+- f19 0 f28"/>
                <a:gd name="f32" fmla="+- f18 0 f29"/>
                <a:gd name="f33" fmla="+- f19 0 f29"/>
                <a:gd name="f34" fmla="+- f28 0 f29"/>
                <a:gd name="f35" fmla="*/ f28 f15 1"/>
                <a:gd name="f36" fmla="*/ f29 f15 1"/>
                <a:gd name="f37" fmla="?: f34 f28 f29"/>
                <a:gd name="f38" fmla="*/ f32 f15 1"/>
                <a:gd name="f39" fmla="*/ f31 f15 1"/>
                <a:gd name="f40" fmla="*/ f30 f15 1"/>
                <a:gd name="f41" fmla="*/ f33 f15 1"/>
                <a:gd name="f42" fmla="*/ f37 1 2"/>
                <a:gd name="f43" fmla="+- f18 0 f42"/>
                <a:gd name="f44" fmla="+- f19 0 f42"/>
                <a:gd name="f45" fmla="*/ f42 f15 1"/>
                <a:gd name="f46" fmla="*/ f43 f15 1"/>
                <a:gd name="f47" fmla="*/ f44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5" r="f46" b="f47"/>
              <a:pathLst>
                <a:path>
                  <a:moveTo>
                    <a:pt x="f35" y="f20"/>
                  </a:moveTo>
                  <a:lnTo>
                    <a:pt x="f38" y="f20"/>
                  </a:lnTo>
                  <a:lnTo>
                    <a:pt x="f23" y="f36"/>
                  </a:lnTo>
                  <a:lnTo>
                    <a:pt x="f23" y="f39"/>
                  </a:lnTo>
                  <a:lnTo>
                    <a:pt x="f40" y="f24"/>
                  </a:lnTo>
                  <a:lnTo>
                    <a:pt x="f36" y="f24"/>
                  </a:lnTo>
                  <a:lnTo>
                    <a:pt x="f20" y="f41"/>
                  </a:lnTo>
                  <a:lnTo>
                    <a:pt x="f20" y="f35"/>
                  </a:lnTo>
                  <a:close/>
                </a:path>
              </a:pathLst>
            </a:custGeom>
            <a:solidFill>
              <a:srgbClr val="BC9F6C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</p:grpSp>
      <p:sp>
        <p:nvSpPr>
          <p:cNvPr id="40" name="Freeform 16">
            <a:extLst>
              <a:ext uri="{FF2B5EF4-FFF2-40B4-BE49-F238E27FC236}">
                <a16:creationId xmlns:a16="http://schemas.microsoft.com/office/drawing/2014/main" id="{28576675-B62C-E721-4F54-AFE3F689E6EA}"/>
              </a:ext>
            </a:extLst>
          </p:cNvPr>
          <p:cNvSpPr/>
          <p:nvPr/>
        </p:nvSpPr>
        <p:spPr>
          <a:xfrm rot="11005499" flipH="1" flipV="1">
            <a:off x="6325984" y="5079482"/>
            <a:ext cx="1882173" cy="1504517"/>
          </a:xfrm>
          <a:custGeom>
            <a:avLst/>
            <a:gdLst>
              <a:gd name="f0" fmla="val w"/>
              <a:gd name="f1" fmla="val h"/>
              <a:gd name="f2" fmla="val 0"/>
              <a:gd name="f3" fmla="val 5850243"/>
              <a:gd name="f4" fmla="val 4731384"/>
              <a:gd name="f5" fmla="val 5850242"/>
              <a:gd name="f6" fmla="*/ f0 1 5850243"/>
              <a:gd name="f7" fmla="*/ f1 1 4731384"/>
              <a:gd name="f8" fmla="+- f4 0 f2"/>
              <a:gd name="f9" fmla="+- f3 0 f2"/>
              <a:gd name="f10" fmla="*/ f9 1 5850243"/>
              <a:gd name="f11" fmla="*/ f8 1 4731384"/>
              <a:gd name="f12" fmla="*/ f2 1 f10"/>
              <a:gd name="f13" fmla="*/ f3 1 f10"/>
              <a:gd name="f14" fmla="*/ f2 1 f11"/>
              <a:gd name="f15" fmla="*/ f4 1 f11"/>
              <a:gd name="f16" fmla="*/ f12 f6 1"/>
              <a:gd name="f17" fmla="*/ f13 f6 1"/>
              <a:gd name="f18" fmla="*/ f15 f7 1"/>
              <a:gd name="f19" fmla="*/ f14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17" b="f18"/>
            <a:pathLst>
              <a:path w="5850243" h="4731384">
                <a:moveTo>
                  <a:pt x="f5" y="f4"/>
                </a:moveTo>
                <a:lnTo>
                  <a:pt x="f2" y="f4"/>
                </a:lnTo>
                <a:lnTo>
                  <a:pt x="f2" y="f2"/>
                </a:lnTo>
                <a:lnTo>
                  <a:pt x="f5" y="f2"/>
                </a:lnTo>
                <a:lnTo>
                  <a:pt x="f5" y="f4"/>
                </a:lnTo>
                <a:close/>
              </a:path>
            </a:pathLst>
          </a:custGeom>
          <a:blipFill>
            <a:blip r:embed="rId17">
              <a:alphaModFix/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41" name="Szövegdoboz 44">
            <a:extLst>
              <a:ext uri="{FF2B5EF4-FFF2-40B4-BE49-F238E27FC236}">
                <a16:creationId xmlns:a16="http://schemas.microsoft.com/office/drawing/2014/main" id="{AAD365AF-0EF1-B4B6-3A18-EB2E4ED59941}"/>
              </a:ext>
            </a:extLst>
          </p:cNvPr>
          <p:cNvSpPr txBox="1"/>
          <p:nvPr/>
        </p:nvSpPr>
        <p:spPr>
          <a:xfrm>
            <a:off x="6433727" y="320012"/>
            <a:ext cx="5654210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„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Azt szeretném, ha a Bánk bán nem pusztán tananyag lenne, hanem élmény.” –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Amasis MT Pro Light" pitchFamily="18"/>
              </a:rPr>
              <a:t>Vidnyánszky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 Attila</a:t>
            </a:r>
          </a:p>
        </p:txBody>
      </p:sp>
      <p:sp>
        <p:nvSpPr>
          <p:cNvPr id="42" name="Szövegdoboz 46">
            <a:extLst>
              <a:ext uri="{FF2B5EF4-FFF2-40B4-BE49-F238E27FC236}">
                <a16:creationId xmlns:a16="http://schemas.microsoft.com/office/drawing/2014/main" id="{B89B2937-53C8-E5FA-A47E-E29926BF1C8A}"/>
              </a:ext>
            </a:extLst>
          </p:cNvPr>
          <p:cNvSpPr txBox="1"/>
          <p:nvPr/>
        </p:nvSpPr>
        <p:spPr>
          <a:xfrm>
            <a:off x="6411297" y="1122636"/>
            <a:ext cx="5367518" cy="6704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  <a:ea typeface="Calibri" pitchFamily="34"/>
                <a:cs typeface="Times New Roman" pitchFamily="18"/>
              </a:rPr>
              <a:t>a Nemzeti Színház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Amasis MT Pro Light" pitchFamily="18"/>
                <a:ea typeface="Calibri" pitchFamily="34"/>
                <a:cs typeface="Times New Roman" pitchFamily="18"/>
              </a:rPr>
              <a:t>tantermi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  <a:ea typeface="Calibri" pitchFamily="34"/>
                <a:cs typeface="Times New Roman" pitchFamily="18"/>
              </a:rPr>
              <a:t> előadása, A Bánk-misszió 2017 óta</a:t>
            </a:r>
            <a:endParaRPr lang="hu-HU" sz="1400" b="0" i="0" u="none" strike="noStrike" kern="1200" cap="none" spc="0" baseline="0" dirty="0">
              <a:solidFill>
                <a:srgbClr val="000000"/>
              </a:solidFill>
              <a:uFillTx/>
              <a:latin typeface="Amasis MT Pro Light" pitchFamily="18"/>
              <a:ea typeface="Calibri" pitchFamily="34"/>
              <a:cs typeface="Times New Roman" pitchFamily="18"/>
            </a:endParaRPr>
          </a:p>
        </p:txBody>
      </p:sp>
      <p:sp>
        <p:nvSpPr>
          <p:cNvPr id="43" name="Szövegdoboz 48">
            <a:extLst>
              <a:ext uri="{FF2B5EF4-FFF2-40B4-BE49-F238E27FC236}">
                <a16:creationId xmlns:a16="http://schemas.microsoft.com/office/drawing/2014/main" id="{72813F7B-FAB0-920A-9237-11C082950918}"/>
              </a:ext>
            </a:extLst>
          </p:cNvPr>
          <p:cNvSpPr txBox="1"/>
          <p:nvPr/>
        </p:nvSpPr>
        <p:spPr>
          <a:xfrm>
            <a:off x="6330909" y="1949365"/>
            <a:ext cx="3426525" cy="20313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masis MT Pro Light" pitchFamily="18"/>
              </a:rPr>
              <a:t>2023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Amasis MT Pro Light" pitchFamily="18"/>
              </a:rPr>
              <a:t>Bánk 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bán  - </a:t>
            </a:r>
            <a:r>
              <a:rPr lang="hu-HU" sz="1800" b="1" i="0" u="none" strike="noStrike" kern="1200" cap="none" spc="0" baseline="0" dirty="0" err="1">
                <a:solidFill>
                  <a:srgbClr val="000000"/>
                </a:solidFill>
                <a:uFillTx/>
                <a:latin typeface="Amasis MT Pro Light" pitchFamily="18"/>
              </a:rPr>
              <a:t>Berettyán</a:t>
            </a:r>
            <a:r>
              <a:rPr lang="hu-HU" sz="1800" b="1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 Sándor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Gertrudis, királyné  - </a:t>
            </a:r>
            <a:r>
              <a:rPr lang="hu-HU" sz="1800" b="1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Ács Eszter / Szilágyi Ágota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Melinda -  </a:t>
            </a:r>
            <a:r>
              <a:rPr lang="hu-HU" sz="1800" b="1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Barta Ágnes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Ottó  - </a:t>
            </a:r>
            <a:r>
              <a:rPr lang="hu-HU" sz="1800" b="1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Herczegh Péter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44" name="Szövegdoboz 52">
            <a:extLst>
              <a:ext uri="{FF2B5EF4-FFF2-40B4-BE49-F238E27FC236}">
                <a16:creationId xmlns:a16="http://schemas.microsoft.com/office/drawing/2014/main" id="{2F7EB390-D461-FB53-3F2B-7A10D50D532E}"/>
              </a:ext>
            </a:extLst>
          </p:cNvPr>
          <p:cNvSpPr txBox="1"/>
          <p:nvPr/>
        </p:nvSpPr>
        <p:spPr>
          <a:xfrm>
            <a:off x="6402345" y="303905"/>
            <a:ext cx="5285954" cy="1477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„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Amasis MT Pro Light" pitchFamily="18"/>
              </a:rPr>
              <a:t>Vidnyánszky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 Attila rendezése, de Katona József drámája is sokkal összetettebb. A szemet gyönyörködtető színpadkép és a kimagasló színészi alakítások élvezete közben megpróbáltuk felfejteni a produkció szimbólumrendszerét is.”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2">
            <a:extLst>
              <a:ext uri="{FF2B5EF4-FFF2-40B4-BE49-F238E27FC236}">
                <a16:creationId xmlns:a16="http://schemas.microsoft.com/office/drawing/2014/main" id="{51FE5979-453E-157B-C981-C783342871FF}"/>
              </a:ext>
            </a:extLst>
          </p:cNvPr>
          <p:cNvSpPr/>
          <p:nvPr/>
        </p:nvSpPr>
        <p:spPr>
          <a:xfrm rot="19398071">
            <a:off x="4623858" y="2183858"/>
            <a:ext cx="1077080" cy="1058408"/>
          </a:xfrm>
          <a:custGeom>
            <a:avLst/>
            <a:gdLst>
              <a:gd name="f0" fmla="val w"/>
              <a:gd name="f1" fmla="val h"/>
              <a:gd name="f2" fmla="val 0"/>
              <a:gd name="f3" fmla="val 4074331"/>
              <a:gd name="f4" fmla="val 2042258"/>
              <a:gd name="f5" fmla="*/ f0 1 4074331"/>
              <a:gd name="f6" fmla="*/ f1 1 2042258"/>
              <a:gd name="f7" fmla="+- f4 0 f2"/>
              <a:gd name="f8" fmla="+- f3 0 f2"/>
              <a:gd name="f9" fmla="*/ f8 1 4074331"/>
              <a:gd name="f10" fmla="*/ f7 1 2042258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074331" h="2042258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3">
              <a:alphaModFix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3" name="Téglalap: átellenes sarkain levágva 34">
            <a:extLst>
              <a:ext uri="{FF2B5EF4-FFF2-40B4-BE49-F238E27FC236}">
                <a16:creationId xmlns:a16="http://schemas.microsoft.com/office/drawing/2014/main" id="{CA26E1E6-255B-00E6-F17C-191581A08D9F}"/>
              </a:ext>
            </a:extLst>
          </p:cNvPr>
          <p:cNvSpPr/>
          <p:nvPr/>
        </p:nvSpPr>
        <p:spPr>
          <a:xfrm rot="10799991">
            <a:off x="446601" y="3804782"/>
            <a:ext cx="5271607" cy="2660583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21440"/>
              <a:gd name="f5" fmla="abs f0"/>
              <a:gd name="f6" fmla="abs f1"/>
              <a:gd name="f7" fmla="abs f2"/>
              <a:gd name="f8" fmla="?: f5 f0 1"/>
              <a:gd name="f9" fmla="?: f6 f1 1"/>
              <a:gd name="f10" fmla="?: f7 f2 1"/>
              <a:gd name="f11" fmla="*/ f8 1 21600"/>
              <a:gd name="f12" fmla="*/ f9 1 21600"/>
              <a:gd name="f13" fmla="*/ 21600 f8 1"/>
              <a:gd name="f14" fmla="*/ 21600 f9 1"/>
              <a:gd name="f15" fmla="min f12 f11"/>
              <a:gd name="f16" fmla="*/ f13 1 f10"/>
              <a:gd name="f17" fmla="*/ f14 1 f10"/>
              <a:gd name="f18" fmla="val f16"/>
              <a:gd name="f19" fmla="val f17"/>
              <a:gd name="f20" fmla="*/ f3 f15 1"/>
              <a:gd name="f21" fmla="+- f19 0 f3"/>
              <a:gd name="f22" fmla="+- f18 0 f3"/>
              <a:gd name="f23" fmla="*/ f18 f15 1"/>
              <a:gd name="f24" fmla="*/ f19 f15 1"/>
              <a:gd name="f25" fmla="min f22 f21"/>
              <a:gd name="f26" fmla="*/ f25 f3 1"/>
              <a:gd name="f27" fmla="*/ f25 f4 1"/>
              <a:gd name="f28" fmla="*/ f26 1 100000"/>
              <a:gd name="f29" fmla="*/ f27 1 100000"/>
              <a:gd name="f30" fmla="+- f18 0 f28"/>
              <a:gd name="f31" fmla="+- f19 0 f28"/>
              <a:gd name="f32" fmla="+- f18 0 f29"/>
              <a:gd name="f33" fmla="+- f19 0 f29"/>
              <a:gd name="f34" fmla="+- f28 0 f29"/>
              <a:gd name="f35" fmla="*/ f28 f15 1"/>
              <a:gd name="f36" fmla="*/ f29 f15 1"/>
              <a:gd name="f37" fmla="?: f34 f28 f29"/>
              <a:gd name="f38" fmla="*/ f32 f15 1"/>
              <a:gd name="f39" fmla="*/ f31 f15 1"/>
              <a:gd name="f40" fmla="*/ f30 f15 1"/>
              <a:gd name="f41" fmla="*/ f33 f15 1"/>
              <a:gd name="f42" fmla="*/ f37 1 2"/>
              <a:gd name="f43" fmla="+- f18 0 f42"/>
              <a:gd name="f44" fmla="+- f19 0 f42"/>
              <a:gd name="f45" fmla="*/ f42 f15 1"/>
              <a:gd name="f46" fmla="*/ f43 f15 1"/>
              <a:gd name="f47" fmla="*/ f44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5" t="f45" r="f46" b="f47"/>
            <a:pathLst>
              <a:path>
                <a:moveTo>
                  <a:pt x="f35" y="f20"/>
                </a:moveTo>
                <a:lnTo>
                  <a:pt x="f38" y="f20"/>
                </a:lnTo>
                <a:lnTo>
                  <a:pt x="f23" y="f36"/>
                </a:lnTo>
                <a:lnTo>
                  <a:pt x="f23" y="f39"/>
                </a:lnTo>
                <a:lnTo>
                  <a:pt x="f40" y="f24"/>
                </a:lnTo>
                <a:lnTo>
                  <a:pt x="f36" y="f24"/>
                </a:lnTo>
                <a:lnTo>
                  <a:pt x="f20" y="f41"/>
                </a:lnTo>
                <a:lnTo>
                  <a:pt x="f20" y="f35"/>
                </a:lnTo>
                <a:close/>
              </a:path>
            </a:pathLst>
          </a:custGeom>
          <a:solidFill>
            <a:srgbClr val="AD8B73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4" name="Téglalap: átellenes sarkain levágva 30">
            <a:extLst>
              <a:ext uri="{FF2B5EF4-FFF2-40B4-BE49-F238E27FC236}">
                <a16:creationId xmlns:a16="http://schemas.microsoft.com/office/drawing/2014/main" id="{DF87CEEC-C55A-F88F-17F0-1DD72B10013C}"/>
              </a:ext>
            </a:extLst>
          </p:cNvPr>
          <p:cNvSpPr/>
          <p:nvPr/>
        </p:nvSpPr>
        <p:spPr>
          <a:xfrm>
            <a:off x="551337" y="675421"/>
            <a:ext cx="4947013" cy="2308320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16667"/>
              <a:gd name="f5" fmla="abs f0"/>
              <a:gd name="f6" fmla="abs f1"/>
              <a:gd name="f7" fmla="abs f2"/>
              <a:gd name="f8" fmla="?: f5 f0 1"/>
              <a:gd name="f9" fmla="?: f6 f1 1"/>
              <a:gd name="f10" fmla="?: f7 f2 1"/>
              <a:gd name="f11" fmla="*/ f8 1 21600"/>
              <a:gd name="f12" fmla="*/ f9 1 21600"/>
              <a:gd name="f13" fmla="*/ 21600 f8 1"/>
              <a:gd name="f14" fmla="*/ 21600 f9 1"/>
              <a:gd name="f15" fmla="min f12 f11"/>
              <a:gd name="f16" fmla="*/ f13 1 f10"/>
              <a:gd name="f17" fmla="*/ f14 1 f10"/>
              <a:gd name="f18" fmla="val f16"/>
              <a:gd name="f19" fmla="val f17"/>
              <a:gd name="f20" fmla="*/ f3 f15 1"/>
              <a:gd name="f21" fmla="+- f19 0 f3"/>
              <a:gd name="f22" fmla="+- f18 0 f3"/>
              <a:gd name="f23" fmla="*/ f18 f15 1"/>
              <a:gd name="f24" fmla="*/ f19 f15 1"/>
              <a:gd name="f25" fmla="min f22 f21"/>
              <a:gd name="f26" fmla="*/ f25 f3 1"/>
              <a:gd name="f27" fmla="*/ f25 f4 1"/>
              <a:gd name="f28" fmla="*/ f26 1 100000"/>
              <a:gd name="f29" fmla="*/ f27 1 100000"/>
              <a:gd name="f30" fmla="+- f18 0 f28"/>
              <a:gd name="f31" fmla="+- f19 0 f28"/>
              <a:gd name="f32" fmla="+- f18 0 f29"/>
              <a:gd name="f33" fmla="+- f19 0 f29"/>
              <a:gd name="f34" fmla="+- f28 0 f29"/>
              <a:gd name="f35" fmla="*/ f28 f15 1"/>
              <a:gd name="f36" fmla="*/ f29 f15 1"/>
              <a:gd name="f37" fmla="?: f34 f28 f29"/>
              <a:gd name="f38" fmla="*/ f32 f15 1"/>
              <a:gd name="f39" fmla="*/ f31 f15 1"/>
              <a:gd name="f40" fmla="*/ f30 f15 1"/>
              <a:gd name="f41" fmla="*/ f33 f15 1"/>
              <a:gd name="f42" fmla="*/ f37 1 2"/>
              <a:gd name="f43" fmla="+- f18 0 f42"/>
              <a:gd name="f44" fmla="+- f19 0 f42"/>
              <a:gd name="f45" fmla="*/ f42 f15 1"/>
              <a:gd name="f46" fmla="*/ f43 f15 1"/>
              <a:gd name="f47" fmla="*/ f44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5" t="f45" r="f46" b="f47"/>
            <a:pathLst>
              <a:path>
                <a:moveTo>
                  <a:pt x="f35" y="f20"/>
                </a:moveTo>
                <a:lnTo>
                  <a:pt x="f38" y="f20"/>
                </a:lnTo>
                <a:lnTo>
                  <a:pt x="f23" y="f36"/>
                </a:lnTo>
                <a:lnTo>
                  <a:pt x="f23" y="f39"/>
                </a:lnTo>
                <a:lnTo>
                  <a:pt x="f40" y="f24"/>
                </a:lnTo>
                <a:lnTo>
                  <a:pt x="f36" y="f24"/>
                </a:lnTo>
                <a:lnTo>
                  <a:pt x="f20" y="f41"/>
                </a:lnTo>
                <a:lnTo>
                  <a:pt x="f20" y="f35"/>
                </a:lnTo>
                <a:close/>
              </a:path>
            </a:pathLst>
          </a:custGeom>
          <a:solidFill>
            <a:srgbClr val="DACAAE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cxnSp>
        <p:nvCxnSpPr>
          <p:cNvPr id="5" name="Egyenes összekötő 9">
            <a:extLst>
              <a:ext uri="{FF2B5EF4-FFF2-40B4-BE49-F238E27FC236}">
                <a16:creationId xmlns:a16="http://schemas.microsoft.com/office/drawing/2014/main" id="{116E726F-72EB-3552-B221-A34BFFB51538}"/>
              </a:ext>
            </a:extLst>
          </p:cNvPr>
          <p:cNvCxnSpPr/>
          <p:nvPr/>
        </p:nvCxnSpPr>
        <p:spPr>
          <a:xfrm>
            <a:off x="6096003" y="0"/>
            <a:ext cx="0" cy="6858000"/>
          </a:xfrm>
          <a:prstGeom prst="straightConnector1">
            <a:avLst/>
          </a:prstGeom>
          <a:noFill/>
          <a:ln w="19046" cap="flat">
            <a:solidFill>
              <a:srgbClr val="B39359">
                <a:alpha val="72000"/>
              </a:srgbClr>
            </a:solidFill>
            <a:prstDash val="solid"/>
            <a:miter/>
          </a:ln>
        </p:spPr>
      </p:cxnSp>
      <p:sp>
        <p:nvSpPr>
          <p:cNvPr id="6" name="Freeform 3">
            <a:extLst>
              <a:ext uri="{FF2B5EF4-FFF2-40B4-BE49-F238E27FC236}">
                <a16:creationId xmlns:a16="http://schemas.microsoft.com/office/drawing/2014/main" id="{8E922741-095C-30C9-EDBE-F5983F814C76}"/>
              </a:ext>
            </a:extLst>
          </p:cNvPr>
          <p:cNvSpPr/>
          <p:nvPr/>
        </p:nvSpPr>
        <p:spPr>
          <a:xfrm flipV="1">
            <a:off x="30925" y="32287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5">
              <a:alphaModFix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74541B65-5F8D-59DD-225F-D93455033F0A}"/>
              </a:ext>
            </a:extLst>
          </p:cNvPr>
          <p:cNvSpPr/>
          <p:nvPr/>
        </p:nvSpPr>
        <p:spPr>
          <a:xfrm flipV="1">
            <a:off x="6111383" y="28602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5">
              <a:alphaModFix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06E42EC9-F024-80DB-2723-8F6A6ECA9F01}"/>
              </a:ext>
            </a:extLst>
          </p:cNvPr>
          <p:cNvSpPr/>
          <p:nvPr/>
        </p:nvSpPr>
        <p:spPr>
          <a:xfrm rot="16199987" flipV="1">
            <a:off x="95541" y="5568855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5">
              <a:alphaModFix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9212F0CC-6212-A5D7-0672-9F8C0BC5AD80}"/>
              </a:ext>
            </a:extLst>
          </p:cNvPr>
          <p:cNvSpPr/>
          <p:nvPr/>
        </p:nvSpPr>
        <p:spPr>
          <a:xfrm rot="10800009" flipV="1">
            <a:off x="4924958" y="5543175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5">
              <a:alphaModFix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1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2541B3D4-2490-430E-02B8-785E2F52AE3A}"/>
              </a:ext>
            </a:extLst>
          </p:cNvPr>
          <p:cNvSpPr/>
          <p:nvPr/>
        </p:nvSpPr>
        <p:spPr>
          <a:xfrm rot="16199987" flipV="1">
            <a:off x="6231238" y="5604819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5">
              <a:alphaModFix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D2F62B4F-5FA6-848C-74F4-E5BA8120D23D}"/>
              </a:ext>
            </a:extLst>
          </p:cNvPr>
          <p:cNvSpPr/>
          <p:nvPr/>
        </p:nvSpPr>
        <p:spPr>
          <a:xfrm rot="5553286" flipV="1">
            <a:off x="10886275" y="-44920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5">
              <a:alphaModFix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2313E95D-BA58-6967-8233-1B2D16C30088}"/>
              </a:ext>
            </a:extLst>
          </p:cNvPr>
          <p:cNvSpPr/>
          <p:nvPr/>
        </p:nvSpPr>
        <p:spPr>
          <a:xfrm rot="10800009" flipV="1">
            <a:off x="10969352" y="5516877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5">
              <a:alphaModFix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B3EFBD3A-BCAF-08E2-4C59-C27FA955A3B4}"/>
              </a:ext>
            </a:extLst>
          </p:cNvPr>
          <p:cNvSpPr/>
          <p:nvPr/>
        </p:nvSpPr>
        <p:spPr>
          <a:xfrm rot="5399996" flipV="1">
            <a:off x="4769963" y="-15714"/>
            <a:ext cx="1188573" cy="1317787"/>
          </a:xfrm>
          <a:custGeom>
            <a:avLst/>
            <a:gdLst>
              <a:gd name="f0" fmla="val w"/>
              <a:gd name="f1" fmla="val h"/>
              <a:gd name="f2" fmla="val 0"/>
              <a:gd name="f3" fmla="val 4198776"/>
              <a:gd name="f4" fmla="val 4114800"/>
              <a:gd name="f5" fmla="*/ f0 1 4198776"/>
              <a:gd name="f6" fmla="*/ f1 1 4114800"/>
              <a:gd name="f7" fmla="+- f4 0 f2"/>
              <a:gd name="f8" fmla="+- f3 0 f2"/>
              <a:gd name="f9" fmla="*/ f8 1 4198776"/>
              <a:gd name="f10" fmla="*/ f7 1 4114800"/>
              <a:gd name="f11" fmla="*/ f2 1 f9"/>
              <a:gd name="f12" fmla="*/ f3 1 f9"/>
              <a:gd name="f13" fmla="*/ f2 1 f10"/>
              <a:gd name="f14" fmla="*/ f4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4198776" h="4114800">
                <a:moveTo>
                  <a:pt x="f2" y="f4"/>
                </a:moveTo>
                <a:lnTo>
                  <a:pt x="f3" y="f4"/>
                </a:lnTo>
                <a:lnTo>
                  <a:pt x="f3" y="f2"/>
                </a:lnTo>
                <a:lnTo>
                  <a:pt x="f2" y="f2"/>
                </a:lnTo>
                <a:lnTo>
                  <a:pt x="f2" y="f4"/>
                </a:lnTo>
                <a:close/>
              </a:path>
            </a:pathLst>
          </a:custGeom>
          <a:blipFill>
            <a:blip r:embed="rId5">
              <a:alphaModFix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4" name="Szövegdoboz 3">
            <a:extLst>
              <a:ext uri="{FF2B5EF4-FFF2-40B4-BE49-F238E27FC236}">
                <a16:creationId xmlns:a16="http://schemas.microsoft.com/office/drawing/2014/main" id="{4607BC45-5518-897E-7C04-7C6681726659}"/>
              </a:ext>
            </a:extLst>
          </p:cNvPr>
          <p:cNvSpPr txBox="1"/>
          <p:nvPr/>
        </p:nvSpPr>
        <p:spPr>
          <a:xfrm>
            <a:off x="275444" y="1162339"/>
            <a:ext cx="5558024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</a:rPr>
              <a:t> </a:t>
            </a: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CD35C8CA-5A00-C32F-CB96-A6A3E179A1EA}"/>
              </a:ext>
            </a:extLst>
          </p:cNvPr>
          <p:cNvSpPr/>
          <p:nvPr/>
        </p:nvSpPr>
        <p:spPr>
          <a:xfrm>
            <a:off x="2467499" y="5968462"/>
            <a:ext cx="184727" cy="64633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rPr>
              <a:t/>
            </a:r>
            <a:b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rPr>
            </a:b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1E3738F9-7F33-B621-683B-11B862AD8AFC}"/>
              </a:ext>
            </a:extLst>
          </p:cNvPr>
          <p:cNvSpPr/>
          <p:nvPr/>
        </p:nvSpPr>
        <p:spPr>
          <a:xfrm flipV="1">
            <a:off x="1102025" y="1034259"/>
            <a:ext cx="8289118" cy="64633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rPr>
              <a:t/>
            </a:r>
            <a:b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rPr>
            </a:b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17" name="Szövegdoboz 19">
            <a:extLst>
              <a:ext uri="{FF2B5EF4-FFF2-40B4-BE49-F238E27FC236}">
                <a16:creationId xmlns:a16="http://schemas.microsoft.com/office/drawing/2014/main" id="{599A6558-604F-2F97-0600-2D049DBC1BD8}"/>
              </a:ext>
            </a:extLst>
          </p:cNvPr>
          <p:cNvSpPr txBox="1"/>
          <p:nvPr/>
        </p:nvSpPr>
        <p:spPr>
          <a:xfrm>
            <a:off x="551337" y="740618"/>
            <a:ext cx="4979950" cy="23083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A jelentős rendezők, direktorok a századvégtől érezték fontosnak </a:t>
            </a:r>
            <a:r>
              <a:rPr lang="hu-H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Amasis MT Pro Light" pitchFamily="18"/>
              </a:rPr>
              <a:t>a</a:t>
            </a:r>
            <a:r>
              <a:rPr lang="hu-HU" sz="1800" b="0" i="0" u="none" strike="noStrike" kern="1200" cap="none" spc="0" dirty="0" smtClean="0">
                <a:solidFill>
                  <a:srgbClr val="000000"/>
                </a:solidFill>
                <a:uFillTx/>
                <a:latin typeface="Amasis MT Pro Light" pitchFamily="18"/>
              </a:rPr>
              <a:t> </a:t>
            </a:r>
            <a:r>
              <a:rPr lang="hu-H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Amasis MT Pro Light" pitchFamily="18"/>
              </a:rPr>
              <a:t>Bánk 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bán bemutatását, gyakran a jeles naphoz, március </a:t>
            </a:r>
            <a:r>
              <a:rPr lang="hu-HU" dirty="0" err="1" smtClean="0">
                <a:solidFill>
                  <a:srgbClr val="000000"/>
                </a:solidFill>
                <a:latin typeface="Amasis MT Pro Light" pitchFamily="18"/>
              </a:rPr>
              <a:t>tizenötödik</a:t>
            </a:r>
            <a:r>
              <a:rPr lang="hu-HU" sz="1800" b="0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masis MT Pro Light" pitchFamily="18"/>
              </a:rPr>
              <a:t>éhez</a:t>
            </a:r>
            <a:r>
              <a:rPr lang="hu-H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Amasis MT Pro Light" pitchFamily="18"/>
              </a:rPr>
              <a:t> 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közeli, vagy alkalmi díszelőadásként. A 20. század első felében a Nemzeti Színház korszakos jelentőségű direktor-rendezői, </a:t>
            </a:r>
            <a:r>
              <a:rPr lang="hu-HU" sz="1800" b="1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Hevesi Sándor 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és </a:t>
            </a:r>
            <a:r>
              <a:rPr lang="hu-HU" sz="1800" b="1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Németh Antal, Horváth Árpád 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és </a:t>
            </a:r>
            <a:r>
              <a:rPr lang="hu-HU" sz="1800" b="1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Márkus László 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is megrendezték. </a:t>
            </a:r>
          </a:p>
        </p:txBody>
      </p:sp>
      <p:sp>
        <p:nvSpPr>
          <p:cNvPr id="18" name="Szövegdoboz 20">
            <a:extLst>
              <a:ext uri="{FF2B5EF4-FFF2-40B4-BE49-F238E27FC236}">
                <a16:creationId xmlns:a16="http://schemas.microsoft.com/office/drawing/2014/main" id="{CD801005-78FA-345B-09F3-AF45D87309FD}"/>
              </a:ext>
            </a:extLst>
          </p:cNvPr>
          <p:cNvSpPr txBox="1"/>
          <p:nvPr/>
        </p:nvSpPr>
        <p:spPr>
          <a:xfrm>
            <a:off x="6384157" y="523814"/>
            <a:ext cx="5558024" cy="1477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masis MT Pro Light" pitchFamily="18"/>
              </a:rPr>
              <a:t>Katona József a dráma ősváltozatát 1814-ben kezdte írni, nyomtatásban 1820-ban Kecskeméten jelent meg, az ősbemutató – amelyet Katona már nem élhetett meg – 1833-ban Kassán volt, Melinda szerepét </a:t>
            </a:r>
            <a:r>
              <a:rPr lang="hu-HU" sz="1800" b="1" i="0" u="none" strike="noStrike" kern="1200" cap="none" spc="0" baseline="0">
                <a:solidFill>
                  <a:srgbClr val="000000"/>
                </a:solidFill>
                <a:uFillTx/>
                <a:latin typeface="Amasis MT Pro Light" pitchFamily="18"/>
              </a:rPr>
              <a:t>Déryné </a:t>
            </a: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masis MT Pro Light" pitchFamily="18"/>
              </a:rPr>
              <a:t>alakította. </a:t>
            </a:r>
          </a:p>
        </p:txBody>
      </p:sp>
      <p:sp>
        <p:nvSpPr>
          <p:cNvPr id="19" name="Szövegdoboz 21">
            <a:extLst>
              <a:ext uri="{FF2B5EF4-FFF2-40B4-BE49-F238E27FC236}">
                <a16:creationId xmlns:a16="http://schemas.microsoft.com/office/drawing/2014/main" id="{2B8EC727-D30B-F9A9-51C3-65A57914D748}"/>
              </a:ext>
            </a:extLst>
          </p:cNvPr>
          <p:cNvSpPr txBox="1"/>
          <p:nvPr/>
        </p:nvSpPr>
        <p:spPr>
          <a:xfrm>
            <a:off x="551337" y="3868268"/>
            <a:ext cx="5079702" cy="230832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1" i="0" u="none" strike="noStrike" kern="1200" cap="none" spc="0" baseline="0" dirty="0" smtClean="0">
              <a:solidFill>
                <a:srgbClr val="000000"/>
              </a:solidFill>
              <a:uFillTx/>
              <a:latin typeface="Amasis MT Pro Light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masis MT Pro Light" pitchFamily="18"/>
              </a:rPr>
              <a:t>Major </a:t>
            </a:r>
            <a:r>
              <a:rPr lang="hu-HU" sz="1800" b="1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Tamás 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és </a:t>
            </a:r>
            <a:r>
              <a:rPr lang="hu-HU" sz="1800" b="1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Vámos László 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állította színre a legtöbb Bánk bán-előadást a továbbiakban, 1951-ben és 1953-ban kettős rendezésükben.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A Nemzetiben az 1970-es előadást </a:t>
            </a:r>
            <a:r>
              <a:rPr lang="hu-HU" sz="1800" b="1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Both Béla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, az 1975-öst </a:t>
            </a:r>
            <a:r>
              <a:rPr lang="hu-HU" sz="1800" b="1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Marton Endre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, az 1987-es </a:t>
            </a:r>
            <a:r>
              <a:rPr lang="hu-HU" sz="1800" b="1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Vámos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-rendezést követő 1992-es várszínházit </a:t>
            </a:r>
            <a:r>
              <a:rPr lang="hu-HU" sz="1800" b="1" i="0" u="none" strike="noStrike" kern="1200" cap="none" spc="0" baseline="0" dirty="0" err="1">
                <a:solidFill>
                  <a:srgbClr val="000000"/>
                </a:solidFill>
                <a:uFillTx/>
                <a:latin typeface="Amasis MT Pro Light" pitchFamily="18"/>
              </a:rPr>
              <a:t>Iglódi</a:t>
            </a:r>
            <a:r>
              <a:rPr lang="hu-HU" sz="1800" b="1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 István 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Amasis MT Pro Light" pitchFamily="18"/>
              </a:rPr>
              <a:t>mutatta be. </a:t>
            </a: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</p:txBody>
      </p:sp>
      <p:grpSp>
        <p:nvGrpSpPr>
          <p:cNvPr id="20" name="Csoportba foglalás 39">
            <a:extLst>
              <a:ext uri="{FF2B5EF4-FFF2-40B4-BE49-F238E27FC236}">
                <a16:creationId xmlns:a16="http://schemas.microsoft.com/office/drawing/2014/main" id="{12C0F46F-2350-4A0E-08A7-2FCD668A0495}"/>
              </a:ext>
            </a:extLst>
          </p:cNvPr>
          <p:cNvGrpSpPr/>
          <p:nvPr/>
        </p:nvGrpSpPr>
        <p:grpSpPr>
          <a:xfrm>
            <a:off x="9486167" y="2192459"/>
            <a:ext cx="2270007" cy="1876860"/>
            <a:chOff x="9486167" y="2192459"/>
            <a:chExt cx="2270007" cy="1876860"/>
          </a:xfrm>
        </p:grpSpPr>
        <p:grpSp>
          <p:nvGrpSpPr>
            <p:cNvPr id="21" name="Group 6">
              <a:extLst>
                <a:ext uri="{FF2B5EF4-FFF2-40B4-BE49-F238E27FC236}">
                  <a16:creationId xmlns:a16="http://schemas.microsoft.com/office/drawing/2014/main" id="{8A418FAA-7A55-FA61-AB87-29C08E33CF21}"/>
                </a:ext>
              </a:extLst>
            </p:cNvPr>
            <p:cNvGrpSpPr/>
            <p:nvPr/>
          </p:nvGrpSpPr>
          <p:grpSpPr>
            <a:xfrm>
              <a:off x="9486167" y="2192459"/>
              <a:ext cx="2270007" cy="1876860"/>
              <a:chOff x="9486167" y="2192459"/>
              <a:chExt cx="2270007" cy="1876860"/>
            </a:xfrm>
          </p:grpSpPr>
          <p:sp>
            <p:nvSpPr>
              <p:cNvPr id="22" name="Freeform 7">
                <a:extLst>
                  <a:ext uri="{FF2B5EF4-FFF2-40B4-BE49-F238E27FC236}">
                    <a16:creationId xmlns:a16="http://schemas.microsoft.com/office/drawing/2014/main" id="{F223922C-9709-D00C-FB03-8AA892F82E9F}"/>
                  </a:ext>
                </a:extLst>
              </p:cNvPr>
              <p:cNvSpPr/>
              <p:nvPr/>
            </p:nvSpPr>
            <p:spPr>
              <a:xfrm rot="17332982">
                <a:off x="9682741" y="1995885"/>
                <a:ext cx="1876860" cy="227000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584818"/>
                  <a:gd name="f4" fmla="val 5642853"/>
                  <a:gd name="f5" fmla="val 5642854"/>
                  <a:gd name="f6" fmla="*/ f0 1 4584818"/>
                  <a:gd name="f7" fmla="*/ f1 1 5642853"/>
                  <a:gd name="f8" fmla="+- f4 0 f2"/>
                  <a:gd name="f9" fmla="+- f3 0 f2"/>
                  <a:gd name="f10" fmla="*/ f9 1 4584818"/>
                  <a:gd name="f11" fmla="*/ f8 1 5642853"/>
                  <a:gd name="f12" fmla="*/ f2 1 f10"/>
                  <a:gd name="f13" fmla="*/ f3 1 f10"/>
                  <a:gd name="f14" fmla="*/ f2 1 f11"/>
                  <a:gd name="f15" fmla="*/ f4 1 f11"/>
                  <a:gd name="f16" fmla="*/ f12 f6 1"/>
                  <a:gd name="f17" fmla="*/ f13 f6 1"/>
                  <a:gd name="f18" fmla="*/ f15 f7 1"/>
                  <a:gd name="f19" fmla="*/ f14 f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6" t="f19" r="f17" b="f18"/>
                <a:pathLst>
                  <a:path w="4584818" h="5642853">
                    <a:moveTo>
                      <a:pt x="f2" y="f2"/>
                    </a:moveTo>
                    <a:lnTo>
                      <a:pt x="f3" y="f2"/>
                    </a:lnTo>
                    <a:lnTo>
                      <a:pt x="f3" y="f5"/>
                    </a:lnTo>
                    <a:lnTo>
                      <a:pt x="f2" y="f5"/>
                    </a:lnTo>
                    <a:lnTo>
                      <a:pt x="f2" y="f2"/>
                    </a:lnTo>
                    <a:close/>
                  </a:path>
                </a:pathLst>
              </a:custGeom>
              <a:blipFill>
                <a:blip r:embed="rId7">
                  <a:alphaModFix/>
                  <a:extLst>
                    <a:ext uri="{96DAC541-7B7A-43D3-8B79-37D633B846F1}">
                      <asvg:svgBlip xmlns:asvg="http://schemas.microsoft.com/office/drawing/2016/SVG/main" xmlns="" r:embed="rId8"/>
                    </a:ext>
                  </a:extLst>
                </a:blip>
                <a:stretch>
                  <a:fillRect/>
                </a:stretch>
              </a:blip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hu-HU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endParaRPr>
              </a:p>
            </p:txBody>
          </p:sp>
          <p:sp>
            <p:nvSpPr>
              <p:cNvPr id="23" name="Freeform 8">
                <a:extLst>
                  <a:ext uri="{FF2B5EF4-FFF2-40B4-BE49-F238E27FC236}">
                    <a16:creationId xmlns:a16="http://schemas.microsoft.com/office/drawing/2014/main" id="{30C4CC20-662A-EC61-FA4D-CFCD7AFE7CB7}"/>
                  </a:ext>
                </a:extLst>
              </p:cNvPr>
              <p:cNvSpPr/>
              <p:nvPr/>
            </p:nvSpPr>
            <p:spPr>
              <a:xfrm rot="17153875">
                <a:off x="9825773" y="2446949"/>
                <a:ext cx="752523" cy="37067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38276"/>
                  <a:gd name="f4" fmla="val 921436"/>
                  <a:gd name="f5" fmla="val 1838275"/>
                  <a:gd name="f6" fmla="*/ f0 1 1838276"/>
                  <a:gd name="f7" fmla="*/ f1 1 921436"/>
                  <a:gd name="f8" fmla="+- f4 0 f2"/>
                  <a:gd name="f9" fmla="+- f3 0 f2"/>
                  <a:gd name="f10" fmla="*/ f9 1 1838276"/>
                  <a:gd name="f11" fmla="*/ f8 1 921436"/>
                  <a:gd name="f12" fmla="*/ f2 1 f10"/>
                  <a:gd name="f13" fmla="*/ f3 1 f10"/>
                  <a:gd name="f14" fmla="*/ f2 1 f11"/>
                  <a:gd name="f15" fmla="*/ f4 1 f11"/>
                  <a:gd name="f16" fmla="*/ f12 f6 1"/>
                  <a:gd name="f17" fmla="*/ f13 f6 1"/>
                  <a:gd name="f18" fmla="*/ f15 f7 1"/>
                  <a:gd name="f19" fmla="*/ f14 f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6" t="f19" r="f17" b="f18"/>
                <a:pathLst>
                  <a:path w="1838276" h="921436">
                    <a:moveTo>
                      <a:pt x="f2" y="f2"/>
                    </a:moveTo>
                    <a:lnTo>
                      <a:pt x="f5" y="f2"/>
                    </a:lnTo>
                    <a:lnTo>
                      <a:pt x="f5" y="f4"/>
                    </a:lnTo>
                    <a:lnTo>
                      <a:pt x="f2" y="f4"/>
                    </a:lnTo>
                    <a:lnTo>
                      <a:pt x="f2" y="f2"/>
                    </a:lnTo>
                    <a:close/>
                  </a:path>
                </a:pathLst>
              </a:custGeom>
              <a:blipFill>
                <a:blip r:embed="rId9">
                  <a:alphaModFix/>
                  <a:extLs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tretch>
                  <a:fillRect/>
                </a:stretch>
              </a:blip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hu-HU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endParaRPr>
              </a:p>
            </p:txBody>
          </p:sp>
          <p:sp>
            <p:nvSpPr>
              <p:cNvPr id="24" name="Freeform 9">
                <a:extLst>
                  <a:ext uri="{FF2B5EF4-FFF2-40B4-BE49-F238E27FC236}">
                    <a16:creationId xmlns:a16="http://schemas.microsoft.com/office/drawing/2014/main" id="{B1570029-ED6C-A033-B15F-E9FF78C5B62D}"/>
                  </a:ext>
                </a:extLst>
              </p:cNvPr>
              <p:cNvSpPr/>
              <p:nvPr/>
            </p:nvSpPr>
            <p:spPr>
              <a:xfrm rot="17160579">
                <a:off x="10725908" y="3416862"/>
                <a:ext cx="857963" cy="42260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095839"/>
                  <a:gd name="f4" fmla="val 1050539"/>
                  <a:gd name="f5" fmla="val 2095838"/>
                  <a:gd name="f6" fmla="*/ f0 1 2095839"/>
                  <a:gd name="f7" fmla="*/ f1 1 1050539"/>
                  <a:gd name="f8" fmla="+- f4 0 f2"/>
                  <a:gd name="f9" fmla="+- f3 0 f2"/>
                  <a:gd name="f10" fmla="*/ f9 1 2095839"/>
                  <a:gd name="f11" fmla="*/ f8 1 1050539"/>
                  <a:gd name="f12" fmla="*/ f2 1 f10"/>
                  <a:gd name="f13" fmla="*/ f3 1 f10"/>
                  <a:gd name="f14" fmla="*/ f2 1 f11"/>
                  <a:gd name="f15" fmla="*/ f4 1 f11"/>
                  <a:gd name="f16" fmla="*/ f12 f6 1"/>
                  <a:gd name="f17" fmla="*/ f13 f6 1"/>
                  <a:gd name="f18" fmla="*/ f15 f7 1"/>
                  <a:gd name="f19" fmla="*/ f14 f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6" t="f19" r="f17" b="f18"/>
                <a:pathLst>
                  <a:path w="2095839" h="1050539">
                    <a:moveTo>
                      <a:pt x="f2" y="f2"/>
                    </a:moveTo>
                    <a:lnTo>
                      <a:pt x="f5" y="f2"/>
                    </a:lnTo>
                    <a:lnTo>
                      <a:pt x="f5" y="f4"/>
                    </a:lnTo>
                    <a:lnTo>
                      <a:pt x="f2" y="f4"/>
                    </a:lnTo>
                    <a:lnTo>
                      <a:pt x="f2" y="f2"/>
                    </a:lnTo>
                    <a:close/>
                  </a:path>
                </a:pathLst>
              </a:custGeom>
              <a:blipFill>
                <a:blip r:embed="rId9">
                  <a:alphaModFix/>
                  <a:extLs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tretch>
                  <a:fillRect/>
                </a:stretch>
              </a:blip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hu-HU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endParaRPr>
              </a:p>
            </p:txBody>
          </p:sp>
          <p:sp>
            <p:nvSpPr>
              <p:cNvPr id="25" name="Freeform 10">
                <a:extLst>
                  <a:ext uri="{FF2B5EF4-FFF2-40B4-BE49-F238E27FC236}">
                    <a16:creationId xmlns:a16="http://schemas.microsoft.com/office/drawing/2014/main" id="{53A66E6A-7A18-346B-6B7C-FA2586F946C8}"/>
                  </a:ext>
                </a:extLst>
              </p:cNvPr>
              <p:cNvSpPr/>
              <p:nvPr/>
            </p:nvSpPr>
            <p:spPr>
              <a:xfrm rot="17302351">
                <a:off x="9938403" y="2292008"/>
                <a:ext cx="1265749" cy="174964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091978"/>
                  <a:gd name="f4" fmla="val 4349330"/>
                  <a:gd name="f5" fmla="*/ f0 1 3091978"/>
                  <a:gd name="f6" fmla="*/ f1 1 4349330"/>
                  <a:gd name="f7" fmla="+- f4 0 f2"/>
                  <a:gd name="f8" fmla="+- f3 0 f2"/>
                  <a:gd name="f9" fmla="*/ f8 1 3091978"/>
                  <a:gd name="f10" fmla="*/ f7 1 4349330"/>
                  <a:gd name="f11" fmla="*/ f2 1 f9"/>
                  <a:gd name="f12" fmla="*/ f3 1 f9"/>
                  <a:gd name="f13" fmla="*/ f2 1 f10"/>
                  <a:gd name="f14" fmla="*/ f4 1 f10"/>
                  <a:gd name="f15" fmla="*/ f11 f5 1"/>
                  <a:gd name="f16" fmla="*/ f12 f5 1"/>
                  <a:gd name="f17" fmla="*/ f14 f6 1"/>
                  <a:gd name="f18" fmla="*/ f13 f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5" t="f18" r="f16" b="f17"/>
                <a:pathLst>
                  <a:path w="3091978" h="4349330">
                    <a:moveTo>
                      <a:pt x="f2" y="f2"/>
                    </a:moveTo>
                    <a:lnTo>
                      <a:pt x="f3" y="f2"/>
                    </a:lnTo>
                    <a:lnTo>
                      <a:pt x="f3" y="f4"/>
                    </a:lnTo>
                    <a:lnTo>
                      <a:pt x="f2" y="f4"/>
                    </a:lnTo>
                    <a:lnTo>
                      <a:pt x="f2" y="f2"/>
                    </a:lnTo>
                    <a:close/>
                  </a:path>
                </a:pathLst>
              </a:custGeom>
              <a:blipFill>
                <a:blip r:embed="rId11">
                  <a:alphaModFix/>
                  <a:extLst>
                    <a:ext uri="{96DAC541-7B7A-43D3-8B79-37D633B846F1}">
                      <asvg:svgBlip xmlns:asvg="http://schemas.microsoft.com/office/drawing/2016/SVG/main" xmlns="" r:embed="rId12"/>
                    </a:ext>
                  </a:extLst>
                </a:blip>
                <a:stretch>
                  <a:fillRect/>
                </a:stretch>
              </a:blip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hu-HU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endParaRPr>
              </a:p>
            </p:txBody>
          </p:sp>
        </p:grpSp>
        <p:pic>
          <p:nvPicPr>
            <p:cNvPr id="26" name="Kép 28">
              <a:extLst>
                <a:ext uri="{FF2B5EF4-FFF2-40B4-BE49-F238E27FC236}">
                  <a16:creationId xmlns:a16="http://schemas.microsoft.com/office/drawing/2014/main" id="{A6E839D6-04F8-D61D-DDB0-3795890DA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122046">
              <a:off x="9716058" y="2384142"/>
              <a:ext cx="1810219" cy="1540032"/>
            </a:xfrm>
            <a:prstGeom prst="rect">
              <a:avLst/>
            </a:prstGeom>
            <a:noFill/>
            <a:ln w="38103" cap="sq">
              <a:solidFill>
                <a:srgbClr val="000000"/>
              </a:solidFill>
              <a:prstDash val="solid"/>
              <a:miter/>
            </a:ln>
            <a:effectLst>
              <a:outerShdw dist="38096" dir="2700000" algn="tl">
                <a:srgbClr val="000000">
                  <a:alpha val="43000"/>
                </a:srgbClr>
              </a:outerShdw>
            </a:effectLst>
          </p:spPr>
        </p:pic>
      </p:grpSp>
      <p:sp>
        <p:nvSpPr>
          <p:cNvPr id="27" name="Téglalap: átellenes sarkain levágva 31">
            <a:extLst>
              <a:ext uri="{FF2B5EF4-FFF2-40B4-BE49-F238E27FC236}">
                <a16:creationId xmlns:a16="http://schemas.microsoft.com/office/drawing/2014/main" id="{13E27F74-6754-99CF-1B5E-C78565EC8443}"/>
              </a:ext>
            </a:extLst>
          </p:cNvPr>
          <p:cNvSpPr/>
          <p:nvPr/>
        </p:nvSpPr>
        <p:spPr>
          <a:xfrm rot="2664907">
            <a:off x="4948859" y="586007"/>
            <a:ext cx="938348" cy="355573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50000"/>
              <a:gd name="f5" fmla="abs f0"/>
              <a:gd name="f6" fmla="abs f1"/>
              <a:gd name="f7" fmla="abs f2"/>
              <a:gd name="f8" fmla="?: f5 f0 1"/>
              <a:gd name="f9" fmla="?: f6 f1 1"/>
              <a:gd name="f10" fmla="?: f7 f2 1"/>
              <a:gd name="f11" fmla="*/ f8 1 21600"/>
              <a:gd name="f12" fmla="*/ f9 1 21600"/>
              <a:gd name="f13" fmla="*/ 21600 f8 1"/>
              <a:gd name="f14" fmla="*/ 21600 f9 1"/>
              <a:gd name="f15" fmla="min f12 f11"/>
              <a:gd name="f16" fmla="*/ f13 1 f10"/>
              <a:gd name="f17" fmla="*/ f14 1 f10"/>
              <a:gd name="f18" fmla="val f16"/>
              <a:gd name="f19" fmla="val f17"/>
              <a:gd name="f20" fmla="*/ f3 f15 1"/>
              <a:gd name="f21" fmla="+- f19 0 f3"/>
              <a:gd name="f22" fmla="+- f18 0 f3"/>
              <a:gd name="f23" fmla="*/ f18 f15 1"/>
              <a:gd name="f24" fmla="*/ f19 f15 1"/>
              <a:gd name="f25" fmla="min f22 f21"/>
              <a:gd name="f26" fmla="*/ f25 f3 1"/>
              <a:gd name="f27" fmla="*/ f25 f4 1"/>
              <a:gd name="f28" fmla="*/ f26 1 100000"/>
              <a:gd name="f29" fmla="*/ f27 1 100000"/>
              <a:gd name="f30" fmla="+- f18 0 f28"/>
              <a:gd name="f31" fmla="+- f19 0 f28"/>
              <a:gd name="f32" fmla="+- f18 0 f29"/>
              <a:gd name="f33" fmla="+- f19 0 f29"/>
              <a:gd name="f34" fmla="+- f28 0 f29"/>
              <a:gd name="f35" fmla="*/ f28 f15 1"/>
              <a:gd name="f36" fmla="*/ f29 f15 1"/>
              <a:gd name="f37" fmla="?: f34 f28 f29"/>
              <a:gd name="f38" fmla="*/ f32 f15 1"/>
              <a:gd name="f39" fmla="*/ f31 f15 1"/>
              <a:gd name="f40" fmla="*/ f30 f15 1"/>
              <a:gd name="f41" fmla="*/ f33 f15 1"/>
              <a:gd name="f42" fmla="*/ f37 1 2"/>
              <a:gd name="f43" fmla="+- f18 0 f42"/>
              <a:gd name="f44" fmla="+- f19 0 f42"/>
              <a:gd name="f45" fmla="*/ f42 f15 1"/>
              <a:gd name="f46" fmla="*/ f43 f15 1"/>
              <a:gd name="f47" fmla="*/ f44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5" t="f45" r="f46" b="f47"/>
            <a:pathLst>
              <a:path>
                <a:moveTo>
                  <a:pt x="f35" y="f20"/>
                </a:moveTo>
                <a:lnTo>
                  <a:pt x="f38" y="f20"/>
                </a:lnTo>
                <a:lnTo>
                  <a:pt x="f23" y="f36"/>
                </a:lnTo>
                <a:lnTo>
                  <a:pt x="f23" y="f39"/>
                </a:lnTo>
                <a:lnTo>
                  <a:pt x="f40" y="f24"/>
                </a:lnTo>
                <a:lnTo>
                  <a:pt x="f36" y="f24"/>
                </a:lnTo>
                <a:lnTo>
                  <a:pt x="f20" y="f41"/>
                </a:lnTo>
                <a:lnTo>
                  <a:pt x="f20" y="f35"/>
                </a:lnTo>
                <a:close/>
              </a:path>
            </a:pathLst>
          </a:custGeom>
          <a:solidFill>
            <a:srgbClr val="BC9F6C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28" name="Téglalap: átellenes sarkain levágva 32">
            <a:extLst>
              <a:ext uri="{FF2B5EF4-FFF2-40B4-BE49-F238E27FC236}">
                <a16:creationId xmlns:a16="http://schemas.microsoft.com/office/drawing/2014/main" id="{1C7F82EA-FB0F-A0FC-EB32-9153F129AA0D}"/>
              </a:ext>
            </a:extLst>
          </p:cNvPr>
          <p:cNvSpPr/>
          <p:nvPr/>
        </p:nvSpPr>
        <p:spPr>
          <a:xfrm rot="2664907">
            <a:off x="220652" y="2730412"/>
            <a:ext cx="938348" cy="355573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50000"/>
              <a:gd name="f5" fmla="abs f0"/>
              <a:gd name="f6" fmla="abs f1"/>
              <a:gd name="f7" fmla="abs f2"/>
              <a:gd name="f8" fmla="?: f5 f0 1"/>
              <a:gd name="f9" fmla="?: f6 f1 1"/>
              <a:gd name="f10" fmla="?: f7 f2 1"/>
              <a:gd name="f11" fmla="*/ f8 1 21600"/>
              <a:gd name="f12" fmla="*/ f9 1 21600"/>
              <a:gd name="f13" fmla="*/ 21600 f8 1"/>
              <a:gd name="f14" fmla="*/ 21600 f9 1"/>
              <a:gd name="f15" fmla="min f12 f11"/>
              <a:gd name="f16" fmla="*/ f13 1 f10"/>
              <a:gd name="f17" fmla="*/ f14 1 f10"/>
              <a:gd name="f18" fmla="val f16"/>
              <a:gd name="f19" fmla="val f17"/>
              <a:gd name="f20" fmla="*/ f3 f15 1"/>
              <a:gd name="f21" fmla="+- f19 0 f3"/>
              <a:gd name="f22" fmla="+- f18 0 f3"/>
              <a:gd name="f23" fmla="*/ f18 f15 1"/>
              <a:gd name="f24" fmla="*/ f19 f15 1"/>
              <a:gd name="f25" fmla="min f22 f21"/>
              <a:gd name="f26" fmla="*/ f25 f3 1"/>
              <a:gd name="f27" fmla="*/ f25 f4 1"/>
              <a:gd name="f28" fmla="*/ f26 1 100000"/>
              <a:gd name="f29" fmla="*/ f27 1 100000"/>
              <a:gd name="f30" fmla="+- f18 0 f28"/>
              <a:gd name="f31" fmla="+- f19 0 f28"/>
              <a:gd name="f32" fmla="+- f18 0 f29"/>
              <a:gd name="f33" fmla="+- f19 0 f29"/>
              <a:gd name="f34" fmla="+- f28 0 f29"/>
              <a:gd name="f35" fmla="*/ f28 f15 1"/>
              <a:gd name="f36" fmla="*/ f29 f15 1"/>
              <a:gd name="f37" fmla="?: f34 f28 f29"/>
              <a:gd name="f38" fmla="*/ f32 f15 1"/>
              <a:gd name="f39" fmla="*/ f31 f15 1"/>
              <a:gd name="f40" fmla="*/ f30 f15 1"/>
              <a:gd name="f41" fmla="*/ f33 f15 1"/>
              <a:gd name="f42" fmla="*/ f37 1 2"/>
              <a:gd name="f43" fmla="+- f18 0 f42"/>
              <a:gd name="f44" fmla="+- f19 0 f42"/>
              <a:gd name="f45" fmla="*/ f42 f15 1"/>
              <a:gd name="f46" fmla="*/ f43 f15 1"/>
              <a:gd name="f47" fmla="*/ f44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5" t="f45" r="f46" b="f47"/>
            <a:pathLst>
              <a:path>
                <a:moveTo>
                  <a:pt x="f35" y="f20"/>
                </a:moveTo>
                <a:lnTo>
                  <a:pt x="f38" y="f20"/>
                </a:lnTo>
                <a:lnTo>
                  <a:pt x="f23" y="f36"/>
                </a:lnTo>
                <a:lnTo>
                  <a:pt x="f23" y="f39"/>
                </a:lnTo>
                <a:lnTo>
                  <a:pt x="f40" y="f24"/>
                </a:lnTo>
                <a:lnTo>
                  <a:pt x="f36" y="f24"/>
                </a:lnTo>
                <a:lnTo>
                  <a:pt x="f20" y="f41"/>
                </a:lnTo>
                <a:lnTo>
                  <a:pt x="f20" y="f35"/>
                </a:lnTo>
                <a:close/>
              </a:path>
            </a:pathLst>
          </a:custGeom>
          <a:solidFill>
            <a:srgbClr val="BC9F6C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29" name="Téglalap: átellenes sarkain levágva 35">
            <a:extLst>
              <a:ext uri="{FF2B5EF4-FFF2-40B4-BE49-F238E27FC236}">
                <a16:creationId xmlns:a16="http://schemas.microsoft.com/office/drawing/2014/main" id="{08F225D8-F04C-AB60-A50A-4E06B1947D31}"/>
              </a:ext>
            </a:extLst>
          </p:cNvPr>
          <p:cNvSpPr/>
          <p:nvPr/>
        </p:nvSpPr>
        <p:spPr>
          <a:xfrm rot="2664907">
            <a:off x="5019798" y="3754860"/>
            <a:ext cx="938348" cy="355573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50000"/>
              <a:gd name="f5" fmla="abs f0"/>
              <a:gd name="f6" fmla="abs f1"/>
              <a:gd name="f7" fmla="abs f2"/>
              <a:gd name="f8" fmla="?: f5 f0 1"/>
              <a:gd name="f9" fmla="?: f6 f1 1"/>
              <a:gd name="f10" fmla="?: f7 f2 1"/>
              <a:gd name="f11" fmla="*/ f8 1 21600"/>
              <a:gd name="f12" fmla="*/ f9 1 21600"/>
              <a:gd name="f13" fmla="*/ 21600 f8 1"/>
              <a:gd name="f14" fmla="*/ 21600 f9 1"/>
              <a:gd name="f15" fmla="min f12 f11"/>
              <a:gd name="f16" fmla="*/ f13 1 f10"/>
              <a:gd name="f17" fmla="*/ f14 1 f10"/>
              <a:gd name="f18" fmla="val f16"/>
              <a:gd name="f19" fmla="val f17"/>
              <a:gd name="f20" fmla="*/ f3 f15 1"/>
              <a:gd name="f21" fmla="+- f19 0 f3"/>
              <a:gd name="f22" fmla="+- f18 0 f3"/>
              <a:gd name="f23" fmla="*/ f18 f15 1"/>
              <a:gd name="f24" fmla="*/ f19 f15 1"/>
              <a:gd name="f25" fmla="min f22 f21"/>
              <a:gd name="f26" fmla="*/ f25 f3 1"/>
              <a:gd name="f27" fmla="*/ f25 f4 1"/>
              <a:gd name="f28" fmla="*/ f26 1 100000"/>
              <a:gd name="f29" fmla="*/ f27 1 100000"/>
              <a:gd name="f30" fmla="+- f18 0 f28"/>
              <a:gd name="f31" fmla="+- f19 0 f28"/>
              <a:gd name="f32" fmla="+- f18 0 f29"/>
              <a:gd name="f33" fmla="+- f19 0 f29"/>
              <a:gd name="f34" fmla="+- f28 0 f29"/>
              <a:gd name="f35" fmla="*/ f28 f15 1"/>
              <a:gd name="f36" fmla="*/ f29 f15 1"/>
              <a:gd name="f37" fmla="?: f34 f28 f29"/>
              <a:gd name="f38" fmla="*/ f32 f15 1"/>
              <a:gd name="f39" fmla="*/ f31 f15 1"/>
              <a:gd name="f40" fmla="*/ f30 f15 1"/>
              <a:gd name="f41" fmla="*/ f33 f15 1"/>
              <a:gd name="f42" fmla="*/ f37 1 2"/>
              <a:gd name="f43" fmla="+- f18 0 f42"/>
              <a:gd name="f44" fmla="+- f19 0 f42"/>
              <a:gd name="f45" fmla="*/ f42 f15 1"/>
              <a:gd name="f46" fmla="*/ f43 f15 1"/>
              <a:gd name="f47" fmla="*/ f44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5" t="f45" r="f46" b="f47"/>
            <a:pathLst>
              <a:path>
                <a:moveTo>
                  <a:pt x="f35" y="f20"/>
                </a:moveTo>
                <a:lnTo>
                  <a:pt x="f38" y="f20"/>
                </a:lnTo>
                <a:lnTo>
                  <a:pt x="f23" y="f36"/>
                </a:lnTo>
                <a:lnTo>
                  <a:pt x="f23" y="f39"/>
                </a:lnTo>
                <a:lnTo>
                  <a:pt x="f40" y="f24"/>
                </a:lnTo>
                <a:lnTo>
                  <a:pt x="f36" y="f24"/>
                </a:lnTo>
                <a:lnTo>
                  <a:pt x="f20" y="f41"/>
                </a:lnTo>
                <a:lnTo>
                  <a:pt x="f20" y="f35"/>
                </a:lnTo>
                <a:close/>
              </a:path>
            </a:pathLst>
          </a:custGeom>
          <a:solidFill>
            <a:srgbClr val="BC9F6C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30" name="Téglalap: átellenes sarkain levágva 36">
            <a:extLst>
              <a:ext uri="{FF2B5EF4-FFF2-40B4-BE49-F238E27FC236}">
                <a16:creationId xmlns:a16="http://schemas.microsoft.com/office/drawing/2014/main" id="{B731A4C5-3105-D2C5-EE03-7B4774534118}"/>
              </a:ext>
            </a:extLst>
          </p:cNvPr>
          <p:cNvSpPr/>
          <p:nvPr/>
        </p:nvSpPr>
        <p:spPr>
          <a:xfrm rot="13558748">
            <a:off x="221927" y="6056867"/>
            <a:ext cx="893332" cy="237826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3345"/>
              <a:gd name="f5" fmla="val 50000"/>
              <a:gd name="f6" fmla="abs f0"/>
              <a:gd name="f7" fmla="abs f1"/>
              <a:gd name="f8" fmla="abs f2"/>
              <a:gd name="f9" fmla="?: f6 f0 1"/>
              <a:gd name="f10" fmla="?: f7 f1 1"/>
              <a:gd name="f11" fmla="?: f8 f2 1"/>
              <a:gd name="f12" fmla="*/ f9 1 21600"/>
              <a:gd name="f13" fmla="*/ f10 1 21600"/>
              <a:gd name="f14" fmla="*/ 21600 f9 1"/>
              <a:gd name="f15" fmla="*/ 21600 f10 1"/>
              <a:gd name="f16" fmla="min f13 f12"/>
              <a:gd name="f17" fmla="*/ f14 1 f11"/>
              <a:gd name="f18" fmla="*/ f15 1 f11"/>
              <a:gd name="f19" fmla="val f17"/>
              <a:gd name="f20" fmla="val f18"/>
              <a:gd name="f21" fmla="*/ f3 f16 1"/>
              <a:gd name="f22" fmla="+- f20 0 f3"/>
              <a:gd name="f23" fmla="+- f19 0 f3"/>
              <a:gd name="f24" fmla="*/ f19 f16 1"/>
              <a:gd name="f25" fmla="*/ f20 f16 1"/>
              <a:gd name="f26" fmla="min f23 f22"/>
              <a:gd name="f27" fmla="*/ f26 f4 1"/>
              <a:gd name="f28" fmla="*/ f26 f5 1"/>
              <a:gd name="f29" fmla="*/ f27 1 100000"/>
              <a:gd name="f30" fmla="*/ f28 1 100000"/>
              <a:gd name="f31" fmla="+- f19 0 f29"/>
              <a:gd name="f32" fmla="+- f20 0 f29"/>
              <a:gd name="f33" fmla="+- f19 0 f30"/>
              <a:gd name="f34" fmla="+- f20 0 f30"/>
              <a:gd name="f35" fmla="+- f29 0 f30"/>
              <a:gd name="f36" fmla="*/ f29 f16 1"/>
              <a:gd name="f37" fmla="*/ f30 f16 1"/>
              <a:gd name="f38" fmla="?: f35 f29 f30"/>
              <a:gd name="f39" fmla="*/ f33 f16 1"/>
              <a:gd name="f40" fmla="*/ f32 f16 1"/>
              <a:gd name="f41" fmla="*/ f31 f16 1"/>
              <a:gd name="f42" fmla="*/ f34 f16 1"/>
              <a:gd name="f43" fmla="*/ f38 1 2"/>
              <a:gd name="f44" fmla="+- f19 0 f43"/>
              <a:gd name="f45" fmla="+- f20 0 f43"/>
              <a:gd name="f46" fmla="*/ f43 f16 1"/>
              <a:gd name="f47" fmla="*/ f44 f16 1"/>
              <a:gd name="f48" fmla="*/ f45 f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6" t="f46" r="f47" b="f48"/>
            <a:pathLst>
              <a:path>
                <a:moveTo>
                  <a:pt x="f36" y="f21"/>
                </a:moveTo>
                <a:lnTo>
                  <a:pt x="f39" y="f21"/>
                </a:lnTo>
                <a:lnTo>
                  <a:pt x="f24" y="f37"/>
                </a:lnTo>
                <a:lnTo>
                  <a:pt x="f24" y="f40"/>
                </a:lnTo>
                <a:lnTo>
                  <a:pt x="f41" y="f25"/>
                </a:lnTo>
                <a:lnTo>
                  <a:pt x="f37" y="f25"/>
                </a:lnTo>
                <a:lnTo>
                  <a:pt x="f21" y="f42"/>
                </a:lnTo>
                <a:lnTo>
                  <a:pt x="f21" y="f36"/>
                </a:lnTo>
                <a:close/>
              </a:path>
            </a:pathLst>
          </a:custGeom>
          <a:solidFill>
            <a:srgbClr val="BC9F6C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31" name="Freeform 11">
            <a:extLst>
              <a:ext uri="{FF2B5EF4-FFF2-40B4-BE49-F238E27FC236}">
                <a16:creationId xmlns:a16="http://schemas.microsoft.com/office/drawing/2014/main" id="{4480DAF1-5B67-FFC2-FAED-323B5B6690D3}"/>
              </a:ext>
            </a:extLst>
          </p:cNvPr>
          <p:cNvSpPr/>
          <p:nvPr/>
        </p:nvSpPr>
        <p:spPr>
          <a:xfrm>
            <a:off x="10569933" y="5997787"/>
            <a:ext cx="1160702" cy="732800"/>
          </a:xfrm>
          <a:custGeom>
            <a:avLst/>
            <a:gdLst>
              <a:gd name="f0" fmla="val w"/>
              <a:gd name="f1" fmla="val h"/>
              <a:gd name="f2" fmla="val 0"/>
              <a:gd name="f3" fmla="val 6920917"/>
              <a:gd name="f4" fmla="val 4114800"/>
              <a:gd name="f5" fmla="val 6920918"/>
              <a:gd name="f6" fmla="*/ f0 1 6920917"/>
              <a:gd name="f7" fmla="*/ f1 1 4114800"/>
              <a:gd name="f8" fmla="+- f4 0 f2"/>
              <a:gd name="f9" fmla="+- f3 0 f2"/>
              <a:gd name="f10" fmla="*/ f9 1 6920917"/>
              <a:gd name="f11" fmla="*/ f8 1 4114800"/>
              <a:gd name="f12" fmla="*/ f2 1 f10"/>
              <a:gd name="f13" fmla="*/ f3 1 f10"/>
              <a:gd name="f14" fmla="*/ f2 1 f11"/>
              <a:gd name="f15" fmla="*/ f4 1 f11"/>
              <a:gd name="f16" fmla="*/ f12 f6 1"/>
              <a:gd name="f17" fmla="*/ f13 f6 1"/>
              <a:gd name="f18" fmla="*/ f15 f7 1"/>
              <a:gd name="f19" fmla="*/ f14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17" b="f18"/>
            <a:pathLst>
              <a:path w="6920917" h="4114800">
                <a:moveTo>
                  <a:pt x="f2" y="f2"/>
                </a:moveTo>
                <a:lnTo>
                  <a:pt x="f5" y="f2"/>
                </a:lnTo>
                <a:lnTo>
                  <a:pt x="f5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blipFill>
            <a:blip r:embed="rId14">
              <a:alphaModFix/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grpSp>
        <p:nvGrpSpPr>
          <p:cNvPr id="32" name="Csoportba foglalás 11268">
            <a:extLst>
              <a:ext uri="{FF2B5EF4-FFF2-40B4-BE49-F238E27FC236}">
                <a16:creationId xmlns:a16="http://schemas.microsoft.com/office/drawing/2014/main" id="{A34843E1-3CA8-8884-68A9-23D9BF3842A1}"/>
              </a:ext>
            </a:extLst>
          </p:cNvPr>
          <p:cNvGrpSpPr/>
          <p:nvPr/>
        </p:nvGrpSpPr>
        <p:grpSpPr>
          <a:xfrm>
            <a:off x="8005307" y="3241311"/>
            <a:ext cx="1994855" cy="2062702"/>
            <a:chOff x="8005307" y="3241311"/>
            <a:chExt cx="1994855" cy="2062702"/>
          </a:xfrm>
        </p:grpSpPr>
        <p:pic>
          <p:nvPicPr>
            <p:cNvPr id="33" name="Picture 8" descr="Horváth Árpád (színházigazgató) – Wikipédia">
              <a:extLst>
                <a:ext uri="{FF2B5EF4-FFF2-40B4-BE49-F238E27FC236}">
                  <a16:creationId xmlns:a16="http://schemas.microsoft.com/office/drawing/2014/main" id="{B0E9DB8D-61DB-DCA2-2E68-B5B054B78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>
            <a:xfrm>
              <a:off x="8362059" y="3470148"/>
              <a:ext cx="1302462" cy="1833865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34" name="Téglalap: átellenes sarkain levágva 55">
              <a:extLst>
                <a:ext uri="{FF2B5EF4-FFF2-40B4-BE49-F238E27FC236}">
                  <a16:creationId xmlns:a16="http://schemas.microsoft.com/office/drawing/2014/main" id="{968D274F-D748-487B-66A0-A8D10B011206}"/>
                </a:ext>
              </a:extLst>
            </p:cNvPr>
            <p:cNvSpPr/>
            <p:nvPr/>
          </p:nvSpPr>
          <p:spPr>
            <a:xfrm rot="2664907">
              <a:off x="8005307" y="5031853"/>
              <a:ext cx="865735" cy="256891"/>
            </a:xfrm>
            <a:custGeom>
              <a:avLst/>
              <a:gdLst>
                <a:gd name="f0" fmla="val w"/>
                <a:gd name="f1" fmla="val h"/>
                <a:gd name="f2" fmla="val ss"/>
                <a:gd name="f3" fmla="val 0"/>
                <a:gd name="f4" fmla="val 50000"/>
                <a:gd name="f5" fmla="abs f0"/>
                <a:gd name="f6" fmla="abs f1"/>
                <a:gd name="f7" fmla="abs f2"/>
                <a:gd name="f8" fmla="?: f5 f0 1"/>
                <a:gd name="f9" fmla="?: f6 f1 1"/>
                <a:gd name="f10" fmla="?: f7 f2 1"/>
                <a:gd name="f11" fmla="*/ f8 1 21600"/>
                <a:gd name="f12" fmla="*/ f9 1 21600"/>
                <a:gd name="f13" fmla="*/ 21600 f8 1"/>
                <a:gd name="f14" fmla="*/ 21600 f9 1"/>
                <a:gd name="f15" fmla="min f12 f11"/>
                <a:gd name="f16" fmla="*/ f13 1 f10"/>
                <a:gd name="f17" fmla="*/ f14 1 f10"/>
                <a:gd name="f18" fmla="val f16"/>
                <a:gd name="f19" fmla="val f17"/>
                <a:gd name="f20" fmla="*/ f3 f15 1"/>
                <a:gd name="f21" fmla="+- f19 0 f3"/>
                <a:gd name="f22" fmla="+- f18 0 f3"/>
                <a:gd name="f23" fmla="*/ f18 f15 1"/>
                <a:gd name="f24" fmla="*/ f19 f15 1"/>
                <a:gd name="f25" fmla="min f22 f21"/>
                <a:gd name="f26" fmla="*/ f25 f3 1"/>
                <a:gd name="f27" fmla="*/ f25 f4 1"/>
                <a:gd name="f28" fmla="*/ f26 1 100000"/>
                <a:gd name="f29" fmla="*/ f27 1 100000"/>
                <a:gd name="f30" fmla="+- f18 0 f28"/>
                <a:gd name="f31" fmla="+- f19 0 f28"/>
                <a:gd name="f32" fmla="+- f18 0 f29"/>
                <a:gd name="f33" fmla="+- f19 0 f29"/>
                <a:gd name="f34" fmla="+- f28 0 f29"/>
                <a:gd name="f35" fmla="*/ f28 f15 1"/>
                <a:gd name="f36" fmla="*/ f29 f15 1"/>
                <a:gd name="f37" fmla="?: f34 f28 f29"/>
                <a:gd name="f38" fmla="*/ f32 f15 1"/>
                <a:gd name="f39" fmla="*/ f31 f15 1"/>
                <a:gd name="f40" fmla="*/ f30 f15 1"/>
                <a:gd name="f41" fmla="*/ f33 f15 1"/>
                <a:gd name="f42" fmla="*/ f37 1 2"/>
                <a:gd name="f43" fmla="+- f18 0 f42"/>
                <a:gd name="f44" fmla="+- f19 0 f42"/>
                <a:gd name="f45" fmla="*/ f42 f15 1"/>
                <a:gd name="f46" fmla="*/ f43 f15 1"/>
                <a:gd name="f47" fmla="*/ f44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5" r="f46" b="f47"/>
              <a:pathLst>
                <a:path>
                  <a:moveTo>
                    <a:pt x="f35" y="f20"/>
                  </a:moveTo>
                  <a:lnTo>
                    <a:pt x="f38" y="f20"/>
                  </a:lnTo>
                  <a:lnTo>
                    <a:pt x="f23" y="f36"/>
                  </a:lnTo>
                  <a:lnTo>
                    <a:pt x="f23" y="f39"/>
                  </a:lnTo>
                  <a:lnTo>
                    <a:pt x="f40" y="f24"/>
                  </a:lnTo>
                  <a:lnTo>
                    <a:pt x="f36" y="f24"/>
                  </a:lnTo>
                  <a:lnTo>
                    <a:pt x="f20" y="f41"/>
                  </a:lnTo>
                  <a:lnTo>
                    <a:pt x="f20" y="f35"/>
                  </a:lnTo>
                  <a:close/>
                </a:path>
              </a:pathLst>
            </a:custGeom>
            <a:solidFill>
              <a:srgbClr val="EFEFE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sp>
          <p:nvSpPr>
            <p:cNvPr id="35" name="Téglalap: átellenes sarkain levágva 56">
              <a:extLst>
                <a:ext uri="{FF2B5EF4-FFF2-40B4-BE49-F238E27FC236}">
                  <a16:creationId xmlns:a16="http://schemas.microsoft.com/office/drawing/2014/main" id="{B559A9AD-223A-9391-CF32-6A9188904714}"/>
                </a:ext>
              </a:extLst>
            </p:cNvPr>
            <p:cNvSpPr/>
            <p:nvPr/>
          </p:nvSpPr>
          <p:spPr>
            <a:xfrm rot="2664907">
              <a:off x="9134427" y="3513803"/>
              <a:ext cx="865735" cy="256891"/>
            </a:xfrm>
            <a:custGeom>
              <a:avLst/>
              <a:gdLst>
                <a:gd name="f0" fmla="val w"/>
                <a:gd name="f1" fmla="val h"/>
                <a:gd name="f2" fmla="val ss"/>
                <a:gd name="f3" fmla="val 0"/>
                <a:gd name="f4" fmla="val 50000"/>
                <a:gd name="f5" fmla="abs f0"/>
                <a:gd name="f6" fmla="abs f1"/>
                <a:gd name="f7" fmla="abs f2"/>
                <a:gd name="f8" fmla="?: f5 f0 1"/>
                <a:gd name="f9" fmla="?: f6 f1 1"/>
                <a:gd name="f10" fmla="?: f7 f2 1"/>
                <a:gd name="f11" fmla="*/ f8 1 21600"/>
                <a:gd name="f12" fmla="*/ f9 1 21600"/>
                <a:gd name="f13" fmla="*/ 21600 f8 1"/>
                <a:gd name="f14" fmla="*/ 21600 f9 1"/>
                <a:gd name="f15" fmla="min f12 f11"/>
                <a:gd name="f16" fmla="*/ f13 1 f10"/>
                <a:gd name="f17" fmla="*/ f14 1 f10"/>
                <a:gd name="f18" fmla="val f16"/>
                <a:gd name="f19" fmla="val f17"/>
                <a:gd name="f20" fmla="*/ f3 f15 1"/>
                <a:gd name="f21" fmla="+- f19 0 f3"/>
                <a:gd name="f22" fmla="+- f18 0 f3"/>
                <a:gd name="f23" fmla="*/ f18 f15 1"/>
                <a:gd name="f24" fmla="*/ f19 f15 1"/>
                <a:gd name="f25" fmla="min f22 f21"/>
                <a:gd name="f26" fmla="*/ f25 f3 1"/>
                <a:gd name="f27" fmla="*/ f25 f4 1"/>
                <a:gd name="f28" fmla="*/ f26 1 100000"/>
                <a:gd name="f29" fmla="*/ f27 1 100000"/>
                <a:gd name="f30" fmla="+- f18 0 f28"/>
                <a:gd name="f31" fmla="+- f19 0 f28"/>
                <a:gd name="f32" fmla="+- f18 0 f29"/>
                <a:gd name="f33" fmla="+- f19 0 f29"/>
                <a:gd name="f34" fmla="+- f28 0 f29"/>
                <a:gd name="f35" fmla="*/ f28 f15 1"/>
                <a:gd name="f36" fmla="*/ f29 f15 1"/>
                <a:gd name="f37" fmla="?: f34 f28 f29"/>
                <a:gd name="f38" fmla="*/ f32 f15 1"/>
                <a:gd name="f39" fmla="*/ f31 f15 1"/>
                <a:gd name="f40" fmla="*/ f30 f15 1"/>
                <a:gd name="f41" fmla="*/ f33 f15 1"/>
                <a:gd name="f42" fmla="*/ f37 1 2"/>
                <a:gd name="f43" fmla="+- f18 0 f42"/>
                <a:gd name="f44" fmla="+- f19 0 f42"/>
                <a:gd name="f45" fmla="*/ f42 f15 1"/>
                <a:gd name="f46" fmla="*/ f43 f15 1"/>
                <a:gd name="f47" fmla="*/ f44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5" r="f46" b="f47"/>
              <a:pathLst>
                <a:path>
                  <a:moveTo>
                    <a:pt x="f35" y="f20"/>
                  </a:moveTo>
                  <a:lnTo>
                    <a:pt x="f38" y="f20"/>
                  </a:lnTo>
                  <a:lnTo>
                    <a:pt x="f23" y="f36"/>
                  </a:lnTo>
                  <a:lnTo>
                    <a:pt x="f23" y="f39"/>
                  </a:lnTo>
                  <a:lnTo>
                    <a:pt x="f40" y="f24"/>
                  </a:lnTo>
                  <a:lnTo>
                    <a:pt x="f36" y="f24"/>
                  </a:lnTo>
                  <a:lnTo>
                    <a:pt x="f20" y="f41"/>
                  </a:lnTo>
                  <a:lnTo>
                    <a:pt x="f20" y="f35"/>
                  </a:lnTo>
                  <a:close/>
                </a:path>
              </a:pathLst>
            </a:custGeom>
            <a:solidFill>
              <a:srgbClr val="EFEFE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sp>
          <p:nvSpPr>
            <p:cNvPr id="36" name="Szövegdoboz 57">
              <a:extLst>
                <a:ext uri="{FF2B5EF4-FFF2-40B4-BE49-F238E27FC236}">
                  <a16:creationId xmlns:a16="http://schemas.microsoft.com/office/drawing/2014/main" id="{7C78947E-B655-FD18-1A4B-25F7AA2842F8}"/>
                </a:ext>
              </a:extLst>
            </p:cNvPr>
            <p:cNvSpPr txBox="1"/>
            <p:nvPr/>
          </p:nvSpPr>
          <p:spPr>
            <a:xfrm rot="16200004">
              <a:off x="8676865" y="4009109"/>
              <a:ext cx="1812596" cy="27699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hu-HU" sz="1200" b="0" i="0" u="none" strike="noStrike" kern="1200" cap="none" spc="0" baseline="0">
                  <a:solidFill>
                    <a:srgbClr val="6E5F48"/>
                  </a:solidFill>
                  <a:uFillTx/>
                  <a:latin typeface="Bodoni MT" pitchFamily="18"/>
                </a:rPr>
                <a:t>Horváth Árpád</a:t>
              </a:r>
              <a:endParaRPr lang="hu-HU" sz="1200" b="0" i="0" u="none" strike="noStrike" kern="1200" cap="none" spc="0" baseline="0">
                <a:solidFill>
                  <a:srgbClr val="6E5F48"/>
                </a:solidFill>
                <a:uFillTx/>
                <a:latin typeface="Aptos"/>
              </a:endParaRPr>
            </a:p>
          </p:txBody>
        </p:sp>
      </p:grpSp>
      <p:grpSp>
        <p:nvGrpSpPr>
          <p:cNvPr id="37" name="Csoportba foglalás 11266">
            <a:extLst>
              <a:ext uri="{FF2B5EF4-FFF2-40B4-BE49-F238E27FC236}">
                <a16:creationId xmlns:a16="http://schemas.microsoft.com/office/drawing/2014/main" id="{E36C355D-5E92-0B52-B6B2-07E396F9DF60}"/>
              </a:ext>
            </a:extLst>
          </p:cNvPr>
          <p:cNvGrpSpPr/>
          <p:nvPr/>
        </p:nvGrpSpPr>
        <p:grpSpPr>
          <a:xfrm>
            <a:off x="6512870" y="1861087"/>
            <a:ext cx="2098703" cy="2519620"/>
            <a:chOff x="6512870" y="1861087"/>
            <a:chExt cx="2098703" cy="2519620"/>
          </a:xfrm>
        </p:grpSpPr>
        <p:sp>
          <p:nvSpPr>
            <p:cNvPr id="38" name="Freeform 58">
              <a:extLst>
                <a:ext uri="{FF2B5EF4-FFF2-40B4-BE49-F238E27FC236}">
                  <a16:creationId xmlns:a16="http://schemas.microsoft.com/office/drawing/2014/main" id="{20A55EC6-0240-FEC0-0DF7-0416488DCFF3}"/>
                </a:ext>
              </a:extLst>
            </p:cNvPr>
            <p:cNvSpPr/>
            <p:nvPr/>
          </p:nvSpPr>
          <p:spPr>
            <a:xfrm rot="21076241">
              <a:off x="6512870" y="1861087"/>
              <a:ext cx="2091086" cy="251962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72921"/>
                <a:gd name="f4" fmla="val 5486391"/>
                <a:gd name="f5" fmla="*/ f0 1 4872921"/>
                <a:gd name="f6" fmla="*/ f1 1 5486391"/>
                <a:gd name="f7" fmla="+- f4 0 f2"/>
                <a:gd name="f8" fmla="+- f3 0 f2"/>
                <a:gd name="f9" fmla="*/ f8 1 4872921"/>
                <a:gd name="f10" fmla="*/ f7 1 5486391"/>
                <a:gd name="f11" fmla="*/ f2 1 f9"/>
                <a:gd name="f12" fmla="*/ f3 1 f9"/>
                <a:gd name="f13" fmla="*/ f2 1 f10"/>
                <a:gd name="f14" fmla="*/ f4 1 f10"/>
                <a:gd name="f15" fmla="*/ f11 f5 1"/>
                <a:gd name="f16" fmla="*/ f12 f5 1"/>
                <a:gd name="f17" fmla="*/ f14 f6 1"/>
                <a:gd name="f18" fmla="*/ f13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4872921" h="5486391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2" y="f2"/>
                  </a:lnTo>
                  <a:close/>
                </a:path>
              </a:pathLst>
            </a:custGeom>
            <a:blipFill>
              <a:blip r:embed="rId17">
                <a:alphaModFix/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  <p:pic>
          <p:nvPicPr>
            <p:cNvPr id="39" name="Kép 50">
              <a:extLst>
                <a:ext uri="{FF2B5EF4-FFF2-40B4-BE49-F238E27FC236}">
                  <a16:creationId xmlns:a16="http://schemas.microsoft.com/office/drawing/2014/main" id="{0465237E-A5BB-CB0A-A5DD-9BD6C218E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21076241">
              <a:off x="6633286" y="2218901"/>
              <a:ext cx="1828507" cy="1828507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40" name="Szövegdoboz 58">
              <a:extLst>
                <a:ext uri="{FF2B5EF4-FFF2-40B4-BE49-F238E27FC236}">
                  <a16:creationId xmlns:a16="http://schemas.microsoft.com/office/drawing/2014/main" id="{A9DE0290-4138-405A-EF9E-F4D40704E4DE}"/>
                </a:ext>
              </a:extLst>
            </p:cNvPr>
            <p:cNvSpPr txBox="1"/>
            <p:nvPr/>
          </p:nvSpPr>
          <p:spPr>
            <a:xfrm rot="21019656">
              <a:off x="6820648" y="4011701"/>
              <a:ext cx="1790925" cy="30777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hu-HU" sz="1400" b="0" i="0" u="none" strike="noStrike" kern="1200" cap="none" spc="0" baseline="0">
                  <a:solidFill>
                    <a:srgbClr val="000000"/>
                  </a:solidFill>
                  <a:uFillTx/>
                  <a:latin typeface="Bodoni MT" pitchFamily="18"/>
                </a:rPr>
                <a:t>Vidnyánszky Attila</a:t>
              </a:r>
              <a:endParaRPr lang="hu-HU" sz="14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</p:grpSp>
      <p:grpSp>
        <p:nvGrpSpPr>
          <p:cNvPr id="41" name="Csoportba foglalás 11272">
            <a:extLst>
              <a:ext uri="{FF2B5EF4-FFF2-40B4-BE49-F238E27FC236}">
                <a16:creationId xmlns:a16="http://schemas.microsoft.com/office/drawing/2014/main" id="{CB402357-95BC-B5CE-1096-CFD94FB05895}"/>
              </a:ext>
            </a:extLst>
          </p:cNvPr>
          <p:cNvGrpSpPr/>
          <p:nvPr/>
        </p:nvGrpSpPr>
        <p:grpSpPr>
          <a:xfrm>
            <a:off x="9591916" y="4294719"/>
            <a:ext cx="1656100" cy="1960839"/>
            <a:chOff x="9591916" y="4294719"/>
            <a:chExt cx="1656100" cy="1960839"/>
          </a:xfrm>
        </p:grpSpPr>
        <p:sp>
          <p:nvSpPr>
            <p:cNvPr id="42" name="Freeform 60">
              <a:extLst>
                <a:ext uri="{FF2B5EF4-FFF2-40B4-BE49-F238E27FC236}">
                  <a16:creationId xmlns:a16="http://schemas.microsoft.com/office/drawing/2014/main" id="{D88AFC7D-94C8-01FD-8BFE-1CE344EF056F}"/>
                </a:ext>
              </a:extLst>
            </p:cNvPr>
            <p:cNvSpPr/>
            <p:nvPr/>
          </p:nvSpPr>
          <p:spPr>
            <a:xfrm rot="1167459">
              <a:off x="9598978" y="4294719"/>
              <a:ext cx="1649038" cy="19591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07493"/>
                <a:gd name="f4" fmla="val 5486400"/>
                <a:gd name="f5" fmla="*/ f0 1 4907493"/>
                <a:gd name="f6" fmla="*/ f1 1 5486400"/>
                <a:gd name="f7" fmla="+- f4 0 f2"/>
                <a:gd name="f8" fmla="+- f3 0 f2"/>
                <a:gd name="f9" fmla="*/ f8 1 4907493"/>
                <a:gd name="f10" fmla="*/ f7 1 5486400"/>
                <a:gd name="f11" fmla="*/ f2 1 f9"/>
                <a:gd name="f12" fmla="*/ f3 1 f9"/>
                <a:gd name="f13" fmla="*/ f2 1 f10"/>
                <a:gd name="f14" fmla="*/ f4 1 f10"/>
                <a:gd name="f15" fmla="*/ f11 f5 1"/>
                <a:gd name="f16" fmla="*/ f12 f5 1"/>
                <a:gd name="f17" fmla="*/ f14 f6 1"/>
                <a:gd name="f18" fmla="*/ f13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4907493" h="5486400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2" y="f2"/>
                  </a:lnTo>
                  <a:close/>
                </a:path>
              </a:pathLst>
            </a:custGeom>
            <a:blipFill>
              <a:blip r:embed="rId19">
                <a:alphaModFix/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  <p:pic>
          <p:nvPicPr>
            <p:cNvPr id="43" name="Picture 12" descr="Vámos László (rendező) – Wikipédia">
              <a:extLst>
                <a:ext uri="{FF2B5EF4-FFF2-40B4-BE49-F238E27FC236}">
                  <a16:creationId xmlns:a16="http://schemas.microsoft.com/office/drawing/2014/main" id="{B7800249-C613-BB85-9825-D1175700C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rcRect t="7247" b="21911"/>
            <a:stretch>
              <a:fillRect/>
            </a:stretch>
          </p:blipFill>
          <p:spPr>
            <a:xfrm rot="1077149">
              <a:off x="9672495" y="4506273"/>
              <a:ext cx="1547402" cy="1380295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44" name="Szövegdoboz 11264">
              <a:extLst>
                <a:ext uri="{FF2B5EF4-FFF2-40B4-BE49-F238E27FC236}">
                  <a16:creationId xmlns:a16="http://schemas.microsoft.com/office/drawing/2014/main" id="{EA16084A-32DC-AD91-B0CE-B6C1BA8790E8}"/>
                </a:ext>
              </a:extLst>
            </p:cNvPr>
            <p:cNvSpPr txBox="1"/>
            <p:nvPr/>
          </p:nvSpPr>
          <p:spPr>
            <a:xfrm rot="1153605">
              <a:off x="9591916" y="5947781"/>
              <a:ext cx="1503191" cy="30777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hu-HU" sz="1400" b="0" i="0" u="none" strike="noStrike" kern="1200" cap="none" spc="0" baseline="0">
                  <a:solidFill>
                    <a:srgbClr val="E2D6C0"/>
                  </a:solidFill>
                  <a:uFillTx/>
                  <a:latin typeface="Bodoni MT" pitchFamily="18"/>
                </a:rPr>
                <a:t>Vámos László</a:t>
              </a:r>
              <a:endParaRPr lang="hu-HU" sz="1400" b="0" i="0" u="none" strike="noStrike" kern="1200" cap="none" spc="0" baseline="0">
                <a:solidFill>
                  <a:srgbClr val="E2D6C0"/>
                </a:solidFill>
                <a:uFillTx/>
                <a:latin typeface="Aptos"/>
              </a:endParaRPr>
            </a:p>
          </p:txBody>
        </p:sp>
      </p:grpSp>
      <p:grpSp>
        <p:nvGrpSpPr>
          <p:cNvPr id="45" name="Csoportba foglalás 11270">
            <a:extLst>
              <a:ext uri="{FF2B5EF4-FFF2-40B4-BE49-F238E27FC236}">
                <a16:creationId xmlns:a16="http://schemas.microsoft.com/office/drawing/2014/main" id="{D6564215-7C84-2A4A-8759-E2B2F6228045}"/>
              </a:ext>
            </a:extLst>
          </p:cNvPr>
          <p:cNvGrpSpPr/>
          <p:nvPr/>
        </p:nvGrpSpPr>
        <p:grpSpPr>
          <a:xfrm>
            <a:off x="7033767" y="4587470"/>
            <a:ext cx="1502624" cy="2024448"/>
            <a:chOff x="7033767" y="4587470"/>
            <a:chExt cx="1502624" cy="2024448"/>
          </a:xfrm>
        </p:grpSpPr>
        <p:grpSp>
          <p:nvGrpSpPr>
            <p:cNvPr id="46" name="Group 5">
              <a:extLst>
                <a:ext uri="{FF2B5EF4-FFF2-40B4-BE49-F238E27FC236}">
                  <a16:creationId xmlns:a16="http://schemas.microsoft.com/office/drawing/2014/main" id="{28F4D547-9173-EFF8-D946-05DE96CB5F35}"/>
                </a:ext>
              </a:extLst>
            </p:cNvPr>
            <p:cNvGrpSpPr/>
            <p:nvPr/>
          </p:nvGrpSpPr>
          <p:grpSpPr>
            <a:xfrm>
              <a:off x="7033767" y="4587470"/>
              <a:ext cx="1502624" cy="1878278"/>
              <a:chOff x="7033767" y="4587470"/>
              <a:chExt cx="1502624" cy="1878278"/>
            </a:xfrm>
          </p:grpSpPr>
          <p:sp>
            <p:nvSpPr>
              <p:cNvPr id="47" name="Freeform 6">
                <a:extLst>
                  <a:ext uri="{FF2B5EF4-FFF2-40B4-BE49-F238E27FC236}">
                    <a16:creationId xmlns:a16="http://schemas.microsoft.com/office/drawing/2014/main" id="{46E9F413-1DF3-2675-44C7-59AD7C98E770}"/>
                  </a:ext>
                </a:extLst>
              </p:cNvPr>
              <p:cNvSpPr/>
              <p:nvPr/>
            </p:nvSpPr>
            <p:spPr>
              <a:xfrm rot="20662886">
                <a:off x="7033767" y="4587470"/>
                <a:ext cx="1502624" cy="187827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6339841"/>
                  <a:gd name="f4" fmla="val 7924802"/>
                  <a:gd name="f5" fmla="val 1"/>
                  <a:gd name="f6" fmla="val 7693660"/>
                  <a:gd name="f7" fmla="val 7363460"/>
                  <a:gd name="f8" fmla="val 128271"/>
                  <a:gd name="f9" fmla="val 231141"/>
                  <a:gd name="f10" fmla="val 7259320"/>
                  <a:gd name="f11" fmla="val 7132320"/>
                  <a:gd name="f12" fmla="val 7004050"/>
                  <a:gd name="f13" fmla="val 127001"/>
                  <a:gd name="f14" fmla="val 6901180"/>
                  <a:gd name="f15" fmla="val 6570980"/>
                  <a:gd name="f16" fmla="val 6466839"/>
                  <a:gd name="f17" fmla="val 6339839"/>
                  <a:gd name="f18" fmla="val 6211570"/>
                  <a:gd name="f19" fmla="val 6108700"/>
                  <a:gd name="f20" fmla="val 5778500"/>
                  <a:gd name="f21" fmla="val 5674360"/>
                  <a:gd name="f22" fmla="val 5547360"/>
                  <a:gd name="f23" fmla="val 5419090"/>
                  <a:gd name="f24" fmla="val 5316220"/>
                  <a:gd name="f25" fmla="val 4986020"/>
                  <a:gd name="f26" fmla="val 4881880"/>
                  <a:gd name="f27" fmla="val 4754880"/>
                  <a:gd name="f28" fmla="val 4626609"/>
                  <a:gd name="f29" fmla="val 4523739"/>
                  <a:gd name="f30" fmla="val 4193539"/>
                  <a:gd name="f31" fmla="val 4089399"/>
                  <a:gd name="f32" fmla="val 3962399"/>
                  <a:gd name="f33" fmla="val 3834129"/>
                  <a:gd name="f34" fmla="val 3731259"/>
                  <a:gd name="f35" fmla="val 3401059"/>
                  <a:gd name="f36" fmla="val 3296919"/>
                  <a:gd name="f37" fmla="val 3169919"/>
                  <a:gd name="f38" fmla="val 3041649"/>
                  <a:gd name="f39" fmla="val 2938779"/>
                  <a:gd name="f40" fmla="val 2608579"/>
                  <a:gd name="f41" fmla="val 2504439"/>
                  <a:gd name="f42" fmla="val 2377439"/>
                  <a:gd name="f43" fmla="val 2249170"/>
                  <a:gd name="f44" fmla="val 2146300"/>
                  <a:gd name="f45" fmla="val 1816100"/>
                  <a:gd name="f46" fmla="val 1711960"/>
                  <a:gd name="f47" fmla="val 1584960"/>
                  <a:gd name="f48" fmla="val 1456690"/>
                  <a:gd name="f49" fmla="val 1353820"/>
                  <a:gd name="f50" fmla="val 1023620"/>
                  <a:gd name="f51" fmla="val 919480"/>
                  <a:gd name="f52" fmla="val 792480"/>
                  <a:gd name="f53" fmla="val 664210"/>
                  <a:gd name="f54" fmla="val 561340"/>
                  <a:gd name="f55" fmla="val 231140"/>
                  <a:gd name="f56" fmla="val 127000"/>
                  <a:gd name="f57" fmla="val 561341"/>
                  <a:gd name="f58" fmla="val 128270"/>
                  <a:gd name="f59" fmla="val 665481"/>
                  <a:gd name="f60" fmla="val 792481"/>
                  <a:gd name="f61" fmla="val 920751"/>
                  <a:gd name="f62" fmla="val 1023621"/>
                  <a:gd name="f63" fmla="val 1353821"/>
                  <a:gd name="f64" fmla="val 1457961"/>
                  <a:gd name="f65" fmla="val 1584961"/>
                  <a:gd name="f66" fmla="val 1713231"/>
                  <a:gd name="f67" fmla="val 1816101"/>
                  <a:gd name="f68" fmla="val 2146301"/>
                  <a:gd name="f69" fmla="val 2250441"/>
                  <a:gd name="f70" fmla="val 2377441"/>
                  <a:gd name="f71" fmla="val 2505711"/>
                  <a:gd name="f72" fmla="val 2608581"/>
                  <a:gd name="f73" fmla="val 2938781"/>
                  <a:gd name="f74" fmla="val 3042921"/>
                  <a:gd name="f75" fmla="val 3169921"/>
                  <a:gd name="f76" fmla="val 3298191"/>
                  <a:gd name="f77" fmla="val 3401061"/>
                  <a:gd name="f78" fmla="val 3731261"/>
                  <a:gd name="f79" fmla="val 3835401"/>
                  <a:gd name="f80" fmla="val 3962401"/>
                  <a:gd name="f81" fmla="val 4090671"/>
                  <a:gd name="f82" fmla="val 4193541"/>
                  <a:gd name="f83" fmla="val 4523741"/>
                  <a:gd name="f84" fmla="val 4627881"/>
                  <a:gd name="f85" fmla="val 4754881"/>
                  <a:gd name="f86" fmla="val 4883151"/>
                  <a:gd name="f87" fmla="val 4986021"/>
                  <a:gd name="f88" fmla="val 5316221"/>
                  <a:gd name="f89" fmla="val 5420362"/>
                  <a:gd name="f90" fmla="val 5547362"/>
                  <a:gd name="f91" fmla="val 5675631"/>
                  <a:gd name="f92" fmla="val 5778501"/>
                  <a:gd name="f93" fmla="val 6108701"/>
                  <a:gd name="f94" fmla="val 6212841"/>
                  <a:gd name="f95" fmla="val 6211571"/>
                  <a:gd name="f96" fmla="val 665480"/>
                  <a:gd name="f97" fmla="val 920750"/>
                  <a:gd name="f98" fmla="val 1457960"/>
                  <a:gd name="f99" fmla="val 1713230"/>
                  <a:gd name="f100" fmla="val 2250440"/>
                  <a:gd name="f101" fmla="val 2377440"/>
                  <a:gd name="f102" fmla="val 2505710"/>
                  <a:gd name="f103" fmla="val 2608580"/>
                  <a:gd name="f104" fmla="val 2938780"/>
                  <a:gd name="f105" fmla="val 3042920"/>
                  <a:gd name="f106" fmla="val 3169920"/>
                  <a:gd name="f107" fmla="val 3298190"/>
                  <a:gd name="f108" fmla="val 3401060"/>
                  <a:gd name="f109" fmla="val 3731260"/>
                  <a:gd name="f110" fmla="val 3835400"/>
                  <a:gd name="f111" fmla="val 3962400"/>
                  <a:gd name="f112" fmla="val 4090670"/>
                  <a:gd name="f113" fmla="val 4193540"/>
                  <a:gd name="f114" fmla="val 4523740"/>
                  <a:gd name="f115" fmla="val 4627880"/>
                  <a:gd name="f116" fmla="val 5420361"/>
                  <a:gd name="f117" fmla="val 5547361"/>
                  <a:gd name="f118" fmla="val 5674361"/>
                  <a:gd name="f119" fmla="val 6468111"/>
                  <a:gd name="f120" fmla="val 6570981"/>
                  <a:gd name="f121" fmla="val 6901181"/>
                  <a:gd name="f122" fmla="val 7005321"/>
                  <a:gd name="f123" fmla="val 7132321"/>
                  <a:gd name="f124" fmla="val 7260591"/>
                  <a:gd name="f125" fmla="val 7363461"/>
                  <a:gd name="f126" fmla="val 7693661"/>
                  <a:gd name="f127" fmla="val 7797802"/>
                  <a:gd name="f128" fmla="val 7796532"/>
                  <a:gd name="f129" fmla="val 5419091"/>
                  <a:gd name="f130" fmla="val 4881881"/>
                  <a:gd name="f131" fmla="val 4626610"/>
                  <a:gd name="f132" fmla="val 4089400"/>
                  <a:gd name="f133" fmla="val 3834130"/>
                  <a:gd name="f134" fmla="val 3296920"/>
                  <a:gd name="f135" fmla="val 3041650"/>
                  <a:gd name="f136" fmla="val 2504440"/>
                  <a:gd name="f137" fmla="*/ f0 1 6339841"/>
                  <a:gd name="f138" fmla="*/ f1 1 7924802"/>
                  <a:gd name="f139" fmla="+- f4 0 f2"/>
                  <a:gd name="f140" fmla="+- f3 0 f2"/>
                  <a:gd name="f141" fmla="*/ f140 1 6339841"/>
                  <a:gd name="f142" fmla="*/ f139 1 7924802"/>
                  <a:gd name="f143" fmla="*/ f2 1 f141"/>
                  <a:gd name="f144" fmla="*/ f3 1 f141"/>
                  <a:gd name="f145" fmla="*/ f2 1 f142"/>
                  <a:gd name="f146" fmla="*/ f4 1 f142"/>
                  <a:gd name="f147" fmla="*/ f143 f137 1"/>
                  <a:gd name="f148" fmla="*/ f144 f137 1"/>
                  <a:gd name="f149" fmla="*/ f146 f138 1"/>
                  <a:gd name="f150" fmla="*/ f145 f13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47" t="f150" r="f148" b="f149"/>
                <a:pathLst>
                  <a:path w="6339841" h="7924802">
                    <a:moveTo>
                      <a:pt x="f5" y="f6"/>
                    </a:moveTo>
                    <a:lnTo>
                      <a:pt x="f5" y="f7"/>
                    </a:lnTo>
                    <a:cubicBezTo>
                      <a:pt x="f8" y="f7"/>
                      <a:pt x="f9" y="f10"/>
                      <a:pt x="f9" y="f11"/>
                    </a:cubicBezTo>
                    <a:cubicBezTo>
                      <a:pt x="f9" y="f12"/>
                      <a:pt x="f13" y="f14"/>
                      <a:pt x="f5" y="f14"/>
                    </a:cubicBezTo>
                    <a:lnTo>
                      <a:pt x="f5" y="f15"/>
                    </a:lnTo>
                    <a:cubicBezTo>
                      <a:pt x="f8" y="f15"/>
                      <a:pt x="f9" y="f16"/>
                      <a:pt x="f9" y="f17"/>
                    </a:cubicBezTo>
                    <a:cubicBezTo>
                      <a:pt x="f9" y="f18"/>
                      <a:pt x="f13" y="f19"/>
                      <a:pt x="f5" y="f19"/>
                    </a:cubicBezTo>
                    <a:lnTo>
                      <a:pt x="f5" y="f20"/>
                    </a:lnTo>
                    <a:cubicBezTo>
                      <a:pt x="f8" y="f20"/>
                      <a:pt x="f9" y="f21"/>
                      <a:pt x="f9" y="f22"/>
                    </a:cubicBezTo>
                    <a:cubicBezTo>
                      <a:pt x="f9" y="f23"/>
                      <a:pt x="f13" y="f24"/>
                      <a:pt x="f5" y="f24"/>
                    </a:cubicBezTo>
                    <a:lnTo>
                      <a:pt x="f5" y="f25"/>
                    </a:lnTo>
                    <a:cubicBezTo>
                      <a:pt x="f8" y="f25"/>
                      <a:pt x="f9" y="f26"/>
                      <a:pt x="f9" y="f27"/>
                    </a:cubicBezTo>
                    <a:cubicBezTo>
                      <a:pt x="f9" y="f28"/>
                      <a:pt x="f13" y="f29"/>
                      <a:pt x="f5" y="f29"/>
                    </a:cubicBezTo>
                    <a:lnTo>
                      <a:pt x="f5" y="f30"/>
                    </a:lnTo>
                    <a:cubicBezTo>
                      <a:pt x="f8" y="f30"/>
                      <a:pt x="f9" y="f31"/>
                      <a:pt x="f9" y="f32"/>
                    </a:cubicBezTo>
                    <a:cubicBezTo>
                      <a:pt x="f9" y="f33"/>
                      <a:pt x="f13" y="f34"/>
                      <a:pt x="f5" y="f34"/>
                    </a:cubicBezTo>
                    <a:lnTo>
                      <a:pt x="f5" y="f35"/>
                    </a:lnTo>
                    <a:cubicBezTo>
                      <a:pt x="f8" y="f35"/>
                      <a:pt x="f9" y="f36"/>
                      <a:pt x="f9" y="f37"/>
                    </a:cubicBezTo>
                    <a:cubicBezTo>
                      <a:pt x="f9" y="f38"/>
                      <a:pt x="f13" y="f39"/>
                      <a:pt x="f5" y="f39"/>
                    </a:cubicBezTo>
                    <a:lnTo>
                      <a:pt x="f5" y="f40"/>
                    </a:lnTo>
                    <a:cubicBezTo>
                      <a:pt x="f8" y="f40"/>
                      <a:pt x="f9" y="f41"/>
                      <a:pt x="f9" y="f42"/>
                    </a:cubicBezTo>
                    <a:cubicBezTo>
                      <a:pt x="f9" y="f43"/>
                      <a:pt x="f13" y="f44"/>
                      <a:pt x="f5" y="f44"/>
                    </a:cubicBezTo>
                    <a:lnTo>
                      <a:pt x="f5" y="f45"/>
                    </a:lnTo>
                    <a:cubicBezTo>
                      <a:pt x="f8" y="f45"/>
                      <a:pt x="f9" y="f46"/>
                      <a:pt x="f9" y="f47"/>
                    </a:cubicBezTo>
                    <a:cubicBezTo>
                      <a:pt x="f9" y="f48"/>
                      <a:pt x="f13" y="f49"/>
                      <a:pt x="f5" y="f49"/>
                    </a:cubicBezTo>
                    <a:lnTo>
                      <a:pt x="f5" y="f50"/>
                    </a:lnTo>
                    <a:cubicBezTo>
                      <a:pt x="f8" y="f50"/>
                      <a:pt x="f9" y="f51"/>
                      <a:pt x="f9" y="f52"/>
                    </a:cubicBezTo>
                    <a:cubicBezTo>
                      <a:pt x="f9" y="f53"/>
                      <a:pt x="f13" y="f54"/>
                      <a:pt x="f5" y="f54"/>
                    </a:cubicBezTo>
                    <a:lnTo>
                      <a:pt x="f5" y="f55"/>
                    </a:lnTo>
                    <a:cubicBezTo>
                      <a:pt x="f8" y="f55"/>
                      <a:pt x="f9" y="f56"/>
                      <a:pt x="f9" y="f2"/>
                    </a:cubicBezTo>
                    <a:lnTo>
                      <a:pt x="f57" y="f2"/>
                    </a:lnTo>
                    <a:cubicBezTo>
                      <a:pt x="f57" y="f58"/>
                      <a:pt x="f59" y="f55"/>
                      <a:pt x="f60" y="f55"/>
                    </a:cubicBezTo>
                    <a:cubicBezTo>
                      <a:pt x="f61" y="f55"/>
                      <a:pt x="f62" y="f56"/>
                      <a:pt x="f62" y="f2"/>
                    </a:cubicBezTo>
                    <a:lnTo>
                      <a:pt x="f63" y="f2"/>
                    </a:lnTo>
                    <a:cubicBezTo>
                      <a:pt x="f63" y="f58"/>
                      <a:pt x="f64" y="f55"/>
                      <a:pt x="f65" y="f55"/>
                    </a:cubicBezTo>
                    <a:cubicBezTo>
                      <a:pt x="f66" y="f55"/>
                      <a:pt x="f67" y="f56"/>
                      <a:pt x="f67" y="f2"/>
                    </a:cubicBezTo>
                    <a:lnTo>
                      <a:pt x="f68" y="f2"/>
                    </a:lnTo>
                    <a:cubicBezTo>
                      <a:pt x="f68" y="f58"/>
                      <a:pt x="f69" y="f55"/>
                      <a:pt x="f70" y="f55"/>
                    </a:cubicBezTo>
                    <a:cubicBezTo>
                      <a:pt x="f71" y="f55"/>
                      <a:pt x="f72" y="f56"/>
                      <a:pt x="f72" y="f2"/>
                    </a:cubicBezTo>
                    <a:lnTo>
                      <a:pt x="f73" y="f2"/>
                    </a:lnTo>
                    <a:cubicBezTo>
                      <a:pt x="f73" y="f58"/>
                      <a:pt x="f74" y="f55"/>
                      <a:pt x="f75" y="f55"/>
                    </a:cubicBezTo>
                    <a:cubicBezTo>
                      <a:pt x="f76" y="f55"/>
                      <a:pt x="f77" y="f56"/>
                      <a:pt x="f77" y="f2"/>
                    </a:cubicBezTo>
                    <a:lnTo>
                      <a:pt x="f78" y="f2"/>
                    </a:lnTo>
                    <a:cubicBezTo>
                      <a:pt x="f78" y="f58"/>
                      <a:pt x="f79" y="f55"/>
                      <a:pt x="f80" y="f55"/>
                    </a:cubicBezTo>
                    <a:cubicBezTo>
                      <a:pt x="f81" y="f55"/>
                      <a:pt x="f82" y="f56"/>
                      <a:pt x="f82" y="f2"/>
                    </a:cubicBezTo>
                    <a:lnTo>
                      <a:pt x="f83" y="f2"/>
                    </a:lnTo>
                    <a:cubicBezTo>
                      <a:pt x="f83" y="f58"/>
                      <a:pt x="f84" y="f55"/>
                      <a:pt x="f85" y="f55"/>
                    </a:cubicBezTo>
                    <a:cubicBezTo>
                      <a:pt x="f86" y="f55"/>
                      <a:pt x="f87" y="f56"/>
                      <a:pt x="f87" y="f2"/>
                    </a:cubicBezTo>
                    <a:lnTo>
                      <a:pt x="f88" y="f2"/>
                    </a:lnTo>
                    <a:cubicBezTo>
                      <a:pt x="f88" y="f58"/>
                      <a:pt x="f89" y="f55"/>
                      <a:pt x="f90" y="f55"/>
                    </a:cubicBezTo>
                    <a:cubicBezTo>
                      <a:pt x="f91" y="f55"/>
                      <a:pt x="f92" y="f56"/>
                      <a:pt x="f92" y="f2"/>
                    </a:cubicBezTo>
                    <a:lnTo>
                      <a:pt x="f93" y="f2"/>
                    </a:lnTo>
                    <a:cubicBezTo>
                      <a:pt x="f93" y="f58"/>
                      <a:pt x="f94" y="f55"/>
                      <a:pt x="f3" y="f55"/>
                    </a:cubicBezTo>
                    <a:lnTo>
                      <a:pt x="f3" y="f54"/>
                    </a:lnTo>
                    <a:cubicBezTo>
                      <a:pt x="f95" y="f54"/>
                      <a:pt x="f93" y="f96"/>
                      <a:pt x="f93" y="f52"/>
                    </a:cubicBezTo>
                    <a:cubicBezTo>
                      <a:pt x="f93" y="f97"/>
                      <a:pt x="f94" y="f50"/>
                      <a:pt x="f3" y="f50"/>
                    </a:cubicBezTo>
                    <a:lnTo>
                      <a:pt x="f3" y="f49"/>
                    </a:lnTo>
                    <a:cubicBezTo>
                      <a:pt x="f95" y="f49"/>
                      <a:pt x="f93" y="f98"/>
                      <a:pt x="f93" y="f47"/>
                    </a:cubicBezTo>
                    <a:cubicBezTo>
                      <a:pt x="f93" y="f99"/>
                      <a:pt x="f94" y="f45"/>
                      <a:pt x="f3" y="f45"/>
                    </a:cubicBezTo>
                    <a:lnTo>
                      <a:pt x="f3" y="f44"/>
                    </a:lnTo>
                    <a:cubicBezTo>
                      <a:pt x="f95" y="f44"/>
                      <a:pt x="f93" y="f100"/>
                      <a:pt x="f93" y="f101"/>
                    </a:cubicBezTo>
                    <a:cubicBezTo>
                      <a:pt x="f93" y="f102"/>
                      <a:pt x="f94" y="f103"/>
                      <a:pt x="f3" y="f103"/>
                    </a:cubicBezTo>
                    <a:lnTo>
                      <a:pt x="f3" y="f104"/>
                    </a:lnTo>
                    <a:cubicBezTo>
                      <a:pt x="f95" y="f104"/>
                      <a:pt x="f93" y="f105"/>
                      <a:pt x="f93" y="f106"/>
                    </a:cubicBezTo>
                    <a:cubicBezTo>
                      <a:pt x="f93" y="f107"/>
                      <a:pt x="f94" y="f108"/>
                      <a:pt x="f3" y="f108"/>
                    </a:cubicBezTo>
                    <a:lnTo>
                      <a:pt x="f3" y="f109"/>
                    </a:lnTo>
                    <a:cubicBezTo>
                      <a:pt x="f95" y="f109"/>
                      <a:pt x="f93" y="f110"/>
                      <a:pt x="f93" y="f111"/>
                    </a:cubicBezTo>
                    <a:cubicBezTo>
                      <a:pt x="f93" y="f112"/>
                      <a:pt x="f94" y="f113"/>
                      <a:pt x="f3" y="f113"/>
                    </a:cubicBezTo>
                    <a:lnTo>
                      <a:pt x="f3" y="f114"/>
                    </a:lnTo>
                    <a:cubicBezTo>
                      <a:pt x="f95" y="f114"/>
                      <a:pt x="f93" y="f115"/>
                      <a:pt x="f93" y="f27"/>
                    </a:cubicBezTo>
                    <a:cubicBezTo>
                      <a:pt x="f93" y="f26"/>
                      <a:pt x="f94" y="f25"/>
                      <a:pt x="f3" y="f25"/>
                    </a:cubicBezTo>
                    <a:lnTo>
                      <a:pt x="f3" y="f24"/>
                    </a:lnTo>
                    <a:cubicBezTo>
                      <a:pt x="f95" y="f24"/>
                      <a:pt x="f93" y="f116"/>
                      <a:pt x="f93" y="f117"/>
                    </a:cubicBezTo>
                    <a:cubicBezTo>
                      <a:pt x="f93" y="f118"/>
                      <a:pt x="f94" y="f92"/>
                      <a:pt x="f3" y="f92"/>
                    </a:cubicBezTo>
                    <a:lnTo>
                      <a:pt x="f3" y="f93"/>
                    </a:lnTo>
                    <a:cubicBezTo>
                      <a:pt x="f95" y="f93"/>
                      <a:pt x="f93" y="f94"/>
                      <a:pt x="f93" y="f3"/>
                    </a:cubicBezTo>
                    <a:cubicBezTo>
                      <a:pt x="f93" y="f119"/>
                      <a:pt x="f94" y="f120"/>
                      <a:pt x="f3" y="f120"/>
                    </a:cubicBezTo>
                    <a:lnTo>
                      <a:pt x="f3" y="f121"/>
                    </a:lnTo>
                    <a:cubicBezTo>
                      <a:pt x="f95" y="f121"/>
                      <a:pt x="f93" y="f122"/>
                      <a:pt x="f93" y="f123"/>
                    </a:cubicBezTo>
                    <a:cubicBezTo>
                      <a:pt x="f93" y="f124"/>
                      <a:pt x="f94" y="f125"/>
                      <a:pt x="f3" y="f125"/>
                    </a:cubicBezTo>
                    <a:lnTo>
                      <a:pt x="f3" y="f126"/>
                    </a:lnTo>
                    <a:cubicBezTo>
                      <a:pt x="f95" y="f126"/>
                      <a:pt x="f93" y="f127"/>
                      <a:pt x="f93" y="f4"/>
                    </a:cubicBezTo>
                    <a:lnTo>
                      <a:pt x="f92" y="f4"/>
                    </a:lnTo>
                    <a:cubicBezTo>
                      <a:pt x="f92" y="f128"/>
                      <a:pt x="f118" y="f126"/>
                      <a:pt x="f117" y="f126"/>
                    </a:cubicBezTo>
                    <a:cubicBezTo>
                      <a:pt x="f129" y="f126"/>
                      <a:pt x="f88" y="f127"/>
                      <a:pt x="f88" y="f4"/>
                    </a:cubicBezTo>
                    <a:lnTo>
                      <a:pt x="f87" y="f4"/>
                    </a:lnTo>
                    <a:cubicBezTo>
                      <a:pt x="f87" y="f128"/>
                      <a:pt x="f130" y="f126"/>
                      <a:pt x="f85" y="f126"/>
                    </a:cubicBezTo>
                    <a:cubicBezTo>
                      <a:pt x="f131" y="f126"/>
                      <a:pt x="f114" y="f127"/>
                      <a:pt x="f114" y="f4"/>
                    </a:cubicBezTo>
                    <a:lnTo>
                      <a:pt x="f113" y="f4"/>
                    </a:lnTo>
                    <a:cubicBezTo>
                      <a:pt x="f113" y="f128"/>
                      <a:pt x="f132" y="f126"/>
                      <a:pt x="f111" y="f126"/>
                    </a:cubicBezTo>
                    <a:cubicBezTo>
                      <a:pt x="f133" y="f126"/>
                      <a:pt x="f109" y="f127"/>
                      <a:pt x="f109" y="f4"/>
                    </a:cubicBezTo>
                    <a:lnTo>
                      <a:pt x="f108" y="f4"/>
                    </a:lnTo>
                    <a:cubicBezTo>
                      <a:pt x="f108" y="f128"/>
                      <a:pt x="f134" y="f126"/>
                      <a:pt x="f106" y="f126"/>
                    </a:cubicBezTo>
                    <a:cubicBezTo>
                      <a:pt x="f135" y="f126"/>
                      <a:pt x="f104" y="f127"/>
                      <a:pt x="f104" y="f4"/>
                    </a:cubicBezTo>
                    <a:lnTo>
                      <a:pt x="f103" y="f4"/>
                    </a:lnTo>
                    <a:cubicBezTo>
                      <a:pt x="f103" y="f128"/>
                      <a:pt x="f136" y="f126"/>
                      <a:pt x="f101" y="f126"/>
                    </a:cubicBezTo>
                    <a:cubicBezTo>
                      <a:pt x="f43" y="f126"/>
                      <a:pt x="f44" y="f127"/>
                      <a:pt x="f44" y="f4"/>
                    </a:cubicBezTo>
                    <a:lnTo>
                      <a:pt x="f45" y="f4"/>
                    </a:lnTo>
                    <a:cubicBezTo>
                      <a:pt x="f45" y="f128"/>
                      <a:pt x="f46" y="f126"/>
                      <a:pt x="f47" y="f126"/>
                    </a:cubicBezTo>
                    <a:cubicBezTo>
                      <a:pt x="f48" y="f126"/>
                      <a:pt x="f49" y="f127"/>
                      <a:pt x="f49" y="f4"/>
                    </a:cubicBezTo>
                    <a:lnTo>
                      <a:pt x="f50" y="f4"/>
                    </a:lnTo>
                    <a:cubicBezTo>
                      <a:pt x="f50" y="f128"/>
                      <a:pt x="f51" y="f126"/>
                      <a:pt x="f52" y="f126"/>
                    </a:cubicBezTo>
                    <a:cubicBezTo>
                      <a:pt x="f53" y="f126"/>
                      <a:pt x="f54" y="f127"/>
                      <a:pt x="f54" y="f4"/>
                    </a:cubicBezTo>
                    <a:lnTo>
                      <a:pt x="f55" y="f4"/>
                    </a:lnTo>
                    <a:cubicBezTo>
                      <a:pt x="f55" y="f128"/>
                      <a:pt x="f58" y="f126"/>
                      <a:pt x="f2" y="f126"/>
                    </a:cubicBez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hu-HU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endParaRPr>
              </a:p>
            </p:txBody>
          </p:sp>
          <p:sp>
            <p:nvSpPr>
              <p:cNvPr id="48" name="Freeform 7">
                <a:extLst>
                  <a:ext uri="{FF2B5EF4-FFF2-40B4-BE49-F238E27FC236}">
                    <a16:creationId xmlns:a16="http://schemas.microsoft.com/office/drawing/2014/main" id="{87FE93CD-4BF7-CBB7-444C-7A9CD68DA0F5}"/>
                  </a:ext>
                </a:extLst>
              </p:cNvPr>
              <p:cNvSpPr/>
              <p:nvPr/>
            </p:nvSpPr>
            <p:spPr>
              <a:xfrm rot="20662886">
                <a:off x="7138959" y="4689801"/>
                <a:ext cx="1294022" cy="166997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5459730"/>
                  <a:gd name="f4" fmla="val 7045960"/>
                  <a:gd name="f5" fmla="*/ f0 1 5459730"/>
                  <a:gd name="f6" fmla="*/ f1 1 7045960"/>
                  <a:gd name="f7" fmla="+- f4 0 f2"/>
                  <a:gd name="f8" fmla="+- f3 0 f2"/>
                  <a:gd name="f9" fmla="*/ f8 1 5459730"/>
                  <a:gd name="f10" fmla="*/ f7 1 7045960"/>
                  <a:gd name="f11" fmla="*/ f2 1 f9"/>
                  <a:gd name="f12" fmla="*/ f3 1 f9"/>
                  <a:gd name="f13" fmla="*/ f2 1 f10"/>
                  <a:gd name="f14" fmla="*/ f4 1 f10"/>
                  <a:gd name="f15" fmla="*/ f11 f5 1"/>
                  <a:gd name="f16" fmla="*/ f12 f5 1"/>
                  <a:gd name="f17" fmla="*/ f14 f6 1"/>
                  <a:gd name="f18" fmla="*/ f13 f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5" t="f18" r="f16" b="f17"/>
                <a:pathLst>
                  <a:path w="5459730" h="7045960">
                    <a:moveTo>
                      <a:pt x="f2" y="f2"/>
                    </a:moveTo>
                    <a:lnTo>
                      <a:pt x="f3" y="f2"/>
                    </a:lnTo>
                    <a:lnTo>
                      <a:pt x="f3" y="f4"/>
                    </a:lnTo>
                    <a:lnTo>
                      <a:pt x="f2" y="f4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hu-HU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endParaRPr>
              </a:p>
            </p:txBody>
          </p:sp>
          <p:sp>
            <p:nvSpPr>
              <p:cNvPr id="49" name="Freeform 8">
                <a:extLst>
                  <a:ext uri="{FF2B5EF4-FFF2-40B4-BE49-F238E27FC236}">
                    <a16:creationId xmlns:a16="http://schemas.microsoft.com/office/drawing/2014/main" id="{30232395-BB9B-26C0-C75A-827325F41F98}"/>
                  </a:ext>
                </a:extLst>
              </p:cNvPr>
              <p:cNvSpPr/>
              <p:nvPr/>
            </p:nvSpPr>
            <p:spPr>
              <a:xfrm rot="20662886">
                <a:off x="7138959" y="4689801"/>
                <a:ext cx="1294022" cy="166997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5459730"/>
                  <a:gd name="f4" fmla="val 7045960"/>
                  <a:gd name="f5" fmla="val 5370830"/>
                  <a:gd name="f6" fmla="val 6958330"/>
                  <a:gd name="f7" fmla="val 87630"/>
                  <a:gd name="f8" fmla="*/ f0 1 5459730"/>
                  <a:gd name="f9" fmla="*/ f1 1 7045960"/>
                  <a:gd name="f10" fmla="+- f4 0 f2"/>
                  <a:gd name="f11" fmla="+- f3 0 f2"/>
                  <a:gd name="f12" fmla="*/ f11 1 5459730"/>
                  <a:gd name="f13" fmla="*/ f10 1 7045960"/>
                  <a:gd name="f14" fmla="*/ f2 1 f12"/>
                  <a:gd name="f15" fmla="*/ f3 1 f12"/>
                  <a:gd name="f16" fmla="*/ f2 1 f13"/>
                  <a:gd name="f17" fmla="*/ f4 1 f13"/>
                  <a:gd name="f18" fmla="*/ f14 f8 1"/>
                  <a:gd name="f19" fmla="*/ f15 f8 1"/>
                  <a:gd name="f20" fmla="*/ f17 f9 1"/>
                  <a:gd name="f21" fmla="*/ f16 f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5459730" h="7045960">
                    <a:moveTo>
                      <a:pt x="f2" y="f2"/>
                    </a:moveTo>
                    <a:lnTo>
                      <a:pt x="f2" y="f4"/>
                    </a:lnTo>
                    <a:lnTo>
                      <a:pt x="f3" y="f4"/>
                    </a:lnTo>
                    <a:lnTo>
                      <a:pt x="f3" y="f2"/>
                    </a:lnTo>
                    <a:lnTo>
                      <a:pt x="f2" y="f2"/>
                    </a:lnTo>
                    <a:close/>
                    <a:moveTo>
                      <a:pt x="f5" y="f6"/>
                    </a:moveTo>
                    <a:lnTo>
                      <a:pt x="f7" y="f6"/>
                    </a:lnTo>
                    <a:lnTo>
                      <a:pt x="f7" y="f7"/>
                    </a:lnTo>
                    <a:lnTo>
                      <a:pt x="f5" y="f7"/>
                    </a:lnTo>
                    <a:lnTo>
                      <a:pt x="f5" y="f6"/>
                    </a:lnTo>
                    <a:close/>
                  </a:path>
                </a:pathLst>
              </a:custGeom>
              <a:solidFill>
                <a:srgbClr val="866954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hu-HU" sz="18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endParaRPr>
              </a:p>
            </p:txBody>
          </p:sp>
        </p:grpSp>
        <p:pic>
          <p:nvPicPr>
            <p:cNvPr id="50" name="Picture 14" descr="Németh Antal és a &lt;i&gt;Bánk Bán&lt;/i&gt; | Nemzeti Színház">
              <a:extLst>
                <a:ext uri="{FF2B5EF4-FFF2-40B4-BE49-F238E27FC236}">
                  <a16:creationId xmlns:a16="http://schemas.microsoft.com/office/drawing/2014/main" id="{632FF9A8-455C-9D1A-B98C-C37F54244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>
            <a:xfrm rot="20656492">
              <a:off x="7132366" y="4683246"/>
              <a:ext cx="1295046" cy="1710248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51" name="Szövegdoboz 59">
              <a:extLst>
                <a:ext uri="{FF2B5EF4-FFF2-40B4-BE49-F238E27FC236}">
                  <a16:creationId xmlns:a16="http://schemas.microsoft.com/office/drawing/2014/main" id="{5B01076B-92C4-CE77-5CF9-82E6A7640F96}"/>
                </a:ext>
              </a:extLst>
            </p:cNvPr>
            <p:cNvSpPr txBox="1"/>
            <p:nvPr/>
          </p:nvSpPr>
          <p:spPr>
            <a:xfrm rot="4346240">
              <a:off x="6343253" y="5523522"/>
              <a:ext cx="1869015" cy="30777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hu-HU" sz="1400" b="0" i="0" u="none" strike="noStrike" kern="1200" cap="none" spc="0" baseline="0">
                  <a:solidFill>
                    <a:srgbClr val="EFEFEF"/>
                  </a:solidFill>
                  <a:uFillTx/>
                  <a:latin typeface="Bodoni MT" pitchFamily="18"/>
                </a:rPr>
                <a:t>Németh Antal</a:t>
              </a:r>
              <a:endParaRPr lang="hu-HU" sz="1400" b="0" i="0" u="none" strike="noStrike" kern="1200" cap="none" spc="0" baseline="0">
                <a:solidFill>
                  <a:srgbClr val="EFEFEF"/>
                </a:solidFill>
                <a:uFillTx/>
                <a:latin typeface="Apto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</TotalTime>
  <Words>1427</Words>
  <Application>Microsoft Office PowerPoint</Application>
  <PresentationFormat>Szélesvásznú</PresentationFormat>
  <Paragraphs>113</Paragraphs>
  <Slides>11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25" baseType="lpstr">
      <vt:lpstr>Amasis MT Pro Light</vt:lpstr>
      <vt:lpstr>Angsana New</vt:lpstr>
      <vt:lpstr>Aparajita</vt:lpstr>
      <vt:lpstr>Aptos</vt:lpstr>
      <vt:lpstr>Aptos Display</vt:lpstr>
      <vt:lpstr>Arial</vt:lpstr>
      <vt:lpstr>Bodoni MT</vt:lpstr>
      <vt:lpstr>Calibri</vt:lpstr>
      <vt:lpstr>Courier New</vt:lpstr>
      <vt:lpstr>Edwardian Script ITC</vt:lpstr>
      <vt:lpstr>EFCO Brookshire</vt:lpstr>
      <vt:lpstr>Monotype Corsiva</vt:lpstr>
      <vt:lpstr>Times New Roman</vt:lpstr>
      <vt:lpstr>Office téma</vt:lpstr>
      <vt:lpstr>köszönés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Forrás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O365 felhasználó</dc:creator>
  <cp:lastModifiedBy>Szabó Viktória</cp:lastModifiedBy>
  <cp:revision>42</cp:revision>
  <dcterms:created xsi:type="dcterms:W3CDTF">2024-05-20T08:49:58Z</dcterms:created>
  <dcterms:modified xsi:type="dcterms:W3CDTF">2024-05-20T21:54:37Z</dcterms:modified>
</cp:coreProperties>
</file>