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4813"/>
    <a:srgbClr val="3C270A"/>
    <a:srgbClr val="FFD4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86E1C-2D5A-4125-8CAE-2858E3225F01}" type="datetimeFigureOut">
              <a:rPr lang="hu-HU" smtClean="0"/>
              <a:pPr/>
              <a:t>2018.03.10.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4E67-5A38-4DA1-843C-950A4DB03B4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0402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86E1C-2D5A-4125-8CAE-2858E3225F01}" type="datetimeFigureOut">
              <a:rPr lang="hu-HU" smtClean="0"/>
              <a:pPr/>
              <a:t>2018.03.10.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4E67-5A38-4DA1-843C-950A4DB03B4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5004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86E1C-2D5A-4125-8CAE-2858E3225F01}" type="datetimeFigureOut">
              <a:rPr lang="hu-HU" smtClean="0"/>
              <a:pPr/>
              <a:t>2018.03.10.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4E67-5A38-4DA1-843C-950A4DB03B4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50841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86E1C-2D5A-4125-8CAE-2858E3225F01}" type="datetimeFigureOut">
              <a:rPr lang="hu-HU" smtClean="0"/>
              <a:pPr/>
              <a:t>2018.03.10.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4E67-5A38-4DA1-843C-950A4DB03B4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4205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86E1C-2D5A-4125-8CAE-2858E3225F01}" type="datetimeFigureOut">
              <a:rPr lang="hu-HU" smtClean="0"/>
              <a:pPr/>
              <a:t>2018.03.10.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4E67-5A38-4DA1-843C-950A4DB03B4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48032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86E1C-2D5A-4125-8CAE-2858E3225F01}" type="datetimeFigureOut">
              <a:rPr lang="hu-HU" smtClean="0"/>
              <a:pPr/>
              <a:t>2018.03.10.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4E67-5A38-4DA1-843C-950A4DB03B4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11903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86E1C-2D5A-4125-8CAE-2858E3225F01}" type="datetimeFigureOut">
              <a:rPr lang="hu-HU" smtClean="0"/>
              <a:pPr/>
              <a:t>2018.03.10.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4E67-5A38-4DA1-843C-950A4DB03B4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203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86E1C-2D5A-4125-8CAE-2858E3225F01}" type="datetimeFigureOut">
              <a:rPr lang="hu-HU" smtClean="0"/>
              <a:pPr/>
              <a:t>2018.03.10.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4E67-5A38-4DA1-843C-950A4DB03B4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38841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86E1C-2D5A-4125-8CAE-2858E3225F01}" type="datetimeFigureOut">
              <a:rPr lang="hu-HU" smtClean="0"/>
              <a:pPr/>
              <a:t>2018.03.10.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4E67-5A38-4DA1-843C-950A4DB03B4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24330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86E1C-2D5A-4125-8CAE-2858E3225F01}" type="datetimeFigureOut">
              <a:rPr lang="hu-HU" smtClean="0"/>
              <a:pPr/>
              <a:t>2018.03.10.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4E67-5A38-4DA1-843C-950A4DB03B4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54666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86E1C-2D5A-4125-8CAE-2858E3225F01}" type="datetimeFigureOut">
              <a:rPr lang="hu-HU" smtClean="0"/>
              <a:pPr/>
              <a:t>2018.03.10.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4E67-5A38-4DA1-843C-950A4DB03B4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96910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6000"/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86E1C-2D5A-4125-8CAE-2858E3225F01}" type="datetimeFigureOut">
              <a:rPr lang="hu-HU" smtClean="0"/>
              <a:pPr/>
              <a:t>2018.03.10.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84E67-5A38-4DA1-843C-950A4DB03B4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47294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-196948" y="534572"/>
            <a:ext cx="9144000" cy="2387600"/>
          </a:xfrm>
        </p:spPr>
        <p:txBody>
          <a:bodyPr>
            <a:noAutofit/>
          </a:bodyPr>
          <a:lstStyle/>
          <a:p>
            <a:r>
              <a:rPr lang="hu-HU" sz="9600" b="1" dirty="0" smtClean="0">
                <a:latin typeface="Monotype Corsiva" panose="03010101010201010101" pitchFamily="66" charset="0"/>
              </a:rPr>
              <a:t>Hogyan legyünk kiváló költők?</a:t>
            </a:r>
            <a:endParaRPr lang="hu-HU" sz="9600" b="1" dirty="0">
              <a:latin typeface="Monotype Corsiva" panose="03010101010201010101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94778" y="417855"/>
            <a:ext cx="1352550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107858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5400" b="1" i="1" dirty="0" smtClean="0">
                <a:latin typeface="Monotype Corsiva" panose="03010101010201010101" pitchFamily="66" charset="0"/>
              </a:rPr>
              <a:t>Drága Barátom! </a:t>
            </a:r>
            <a:endParaRPr lang="hu-HU" sz="5400" b="1" i="1" dirty="0">
              <a:latin typeface="Monotype Corsiva" panose="03010101010201010101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>
                <a:latin typeface="Monotype Corsiva" pitchFamily="66" charset="0"/>
              </a:rPr>
              <a:t>	A levelemhez csatolt képeslapokban (szintén elektronikusan) próbálok rövid és tömör lenni, bár tudjuk, hogy az nem a magunkfajták erőssége. </a:t>
            </a:r>
          </a:p>
          <a:p>
            <a:pPr>
              <a:buNone/>
            </a:pPr>
            <a:r>
              <a:rPr lang="hu-HU" dirty="0" smtClean="0">
                <a:latin typeface="Monotype Corsiva" pitchFamily="66" charset="0"/>
              </a:rPr>
              <a:t>	A héten kicsit több munkahelyi stressz ért, mint általában, ezért úgy döntöttem, lenézek a Pilvaxba. </a:t>
            </a:r>
          </a:p>
          <a:p>
            <a:pPr>
              <a:buNone/>
            </a:pPr>
            <a:r>
              <a:rPr lang="hu-HU" dirty="0" smtClean="0">
                <a:latin typeface="Monotype Corsiva" pitchFamily="66" charset="0"/>
              </a:rPr>
              <a:t>	Bernát Gáspár inasa, </a:t>
            </a:r>
            <a:r>
              <a:rPr lang="hu-HU" b="1" dirty="0" err="1" smtClean="0">
                <a:latin typeface="Monotype Corsiva" pitchFamily="66" charset="0"/>
              </a:rPr>
              <a:t>Vojtina</a:t>
            </a:r>
            <a:r>
              <a:rPr lang="hu-HU" b="1" dirty="0" smtClean="0">
                <a:latin typeface="Monotype Corsiva" pitchFamily="66" charset="0"/>
              </a:rPr>
              <a:t> Matyi </a:t>
            </a:r>
            <a:r>
              <a:rPr lang="hu-HU" dirty="0" smtClean="0">
                <a:latin typeface="Monotype Corsiva" pitchFamily="66" charset="0"/>
              </a:rPr>
              <a:t>ismét ott lődörgött körülöttünk, „írókollégák” között, ahogyan ő nevez minket, és előadta újabb remekműveit. Számomra átjött az egyértelmű üzenet: </a:t>
            </a:r>
            <a:r>
              <a:rPr lang="hu-HU" b="1" dirty="0" smtClean="0">
                <a:latin typeface="Monotype Corsiva" pitchFamily="66" charset="0"/>
              </a:rPr>
              <a:t>a hazai kultúra bajban van!  </a:t>
            </a:r>
          </a:p>
          <a:p>
            <a:pPr>
              <a:buNone/>
            </a:pPr>
            <a:r>
              <a:rPr lang="hu-HU" dirty="0" smtClean="0">
                <a:latin typeface="Monotype Corsiva" pitchFamily="66" charset="0"/>
              </a:rPr>
              <a:t>	Sokkal tartozom tehát ennek a tót diáknak, ugyanis eldöntöttem, hogy (miután átnéztem a kéziratodat, természetesen) megírom a saját </a:t>
            </a:r>
            <a:r>
              <a:rPr lang="hu-HU" b="1" dirty="0" smtClean="0">
                <a:latin typeface="Monotype Corsiva" pitchFamily="66" charset="0"/>
              </a:rPr>
              <a:t>ARS POÉTIKÁMAT!</a:t>
            </a:r>
            <a:endParaRPr lang="hu-HU" b="1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6012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379193"/>
            <a:ext cx="11619914" cy="1325563"/>
          </a:xfrm>
        </p:spPr>
        <p:txBody>
          <a:bodyPr/>
          <a:lstStyle/>
          <a:p>
            <a:r>
              <a:rPr lang="hu-HU" sz="5400" b="1" i="1" dirty="0" smtClean="0">
                <a:latin typeface="Monotype Corsiva" pitchFamily="66" charset="0"/>
              </a:rPr>
              <a:t>	Ihlet és ötlet </a:t>
            </a:r>
            <a:endParaRPr lang="hu-HU" b="1" i="1" dirty="0">
              <a:latin typeface="Monotype Corsiva" pitchFamily="66" charset="0"/>
            </a:endParaRPr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31447"/>
          </a:xfrm>
        </p:spPr>
        <p:txBody>
          <a:bodyPr/>
          <a:lstStyle/>
          <a:p>
            <a:pPr>
              <a:buNone/>
            </a:pPr>
            <a:r>
              <a:rPr lang="hu-HU" dirty="0" smtClean="0"/>
              <a:t>	</a:t>
            </a:r>
            <a:r>
              <a:rPr lang="hu-HU" dirty="0" smtClean="0">
                <a:latin typeface="Monotype Corsiva" pitchFamily="66" charset="0"/>
              </a:rPr>
              <a:t>A Duna partján sétálva hát megfogalmaztam magamban, hogy milyennek kéne lennie, mit kéne tennie egy mai költőnek (talán te is fontold meg ezeket): </a:t>
            </a:r>
          </a:p>
          <a:p>
            <a:pPr lvl="1"/>
            <a:r>
              <a:rPr lang="hu-HU" b="1" u="sng" dirty="0" smtClean="0">
                <a:latin typeface="Monotype Corsiva" pitchFamily="66" charset="0"/>
              </a:rPr>
              <a:t>ÉKES NYELVEZET</a:t>
            </a:r>
            <a:r>
              <a:rPr lang="hu-HU" b="1" dirty="0" smtClean="0">
                <a:latin typeface="Monotype Corsiva" pitchFamily="66" charset="0"/>
              </a:rPr>
              <a:t>: </a:t>
            </a:r>
            <a:r>
              <a:rPr lang="hu-HU" dirty="0" smtClean="0">
                <a:latin typeface="Monotype Corsiva" pitchFamily="66" charset="0"/>
              </a:rPr>
              <a:t>bármilyen szép ideáról is szólhat költeményünk (szerelem, mámor, haza), csak akkor ér valamit, ha igazi művészként fogalmazzuk meg, nem… </a:t>
            </a:r>
            <a:r>
              <a:rPr lang="hu-HU" i="1" dirty="0" smtClean="0">
                <a:latin typeface="Monotype Corsiva" pitchFamily="66" charset="0"/>
              </a:rPr>
              <a:t>cipész-inasként. </a:t>
            </a:r>
          </a:p>
          <a:p>
            <a:pPr lvl="1"/>
            <a:r>
              <a:rPr lang="hu-HU" b="1" i="1" u="sng" dirty="0" smtClean="0">
                <a:latin typeface="Monotype Corsiva" pitchFamily="66" charset="0"/>
              </a:rPr>
              <a:t>HAZUDNI RÚT – DE SZÜKSÉGES</a:t>
            </a:r>
            <a:r>
              <a:rPr lang="hu-HU" b="1" i="1" dirty="0" smtClean="0">
                <a:latin typeface="Monotype Corsiva" pitchFamily="66" charset="0"/>
              </a:rPr>
              <a:t>: </a:t>
            </a:r>
            <a:r>
              <a:rPr lang="hu-HU" i="1" dirty="0" smtClean="0">
                <a:latin typeface="Monotype Corsiva" pitchFamily="66" charset="0"/>
              </a:rPr>
              <a:t>a költő feladata nem az, hogy pontosan leírjon egy tárgyat, vagy egy helyzetet, sokkal inkább az, hogy azt láttassa az olvasóval, ami a puszta létezésnél több. Mintha a felhők helyett a mögötte halványan megbújó holdvilágot akarná megmutatni, vagy nem magát a vízparton  magasodó fát, hanem a víztükör fölé hajló ág képét. </a:t>
            </a:r>
            <a:r>
              <a:rPr lang="hu-HU" i="1" dirty="0" err="1" smtClean="0">
                <a:latin typeface="Monotype Corsiva" pitchFamily="66" charset="0"/>
              </a:rPr>
              <a:t>Mendacem</a:t>
            </a:r>
            <a:r>
              <a:rPr lang="hu-HU" i="1" dirty="0" smtClean="0">
                <a:latin typeface="Monotype Corsiva" pitchFamily="66" charset="0"/>
              </a:rPr>
              <a:t> </a:t>
            </a:r>
            <a:r>
              <a:rPr lang="hu-HU" i="1" dirty="0" err="1" smtClean="0">
                <a:latin typeface="Monotype Corsiva" pitchFamily="66" charset="0"/>
              </a:rPr>
              <a:t>oportet</a:t>
            </a:r>
            <a:r>
              <a:rPr lang="hu-HU" i="1" dirty="0" smtClean="0">
                <a:latin typeface="Monotype Corsiva" pitchFamily="66" charset="0"/>
              </a:rPr>
              <a:t> esse </a:t>
            </a:r>
            <a:r>
              <a:rPr lang="hu-HU" i="1" dirty="0" err="1" smtClean="0">
                <a:latin typeface="Monotype Corsiva" pitchFamily="66" charset="0"/>
              </a:rPr>
              <a:t>memorem</a:t>
            </a:r>
            <a:r>
              <a:rPr lang="hu-HU" i="1" dirty="0" smtClean="0">
                <a:latin typeface="Monotype Corsiva" pitchFamily="66" charset="0"/>
              </a:rPr>
              <a:t>, mondják latinul. </a:t>
            </a:r>
          </a:p>
          <a:p>
            <a:pPr lvl="1"/>
            <a:r>
              <a:rPr lang="hu-HU" b="1" i="1" u="sng" dirty="0" smtClean="0">
                <a:latin typeface="Monotype Corsiva" pitchFamily="66" charset="0"/>
              </a:rPr>
              <a:t>ÍRJ A JELENNEK</a:t>
            </a:r>
            <a:r>
              <a:rPr lang="hu-HU" b="1" i="1" dirty="0" smtClean="0">
                <a:latin typeface="Monotype Corsiva" pitchFamily="66" charset="0"/>
              </a:rPr>
              <a:t>: </a:t>
            </a:r>
            <a:r>
              <a:rPr lang="hu-HU" i="1" dirty="0" smtClean="0">
                <a:latin typeface="Monotype Corsiva" pitchFamily="66" charset="0"/>
              </a:rPr>
              <a:t>műveinket az olvasók akkor fogják a szívükbe zárni, ha az mai eszmékkel van megtöltve, kortárs ideákkal foglalkozik </a:t>
            </a:r>
            <a:endParaRPr lang="hu-HU" b="1" i="1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4828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 descr="calendar.jpg"/>
          <p:cNvPicPr>
            <a:picLocks noChangeAspect="1"/>
          </p:cNvPicPr>
          <p:nvPr/>
        </p:nvPicPr>
        <p:blipFill>
          <a:blip r:embed="rId2" cstate="print">
            <a:lum contrast="-40000"/>
          </a:blip>
          <a:stretch>
            <a:fillRect/>
          </a:stretch>
        </p:blipFill>
        <p:spPr>
          <a:xfrm>
            <a:off x="900333" y="4206240"/>
            <a:ext cx="5542670" cy="2651760"/>
          </a:xfrm>
          <a:prstGeom prst="rect">
            <a:avLst/>
          </a:prstGeom>
        </p:spPr>
      </p:pic>
      <p:pic>
        <p:nvPicPr>
          <p:cNvPr id="5" name="Kép 4" descr="gah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83212" y="1477108"/>
            <a:ext cx="4614203" cy="2616590"/>
          </a:xfrm>
          <a:prstGeom prst="rect">
            <a:avLst/>
          </a:prstGeom>
        </p:spPr>
      </p:pic>
      <p:pic>
        <p:nvPicPr>
          <p:cNvPr id="4" name="Kép 3" descr="249e93c9590faac9707e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31706" y="1997612"/>
            <a:ext cx="4938110" cy="2780633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5400" b="1" i="1" dirty="0" smtClean="0">
                <a:latin typeface="Monotype Corsiva" pitchFamily="66" charset="0"/>
              </a:rPr>
              <a:t>Részletek a tervezett vershez </a:t>
            </a:r>
            <a:endParaRPr lang="hu-HU" sz="5400" b="1" i="1" dirty="0">
              <a:latin typeface="Monotype Corsiva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910030"/>
            <a:ext cx="10515600" cy="51238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dirty="0" smtClean="0"/>
              <a:t>	</a:t>
            </a:r>
            <a:r>
              <a:rPr lang="hu-HU" dirty="0" smtClean="0">
                <a:solidFill>
                  <a:schemeClr val="bg1"/>
                </a:solidFill>
              </a:rPr>
              <a:t>„</a:t>
            </a:r>
            <a:r>
              <a:rPr lang="hu-HU" dirty="0" smtClean="0">
                <a:solidFill>
                  <a:schemeClr val="bg1"/>
                </a:solidFill>
                <a:latin typeface="Monotype Corsiva" pitchFamily="66" charset="0"/>
              </a:rPr>
              <a:t>De bár a hont szeretjük egyaránt:</a:t>
            </a:r>
            <a:br>
              <a:rPr lang="hu-HU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hu-HU" dirty="0" smtClean="0">
                <a:solidFill>
                  <a:schemeClr val="bg1"/>
                </a:solidFill>
                <a:latin typeface="Monotype Corsiva" pitchFamily="66" charset="0"/>
              </a:rPr>
              <a:t>Van a modorban néha, ami bánt;</a:t>
            </a:r>
            <a:br>
              <a:rPr lang="hu-HU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hu-HU" dirty="0" smtClean="0">
                <a:solidFill>
                  <a:schemeClr val="bg1"/>
                </a:solidFill>
                <a:latin typeface="Monotype Corsiva" pitchFamily="66" charset="0"/>
              </a:rPr>
              <a:t>Mert jóllehet az érzés egyre megy:</a:t>
            </a:r>
            <a:br>
              <a:rPr lang="hu-HU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hu-HU" dirty="0" smtClean="0">
                <a:solidFill>
                  <a:schemeClr val="bg1"/>
                </a:solidFill>
                <a:latin typeface="Monotype Corsiva" pitchFamily="66" charset="0"/>
              </a:rPr>
              <a:t>A költő, s a... cipész-inas, nem egy.”</a:t>
            </a:r>
            <a:r>
              <a:rPr lang="hu-HU" dirty="0" smtClean="0">
                <a:latin typeface="Monotype Corsiva" pitchFamily="66" charset="0"/>
              </a:rPr>
              <a:t>		</a:t>
            </a:r>
          </a:p>
          <a:p>
            <a:pPr>
              <a:buNone/>
            </a:pPr>
            <a:r>
              <a:rPr lang="hu-HU" dirty="0" smtClean="0">
                <a:latin typeface="Monotype Corsiva" pitchFamily="66" charset="0"/>
              </a:rPr>
              <a:t>							</a:t>
            </a:r>
            <a:r>
              <a:rPr lang="hu-HU" dirty="0" smtClean="0">
                <a:solidFill>
                  <a:schemeClr val="bg1"/>
                </a:solidFill>
                <a:latin typeface="Monotype Corsiva" pitchFamily="66" charset="0"/>
              </a:rPr>
              <a:t>„Állok Dunánk szélén, a pesti parton:</a:t>
            </a:r>
            <a:br>
              <a:rPr lang="hu-HU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hu-HU" dirty="0" smtClean="0">
                <a:solidFill>
                  <a:schemeClr val="bg1"/>
                </a:solidFill>
                <a:latin typeface="Monotype Corsiva" pitchFamily="66" charset="0"/>
              </a:rPr>
              <a:t>						Előttem a kép, színdús üde karton:”</a:t>
            </a:r>
          </a:p>
          <a:p>
            <a:pPr>
              <a:buNone/>
            </a:pPr>
            <a:r>
              <a:rPr lang="hu-HU" dirty="0" smtClean="0">
                <a:latin typeface="Monotype Corsiva" pitchFamily="66" charset="0"/>
              </a:rPr>
              <a:t>	</a:t>
            </a:r>
          </a:p>
          <a:p>
            <a:pPr>
              <a:buNone/>
            </a:pPr>
            <a:r>
              <a:rPr lang="hu-HU" dirty="0" smtClean="0">
                <a:solidFill>
                  <a:schemeClr val="bg1"/>
                </a:solidFill>
                <a:latin typeface="Monotype Corsiva" pitchFamily="66" charset="0"/>
              </a:rPr>
              <a:t>„Jelennek ír, ki a jelenben él,</a:t>
            </a:r>
            <a:br>
              <a:rPr lang="hu-HU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hu-HU" dirty="0" smtClean="0">
                <a:solidFill>
                  <a:schemeClr val="bg1"/>
                </a:solidFill>
                <a:latin typeface="Monotype Corsiva" pitchFamily="66" charset="0"/>
              </a:rPr>
              <a:t>- Mondom - közöttünk hisz, szeret, remél,</a:t>
            </a:r>
            <a:br>
              <a:rPr lang="hu-HU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hu-HU" dirty="0" smtClean="0">
                <a:solidFill>
                  <a:schemeClr val="bg1"/>
                </a:solidFill>
                <a:latin typeface="Monotype Corsiva" pitchFamily="66" charset="0"/>
              </a:rPr>
              <a:t>Küzd, vágy, remeg, örvend, szomorkodik:</a:t>
            </a:r>
            <a:br>
              <a:rPr lang="hu-HU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hu-HU" dirty="0" smtClean="0">
                <a:solidFill>
                  <a:schemeClr val="bg1"/>
                </a:solidFill>
                <a:latin typeface="Monotype Corsiva" pitchFamily="66" charset="0"/>
              </a:rPr>
              <a:t>Mért élne visszább, vagy húsz századig?”</a:t>
            </a:r>
            <a:endParaRPr lang="hu-HU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1606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5400" b="1" dirty="0" smtClean="0">
                <a:latin typeface="Monotype Corsiva" pitchFamily="66" charset="0"/>
              </a:rPr>
              <a:t>Várom a következő leveledet,</a:t>
            </a:r>
            <a:endParaRPr lang="hu-HU" sz="5400" b="1" dirty="0">
              <a:latin typeface="Monotype Corsiva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011530" y="4990856"/>
            <a:ext cx="1876865" cy="1044184"/>
          </a:xfrm>
        </p:spPr>
        <p:txBody>
          <a:bodyPr/>
          <a:lstStyle/>
          <a:p>
            <a:pPr>
              <a:buNone/>
            </a:pPr>
            <a:r>
              <a:rPr lang="hu-HU" b="1" dirty="0" smtClean="0">
                <a:latin typeface="Monotype Corsiva" pitchFamily="66" charset="0"/>
              </a:rPr>
              <a:t>Barátod, </a:t>
            </a:r>
          </a:p>
          <a:p>
            <a:pPr>
              <a:buNone/>
            </a:pPr>
            <a:r>
              <a:rPr lang="hu-HU" b="1" dirty="0" smtClean="0">
                <a:latin typeface="Monotype Corsiva" pitchFamily="66" charset="0"/>
              </a:rPr>
              <a:t>Arany János</a:t>
            </a:r>
            <a:endParaRPr lang="hu-HU" b="1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47833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21</Words>
  <Application>Microsoft Office PowerPoint</Application>
  <PresentationFormat>Szélesvásznú</PresentationFormat>
  <Paragraphs>19</Paragraphs>
  <Slides>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Monotype Corsiva</vt:lpstr>
      <vt:lpstr>Office-téma</vt:lpstr>
      <vt:lpstr>Hogyan legyünk kiváló költők?</vt:lpstr>
      <vt:lpstr>Drága Barátom! </vt:lpstr>
      <vt:lpstr> Ihlet és ötlet </vt:lpstr>
      <vt:lpstr>Részletek a tervezett vershez </vt:lpstr>
      <vt:lpstr>Várom a következő leveledet,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avasi</dc:creator>
  <cp:lastModifiedBy>User</cp:lastModifiedBy>
  <cp:revision>23</cp:revision>
  <dcterms:created xsi:type="dcterms:W3CDTF">2018-03-10T10:16:23Z</dcterms:created>
  <dcterms:modified xsi:type="dcterms:W3CDTF">2018-03-10T21:23:32Z</dcterms:modified>
</cp:coreProperties>
</file>