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Roller Coaster Serif" charset="1" panose="00000000000000000000"/>
      <p:regular r:id="rId18"/>
    </p:embeddedFont>
    <p:embeddedFont>
      <p:font typeface="Courier Prime Bold" charset="1" panose="00000809000000000000"/>
      <p:regular r:id="rId19"/>
    </p:embeddedFont>
    <p:embeddedFont>
      <p:font typeface="Libre Baskerville" charset="1" panose="0200000000000000000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39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1.png" Type="http://schemas.openxmlformats.org/officeDocument/2006/relationships/image"/><Relationship Id="rId5" Target="../media/image27.png" Type="http://schemas.openxmlformats.org/officeDocument/2006/relationships/image"/><Relationship Id="rId6" Target="../media/image28.svg" Type="http://schemas.openxmlformats.org/officeDocument/2006/relationships/image"/><Relationship Id="rId7" Target="../media/image40.png" Type="http://schemas.openxmlformats.org/officeDocument/2006/relationships/image"/><Relationship Id="rId8" Target="../media/image41.png" Type="http://schemas.openxmlformats.org/officeDocument/2006/relationships/image"/><Relationship Id="rId9" Target="../media/image42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9.png" Type="http://schemas.openxmlformats.org/officeDocument/2006/relationships/image"/><Relationship Id="rId5" Target="../media/image20.svg" Type="http://schemas.openxmlformats.org/officeDocument/2006/relationships/image"/><Relationship Id="rId6" Target="../media/image4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11.png" Type="http://schemas.openxmlformats.org/officeDocument/2006/relationships/image"/><Relationship Id="rId5" Target="../media/image17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9.png" Type="http://schemas.openxmlformats.org/officeDocument/2006/relationships/image"/><Relationship Id="rId5" Target="../media/image20.svg" Type="http://schemas.openxmlformats.org/officeDocument/2006/relationships/image"/><Relationship Id="rId6" Target="../media/image2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Relationship Id="rId6" Target="../media/image24.png" Type="http://schemas.openxmlformats.org/officeDocument/2006/relationships/image"/><Relationship Id="rId7" Target="../media/image25.png" Type="http://schemas.openxmlformats.org/officeDocument/2006/relationships/image"/><Relationship Id="rId8" Target="../media/image2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1.png" Type="http://schemas.openxmlformats.org/officeDocument/2006/relationships/image"/><Relationship Id="rId5" Target="../media/image27.png" Type="http://schemas.openxmlformats.org/officeDocument/2006/relationships/image"/><Relationship Id="rId6" Target="../media/image28.svg" Type="http://schemas.openxmlformats.org/officeDocument/2006/relationships/image"/><Relationship Id="rId7" Target="../media/image29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11.png" Type="http://schemas.openxmlformats.org/officeDocument/2006/relationships/image"/><Relationship Id="rId5" Target="../media/image30.png" Type="http://schemas.openxmlformats.org/officeDocument/2006/relationships/image"/><Relationship Id="rId6" Target="../media/image31.png" Type="http://schemas.openxmlformats.org/officeDocument/2006/relationships/image"/><Relationship Id="rId7" Target="../media/image3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33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png" Type="http://schemas.openxmlformats.org/officeDocument/2006/relationships/image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34.png" Type="http://schemas.openxmlformats.org/officeDocument/2006/relationships/image"/><Relationship Id="rId7" Target="../media/image35.png" Type="http://schemas.openxmlformats.org/officeDocument/2006/relationships/image"/><Relationship Id="rId8" Target="../media/image36.png" Type="http://schemas.openxmlformats.org/officeDocument/2006/relationships/image"/><Relationship Id="rId9" Target="../media/image3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02D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9918" y="-1792369"/>
            <a:ext cx="18437754" cy="12304112"/>
            <a:chOff x="0" y="0"/>
            <a:chExt cx="24583672" cy="164054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66557" y="8233111"/>
              <a:ext cx="8172372" cy="8172372"/>
            </a:xfrm>
            <a:custGeom>
              <a:avLst/>
              <a:gdLst/>
              <a:ahLst/>
              <a:cxnLst/>
              <a:rect r="r" b="b" t="t" l="l"/>
              <a:pathLst>
                <a:path h="8172372" w="8172372">
                  <a:moveTo>
                    <a:pt x="0" y="0"/>
                  </a:moveTo>
                  <a:lnTo>
                    <a:pt x="8172372" y="0"/>
                  </a:lnTo>
                  <a:lnTo>
                    <a:pt x="8172372" y="8172371"/>
                  </a:lnTo>
                  <a:lnTo>
                    <a:pt x="0" y="8172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8238929" y="8172372"/>
              <a:ext cx="8172372" cy="8172372"/>
            </a:xfrm>
            <a:custGeom>
              <a:avLst/>
              <a:gdLst/>
              <a:ahLst/>
              <a:cxnLst/>
              <a:rect r="r" b="b" t="t" l="l"/>
              <a:pathLst>
                <a:path h="8172372" w="8172372">
                  <a:moveTo>
                    <a:pt x="0" y="0"/>
                  </a:moveTo>
                  <a:lnTo>
                    <a:pt x="8172371" y="0"/>
                  </a:lnTo>
                  <a:lnTo>
                    <a:pt x="8172371" y="8172371"/>
                  </a:lnTo>
                  <a:lnTo>
                    <a:pt x="0" y="8172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6411300" y="8233111"/>
              <a:ext cx="8172372" cy="8172372"/>
            </a:xfrm>
            <a:custGeom>
              <a:avLst/>
              <a:gdLst/>
              <a:ahLst/>
              <a:cxnLst/>
              <a:rect r="r" b="b" t="t" l="l"/>
              <a:pathLst>
                <a:path h="8172372" w="8172372">
                  <a:moveTo>
                    <a:pt x="0" y="0"/>
                  </a:moveTo>
                  <a:lnTo>
                    <a:pt x="8172372" y="0"/>
                  </a:lnTo>
                  <a:lnTo>
                    <a:pt x="8172372" y="8172371"/>
                  </a:lnTo>
                  <a:lnTo>
                    <a:pt x="0" y="8172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60739"/>
              <a:ext cx="8172372" cy="8172372"/>
            </a:xfrm>
            <a:custGeom>
              <a:avLst/>
              <a:gdLst/>
              <a:ahLst/>
              <a:cxnLst/>
              <a:rect r="r" b="b" t="t" l="l"/>
              <a:pathLst>
                <a:path h="8172372" w="8172372">
                  <a:moveTo>
                    <a:pt x="0" y="0"/>
                  </a:moveTo>
                  <a:lnTo>
                    <a:pt x="8172372" y="0"/>
                  </a:lnTo>
                  <a:lnTo>
                    <a:pt x="8172372" y="8172372"/>
                  </a:lnTo>
                  <a:lnTo>
                    <a:pt x="0" y="8172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8172372" y="0"/>
              <a:ext cx="8172372" cy="8172372"/>
            </a:xfrm>
            <a:custGeom>
              <a:avLst/>
              <a:gdLst/>
              <a:ahLst/>
              <a:cxnLst/>
              <a:rect r="r" b="b" t="t" l="l"/>
              <a:pathLst>
                <a:path h="8172372" w="8172372">
                  <a:moveTo>
                    <a:pt x="0" y="0"/>
                  </a:moveTo>
                  <a:lnTo>
                    <a:pt x="8172371" y="0"/>
                  </a:lnTo>
                  <a:lnTo>
                    <a:pt x="8172371" y="8172372"/>
                  </a:lnTo>
                  <a:lnTo>
                    <a:pt x="0" y="8172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6344743" y="60739"/>
              <a:ext cx="8172372" cy="8172372"/>
            </a:xfrm>
            <a:custGeom>
              <a:avLst/>
              <a:gdLst/>
              <a:ahLst/>
              <a:cxnLst/>
              <a:rect r="r" b="b" t="t" l="l"/>
              <a:pathLst>
                <a:path h="8172372" w="8172372">
                  <a:moveTo>
                    <a:pt x="0" y="0"/>
                  </a:moveTo>
                  <a:lnTo>
                    <a:pt x="8172372" y="0"/>
                  </a:lnTo>
                  <a:lnTo>
                    <a:pt x="8172372" y="8172372"/>
                  </a:lnTo>
                  <a:lnTo>
                    <a:pt x="0" y="8172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221982">
            <a:off x="1025442" y="-1594485"/>
            <a:ext cx="16081349" cy="5246370"/>
            <a:chOff x="0" y="0"/>
            <a:chExt cx="19421411" cy="633603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38925" y="0"/>
              <a:ext cx="19382485" cy="6336030"/>
            </a:xfrm>
            <a:custGeom>
              <a:avLst/>
              <a:gdLst/>
              <a:ahLst/>
              <a:cxnLst/>
              <a:rect r="r" b="b" t="t" l="l"/>
              <a:pathLst>
                <a:path h="6336030" w="19382485">
                  <a:moveTo>
                    <a:pt x="18565423" y="4710303"/>
                  </a:moveTo>
                  <a:cubicBezTo>
                    <a:pt x="18304797" y="4816602"/>
                    <a:pt x="18249197" y="4851781"/>
                    <a:pt x="17868250" y="4844161"/>
                  </a:cubicBezTo>
                  <a:cubicBezTo>
                    <a:pt x="17871724" y="4862957"/>
                    <a:pt x="17926456" y="4874387"/>
                    <a:pt x="17836105" y="4878705"/>
                  </a:cubicBezTo>
                  <a:cubicBezTo>
                    <a:pt x="17754008" y="4933950"/>
                    <a:pt x="17401294" y="4863465"/>
                    <a:pt x="17449074" y="5012817"/>
                  </a:cubicBezTo>
                  <a:cubicBezTo>
                    <a:pt x="17237969" y="5002530"/>
                    <a:pt x="16995587" y="5104892"/>
                    <a:pt x="16684138" y="5113147"/>
                  </a:cubicBezTo>
                  <a:cubicBezTo>
                    <a:pt x="16425684" y="5096637"/>
                    <a:pt x="17203652" y="5150866"/>
                    <a:pt x="15561275" y="5236972"/>
                  </a:cubicBezTo>
                  <a:cubicBezTo>
                    <a:pt x="15577347" y="5270881"/>
                    <a:pt x="15121686" y="5163185"/>
                    <a:pt x="15249393" y="5210683"/>
                  </a:cubicBezTo>
                  <a:cubicBezTo>
                    <a:pt x="14956189" y="5185283"/>
                    <a:pt x="15069561" y="5314696"/>
                    <a:pt x="14721625" y="5218557"/>
                  </a:cubicBezTo>
                  <a:cubicBezTo>
                    <a:pt x="14399752" y="5283581"/>
                    <a:pt x="14055292" y="5272786"/>
                    <a:pt x="13365502" y="5321173"/>
                  </a:cubicBezTo>
                  <a:cubicBezTo>
                    <a:pt x="13252129" y="5382641"/>
                    <a:pt x="13281232" y="5332730"/>
                    <a:pt x="12710028" y="5419598"/>
                  </a:cubicBezTo>
                  <a:cubicBezTo>
                    <a:pt x="12766496" y="5344922"/>
                    <a:pt x="12336029" y="5449443"/>
                    <a:pt x="12321695" y="5451475"/>
                  </a:cubicBezTo>
                  <a:cubicBezTo>
                    <a:pt x="11909905" y="5484114"/>
                    <a:pt x="12069322" y="5615051"/>
                    <a:pt x="11615833" y="5618353"/>
                  </a:cubicBezTo>
                  <a:cubicBezTo>
                    <a:pt x="11533301" y="5562346"/>
                    <a:pt x="11544161" y="5653151"/>
                    <a:pt x="11349125" y="5604891"/>
                  </a:cubicBezTo>
                  <a:cubicBezTo>
                    <a:pt x="11342175" y="5608066"/>
                    <a:pt x="11286141" y="5652770"/>
                    <a:pt x="11010311" y="5661406"/>
                  </a:cubicBezTo>
                  <a:cubicBezTo>
                    <a:pt x="10962964" y="5672201"/>
                    <a:pt x="10806154" y="5793232"/>
                    <a:pt x="10556823" y="5748655"/>
                  </a:cubicBezTo>
                  <a:cubicBezTo>
                    <a:pt x="10449966" y="5816346"/>
                    <a:pt x="10587663" y="5812917"/>
                    <a:pt x="10304015" y="5777357"/>
                  </a:cubicBezTo>
                  <a:cubicBezTo>
                    <a:pt x="10181521" y="5759450"/>
                    <a:pt x="10063805" y="5844286"/>
                    <a:pt x="9878760" y="5834761"/>
                  </a:cubicBezTo>
                  <a:cubicBezTo>
                    <a:pt x="9820555" y="5828284"/>
                    <a:pt x="9561666" y="5793359"/>
                    <a:pt x="9335356" y="5822696"/>
                  </a:cubicBezTo>
                  <a:cubicBezTo>
                    <a:pt x="9349255" y="5843651"/>
                    <a:pt x="9092104" y="5807583"/>
                    <a:pt x="8996976" y="5882259"/>
                  </a:cubicBezTo>
                  <a:cubicBezTo>
                    <a:pt x="8805851" y="5840222"/>
                    <a:pt x="9126420" y="5843524"/>
                    <a:pt x="8633403" y="5865241"/>
                  </a:cubicBezTo>
                  <a:cubicBezTo>
                    <a:pt x="8649041" y="5836285"/>
                    <a:pt x="8416649" y="6001004"/>
                    <a:pt x="8020932" y="5989574"/>
                  </a:cubicBezTo>
                  <a:cubicBezTo>
                    <a:pt x="7834149" y="6011418"/>
                    <a:pt x="7422796" y="5925693"/>
                    <a:pt x="7238185" y="6035548"/>
                  </a:cubicBezTo>
                  <a:cubicBezTo>
                    <a:pt x="7256429" y="6005322"/>
                    <a:pt x="6973650" y="5924169"/>
                    <a:pt x="6394192" y="5977255"/>
                  </a:cubicBezTo>
                  <a:cubicBezTo>
                    <a:pt x="6047993" y="6055487"/>
                    <a:pt x="5798661" y="5862828"/>
                    <a:pt x="4868661" y="6045200"/>
                  </a:cubicBezTo>
                  <a:cubicBezTo>
                    <a:pt x="4604126" y="6097778"/>
                    <a:pt x="4326125" y="6100572"/>
                    <a:pt x="3951258" y="6168390"/>
                  </a:cubicBezTo>
                  <a:cubicBezTo>
                    <a:pt x="3734504" y="6224270"/>
                    <a:pt x="3085111" y="6346571"/>
                    <a:pt x="2793644" y="6278626"/>
                  </a:cubicBezTo>
                  <a:cubicBezTo>
                    <a:pt x="2475680" y="6304915"/>
                    <a:pt x="2439627" y="6241161"/>
                    <a:pt x="2188557" y="6214491"/>
                  </a:cubicBezTo>
                  <a:cubicBezTo>
                    <a:pt x="1891878" y="6279134"/>
                    <a:pt x="1523093" y="6213475"/>
                    <a:pt x="1100879" y="6336030"/>
                  </a:cubicBezTo>
                  <a:cubicBezTo>
                    <a:pt x="904540" y="6305169"/>
                    <a:pt x="466689" y="6327521"/>
                    <a:pt x="57940" y="6308852"/>
                  </a:cubicBezTo>
                  <a:cubicBezTo>
                    <a:pt x="-58356" y="4542663"/>
                    <a:pt x="40566" y="2060321"/>
                    <a:pt x="16241" y="46228"/>
                  </a:cubicBezTo>
                  <a:cubicBezTo>
                    <a:pt x="-121856" y="-11684"/>
                    <a:pt x="1002276" y="15240"/>
                    <a:pt x="1338483" y="16764"/>
                  </a:cubicBezTo>
                  <a:cubicBezTo>
                    <a:pt x="2526503" y="10795"/>
                    <a:pt x="3828764" y="8636"/>
                    <a:pt x="5125378" y="16637"/>
                  </a:cubicBezTo>
                  <a:cubicBezTo>
                    <a:pt x="9531694" y="-4826"/>
                    <a:pt x="14938813" y="39497"/>
                    <a:pt x="19206564" y="0"/>
                  </a:cubicBezTo>
                  <a:cubicBezTo>
                    <a:pt x="19441033" y="1356614"/>
                    <a:pt x="19074513" y="2958719"/>
                    <a:pt x="19382485" y="4338193"/>
                  </a:cubicBezTo>
                  <a:cubicBezTo>
                    <a:pt x="18954626" y="4608576"/>
                    <a:pt x="19559651" y="4541647"/>
                    <a:pt x="18565423" y="4710303"/>
                  </a:cubicBezTo>
                  <a:close/>
                </a:path>
              </a:pathLst>
            </a:custGeom>
            <a:solidFill>
              <a:srgbClr val="902D2F">
                <a:alpha val="67843"/>
              </a:srgbClr>
            </a:solid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3237634" y="2719002"/>
            <a:ext cx="11948553" cy="6248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545"/>
              </a:lnSpc>
            </a:pPr>
            <a:r>
              <a:rPr lang="en-US" sz="4638">
                <a:solidFill>
                  <a:srgbClr val="D99A57"/>
                </a:solidFill>
                <a:latin typeface="Roller Coaster Serif"/>
                <a:ea typeface="Roller Coaster Serif"/>
                <a:cs typeface="Roller Coaster Serif"/>
                <a:sym typeface="Roller Coaster Serif"/>
              </a:rPr>
              <a:t>Paulay Ede (1883), Németh Antal (1937), Gellért Endre (1955)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5400000">
            <a:off x="638780" y="7039451"/>
            <a:ext cx="3963828" cy="4114800"/>
          </a:xfrm>
          <a:custGeom>
            <a:avLst/>
            <a:gdLst/>
            <a:ahLst/>
            <a:cxnLst/>
            <a:rect r="r" b="b" t="t" l="l"/>
            <a:pathLst>
              <a:path h="4114800" w="3963828">
                <a:moveTo>
                  <a:pt x="0" y="0"/>
                </a:moveTo>
                <a:lnTo>
                  <a:pt x="3963828" y="0"/>
                </a:lnTo>
                <a:lnTo>
                  <a:pt x="39638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274009">
            <a:off x="-900840" y="-1644442"/>
            <a:ext cx="6317946" cy="9680256"/>
          </a:xfrm>
          <a:custGeom>
            <a:avLst/>
            <a:gdLst/>
            <a:ahLst/>
            <a:cxnLst/>
            <a:rect r="r" b="b" t="t" l="l"/>
            <a:pathLst>
              <a:path h="9680256" w="6317946">
                <a:moveTo>
                  <a:pt x="0" y="0"/>
                </a:moveTo>
                <a:lnTo>
                  <a:pt x="6317946" y="0"/>
                </a:lnTo>
                <a:lnTo>
                  <a:pt x="6317946" y="9680256"/>
                </a:lnTo>
                <a:lnTo>
                  <a:pt x="0" y="96802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2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365281">
            <a:off x="15927413" y="-692887"/>
            <a:ext cx="3540959" cy="7777147"/>
          </a:xfrm>
          <a:custGeom>
            <a:avLst/>
            <a:gdLst/>
            <a:ahLst/>
            <a:cxnLst/>
            <a:rect r="r" b="b" t="t" l="l"/>
            <a:pathLst>
              <a:path h="7777147" w="3540959">
                <a:moveTo>
                  <a:pt x="0" y="0"/>
                </a:moveTo>
                <a:lnTo>
                  <a:pt x="3540958" y="0"/>
                </a:lnTo>
                <a:lnTo>
                  <a:pt x="3540958" y="7777146"/>
                </a:lnTo>
                <a:lnTo>
                  <a:pt x="0" y="77771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8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4348709" y="5710647"/>
            <a:ext cx="3659294" cy="4940854"/>
          </a:xfrm>
          <a:custGeom>
            <a:avLst/>
            <a:gdLst/>
            <a:ahLst/>
            <a:cxnLst/>
            <a:rect r="r" b="b" t="t" l="l"/>
            <a:pathLst>
              <a:path h="4940854" w="3659294">
                <a:moveTo>
                  <a:pt x="0" y="0"/>
                </a:moveTo>
                <a:lnTo>
                  <a:pt x="3659294" y="0"/>
                </a:lnTo>
                <a:lnTo>
                  <a:pt x="3659294" y="4940854"/>
                </a:lnTo>
                <a:lnTo>
                  <a:pt x="0" y="49408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16049595" y="-234268"/>
            <a:ext cx="2419410" cy="10755536"/>
          </a:xfrm>
          <a:custGeom>
            <a:avLst/>
            <a:gdLst/>
            <a:ahLst/>
            <a:cxnLst/>
            <a:rect r="r" b="b" t="t" l="l"/>
            <a:pathLst>
              <a:path h="10755536" w="2419410">
                <a:moveTo>
                  <a:pt x="2419410" y="0"/>
                </a:moveTo>
                <a:lnTo>
                  <a:pt x="0" y="0"/>
                </a:lnTo>
                <a:lnTo>
                  <a:pt x="0" y="10755536"/>
                </a:lnTo>
                <a:lnTo>
                  <a:pt x="2419410" y="10755536"/>
                </a:lnTo>
                <a:lnTo>
                  <a:pt x="2419410" y="0"/>
                </a:lnTo>
                <a:close/>
              </a:path>
            </a:pathLst>
          </a:custGeom>
          <a:blipFill>
            <a:blip r:embed="rId12"/>
            <a:stretch>
              <a:fillRect l="-682" t="-8005" r="-17900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-181005" y="-234268"/>
            <a:ext cx="2419410" cy="10755536"/>
          </a:xfrm>
          <a:custGeom>
            <a:avLst/>
            <a:gdLst/>
            <a:ahLst/>
            <a:cxnLst/>
            <a:rect r="r" b="b" t="t" l="l"/>
            <a:pathLst>
              <a:path h="10755536" w="2419410">
                <a:moveTo>
                  <a:pt x="0" y="0"/>
                </a:moveTo>
                <a:lnTo>
                  <a:pt x="2419410" y="0"/>
                </a:lnTo>
                <a:lnTo>
                  <a:pt x="2419410" y="10755536"/>
                </a:lnTo>
                <a:lnTo>
                  <a:pt x="0" y="107555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682" t="-8005" r="-17900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482600" y="6642497"/>
            <a:ext cx="4011339" cy="4114800"/>
          </a:xfrm>
          <a:custGeom>
            <a:avLst/>
            <a:gdLst/>
            <a:ahLst/>
            <a:cxnLst/>
            <a:rect r="r" b="b" t="t" l="l"/>
            <a:pathLst>
              <a:path h="4114800" w="4011339">
                <a:moveTo>
                  <a:pt x="0" y="0"/>
                </a:moveTo>
                <a:lnTo>
                  <a:pt x="4011339" y="0"/>
                </a:lnTo>
                <a:lnTo>
                  <a:pt x="40113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7315424" y="3552605"/>
            <a:ext cx="3707069" cy="4419755"/>
          </a:xfrm>
          <a:custGeom>
            <a:avLst/>
            <a:gdLst/>
            <a:ahLst/>
            <a:cxnLst/>
            <a:rect r="r" b="b" t="t" l="l"/>
            <a:pathLst>
              <a:path h="4419755" w="3707069">
                <a:moveTo>
                  <a:pt x="0" y="0"/>
                </a:moveTo>
                <a:lnTo>
                  <a:pt x="3707070" y="0"/>
                </a:lnTo>
                <a:lnTo>
                  <a:pt x="3707070" y="4419755"/>
                </a:lnTo>
                <a:lnTo>
                  <a:pt x="0" y="44197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6025486" y="9458325"/>
            <a:ext cx="6372849" cy="2876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b="true" sz="2000" spc="238">
                <a:solidFill>
                  <a:srgbClr val="D99A57"/>
                </a:solidFill>
                <a:latin typeface="Courier Prime Bold"/>
                <a:ea typeface="Courier Prime Bold"/>
                <a:cs typeface="Courier Prime Bold"/>
                <a:sym typeface="Courier Prime Bold"/>
              </a:rPr>
              <a:t>Lantvirágok csapat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678976" y="748536"/>
            <a:ext cx="10669732" cy="18932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273"/>
              </a:lnSpc>
            </a:pPr>
            <a:r>
              <a:rPr lang="en-US" sz="7421">
                <a:solidFill>
                  <a:srgbClr val="D99A57"/>
                </a:solidFill>
                <a:latin typeface="Roller Coaster Serif"/>
                <a:ea typeface="Roller Coaster Serif"/>
                <a:cs typeface="Roller Coaster Serif"/>
                <a:sym typeface="Roller Coaster Serif"/>
              </a:rPr>
              <a:t>AZ EMBER TRAGÉDIÁJA A NEMZETI SZÍNHÁZ TÖRTÉNETÉBEN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8262685" y="8095349"/>
            <a:ext cx="1898452" cy="655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D99A57"/>
                </a:solidFill>
                <a:latin typeface="Roller Coaster Serif"/>
                <a:ea typeface="Roller Coaster Serif"/>
                <a:cs typeface="Roller Coaster Serif"/>
                <a:sym typeface="Roller Coaster Serif"/>
              </a:rPr>
              <a:t>Madách Imre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02D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365281">
            <a:off x="15927413" y="-692887"/>
            <a:ext cx="3540959" cy="7777147"/>
          </a:xfrm>
          <a:custGeom>
            <a:avLst/>
            <a:gdLst/>
            <a:ahLst/>
            <a:cxnLst/>
            <a:rect r="r" b="b" t="t" l="l"/>
            <a:pathLst>
              <a:path h="7777147" w="3540959">
                <a:moveTo>
                  <a:pt x="0" y="0"/>
                </a:moveTo>
                <a:lnTo>
                  <a:pt x="3540958" y="0"/>
                </a:lnTo>
                <a:lnTo>
                  <a:pt x="3540958" y="7777146"/>
                </a:lnTo>
                <a:lnTo>
                  <a:pt x="0" y="77771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831309" y="5580414"/>
            <a:ext cx="3659294" cy="4940854"/>
          </a:xfrm>
          <a:custGeom>
            <a:avLst/>
            <a:gdLst/>
            <a:ahLst/>
            <a:cxnLst/>
            <a:rect r="r" b="b" t="t" l="l"/>
            <a:pathLst>
              <a:path h="4940854" w="3659294">
                <a:moveTo>
                  <a:pt x="0" y="0"/>
                </a:moveTo>
                <a:lnTo>
                  <a:pt x="3659294" y="0"/>
                </a:lnTo>
                <a:lnTo>
                  <a:pt x="3659294" y="4940854"/>
                </a:lnTo>
                <a:lnTo>
                  <a:pt x="0" y="49408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6969443" cy="10287000"/>
          </a:xfrm>
          <a:custGeom>
            <a:avLst/>
            <a:gdLst/>
            <a:ahLst/>
            <a:cxnLst/>
            <a:rect r="r" b="b" t="t" l="l"/>
            <a:pathLst>
              <a:path h="10287000" w="6969443">
                <a:moveTo>
                  <a:pt x="0" y="0"/>
                </a:moveTo>
                <a:lnTo>
                  <a:pt x="6969443" y="0"/>
                </a:lnTo>
                <a:lnTo>
                  <a:pt x="69694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136528" y="833023"/>
            <a:ext cx="9686410" cy="2362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036"/>
              </a:lnSpc>
            </a:pPr>
            <a:r>
              <a:rPr lang="en-US" sz="9221">
                <a:solidFill>
                  <a:srgbClr val="D99A57"/>
                </a:solidFill>
                <a:latin typeface="Roller Coaster Serif"/>
                <a:ea typeface="Roller Coaster Serif"/>
                <a:cs typeface="Roller Coaster Serif"/>
                <a:sym typeface="Roller Coaster Serif"/>
              </a:rPr>
              <a:t>A HÁROM RENDEZÉS ÖSSZEHASONLÍTÁSA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969443" y="4374566"/>
            <a:ext cx="8186740" cy="3311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80132" indent="-340066" lvl="1">
              <a:lnSpc>
                <a:spcPts val="3307"/>
              </a:lnSpc>
              <a:buFont typeface="Arial"/>
              <a:buChar char="•"/>
            </a:pPr>
            <a:r>
              <a:rPr lang="en-US" sz="3150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Paulay (1883): historizáló, ünnepélyes, tablószerű </a:t>
            </a:r>
          </a:p>
          <a:p>
            <a:pPr algn="l" marL="680132" indent="-340066" lvl="1">
              <a:lnSpc>
                <a:spcPts val="3307"/>
              </a:lnSpc>
              <a:buFont typeface="Arial"/>
              <a:buChar char="•"/>
            </a:pPr>
            <a:r>
              <a:rPr lang="en-US" sz="3150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Németh (1937): modernista, stilizált, fénydramaturgia </a:t>
            </a:r>
          </a:p>
          <a:p>
            <a:pPr algn="l" marL="680132" indent="-340066" lvl="1">
              <a:lnSpc>
                <a:spcPts val="3307"/>
              </a:lnSpc>
              <a:buFont typeface="Arial"/>
              <a:buChar char="•"/>
            </a:pPr>
            <a:r>
              <a:rPr lang="en-US" sz="3150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Gellért (1955): minimalista, filozofikus, realista játék </a:t>
            </a:r>
          </a:p>
          <a:p>
            <a:pPr algn="l" marL="680132" indent="-340066" lvl="1">
              <a:lnSpc>
                <a:spcPts val="3307"/>
              </a:lnSpc>
              <a:buFont typeface="Arial"/>
              <a:buChar char="•"/>
            </a:pPr>
            <a:r>
              <a:rPr lang="en-US" sz="3150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Három korszak – három különböző emberkép és világértelmezés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02D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9918" y="-1792369"/>
            <a:ext cx="18437754" cy="12304112"/>
            <a:chOff x="0" y="0"/>
            <a:chExt cx="24583672" cy="164054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66557" y="8233111"/>
              <a:ext cx="8172372" cy="8172372"/>
            </a:xfrm>
            <a:custGeom>
              <a:avLst/>
              <a:gdLst/>
              <a:ahLst/>
              <a:cxnLst/>
              <a:rect r="r" b="b" t="t" l="l"/>
              <a:pathLst>
                <a:path h="8172372" w="8172372">
                  <a:moveTo>
                    <a:pt x="0" y="0"/>
                  </a:moveTo>
                  <a:lnTo>
                    <a:pt x="8172372" y="0"/>
                  </a:lnTo>
                  <a:lnTo>
                    <a:pt x="8172372" y="8172371"/>
                  </a:lnTo>
                  <a:lnTo>
                    <a:pt x="0" y="8172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8238929" y="8172372"/>
              <a:ext cx="8172372" cy="8172372"/>
            </a:xfrm>
            <a:custGeom>
              <a:avLst/>
              <a:gdLst/>
              <a:ahLst/>
              <a:cxnLst/>
              <a:rect r="r" b="b" t="t" l="l"/>
              <a:pathLst>
                <a:path h="8172372" w="8172372">
                  <a:moveTo>
                    <a:pt x="0" y="0"/>
                  </a:moveTo>
                  <a:lnTo>
                    <a:pt x="8172371" y="0"/>
                  </a:lnTo>
                  <a:lnTo>
                    <a:pt x="8172371" y="8172371"/>
                  </a:lnTo>
                  <a:lnTo>
                    <a:pt x="0" y="8172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6411300" y="8233111"/>
              <a:ext cx="8172372" cy="8172372"/>
            </a:xfrm>
            <a:custGeom>
              <a:avLst/>
              <a:gdLst/>
              <a:ahLst/>
              <a:cxnLst/>
              <a:rect r="r" b="b" t="t" l="l"/>
              <a:pathLst>
                <a:path h="8172372" w="8172372">
                  <a:moveTo>
                    <a:pt x="0" y="0"/>
                  </a:moveTo>
                  <a:lnTo>
                    <a:pt x="8172372" y="0"/>
                  </a:lnTo>
                  <a:lnTo>
                    <a:pt x="8172372" y="8172371"/>
                  </a:lnTo>
                  <a:lnTo>
                    <a:pt x="0" y="8172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60739"/>
              <a:ext cx="8172372" cy="8172372"/>
            </a:xfrm>
            <a:custGeom>
              <a:avLst/>
              <a:gdLst/>
              <a:ahLst/>
              <a:cxnLst/>
              <a:rect r="r" b="b" t="t" l="l"/>
              <a:pathLst>
                <a:path h="8172372" w="8172372">
                  <a:moveTo>
                    <a:pt x="0" y="0"/>
                  </a:moveTo>
                  <a:lnTo>
                    <a:pt x="8172372" y="0"/>
                  </a:lnTo>
                  <a:lnTo>
                    <a:pt x="8172372" y="8172372"/>
                  </a:lnTo>
                  <a:lnTo>
                    <a:pt x="0" y="8172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8172372" y="0"/>
              <a:ext cx="8172372" cy="8172372"/>
            </a:xfrm>
            <a:custGeom>
              <a:avLst/>
              <a:gdLst/>
              <a:ahLst/>
              <a:cxnLst/>
              <a:rect r="r" b="b" t="t" l="l"/>
              <a:pathLst>
                <a:path h="8172372" w="8172372">
                  <a:moveTo>
                    <a:pt x="0" y="0"/>
                  </a:moveTo>
                  <a:lnTo>
                    <a:pt x="8172371" y="0"/>
                  </a:lnTo>
                  <a:lnTo>
                    <a:pt x="8172371" y="8172372"/>
                  </a:lnTo>
                  <a:lnTo>
                    <a:pt x="0" y="8172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6344743" y="60739"/>
              <a:ext cx="8172372" cy="8172372"/>
            </a:xfrm>
            <a:custGeom>
              <a:avLst/>
              <a:gdLst/>
              <a:ahLst/>
              <a:cxnLst/>
              <a:rect r="r" b="b" t="t" l="l"/>
              <a:pathLst>
                <a:path h="8172372" w="8172372">
                  <a:moveTo>
                    <a:pt x="0" y="0"/>
                  </a:moveTo>
                  <a:lnTo>
                    <a:pt x="8172372" y="0"/>
                  </a:lnTo>
                  <a:lnTo>
                    <a:pt x="8172372" y="8172372"/>
                  </a:lnTo>
                  <a:lnTo>
                    <a:pt x="0" y="8172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-1701800" y="1612900"/>
            <a:ext cx="19989800" cy="7239000"/>
            <a:chOff x="0" y="0"/>
            <a:chExt cx="5264803" cy="190656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264803" cy="1906568"/>
            </a:xfrm>
            <a:custGeom>
              <a:avLst/>
              <a:gdLst/>
              <a:ahLst/>
              <a:cxnLst/>
              <a:rect r="r" b="b" t="t" l="l"/>
              <a:pathLst>
                <a:path h="1906568" w="5264803">
                  <a:moveTo>
                    <a:pt x="0" y="0"/>
                  </a:moveTo>
                  <a:lnTo>
                    <a:pt x="5264803" y="0"/>
                  </a:lnTo>
                  <a:lnTo>
                    <a:pt x="5264803" y="1906568"/>
                  </a:lnTo>
                  <a:lnTo>
                    <a:pt x="0" y="1906568"/>
                  </a:lnTo>
                  <a:close/>
                </a:path>
              </a:pathLst>
            </a:custGeom>
            <a:solidFill>
              <a:srgbClr val="902D2F">
                <a:alpha val="88627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19050"/>
              <a:ext cx="5264803" cy="18875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44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true" flipV="false" rot="0">
            <a:off x="16049595" y="-234268"/>
            <a:ext cx="2419410" cy="10755536"/>
          </a:xfrm>
          <a:custGeom>
            <a:avLst/>
            <a:gdLst/>
            <a:ahLst/>
            <a:cxnLst/>
            <a:rect r="r" b="b" t="t" l="l"/>
            <a:pathLst>
              <a:path h="10755536" w="2419410">
                <a:moveTo>
                  <a:pt x="2419410" y="0"/>
                </a:moveTo>
                <a:lnTo>
                  <a:pt x="0" y="0"/>
                </a:lnTo>
                <a:lnTo>
                  <a:pt x="0" y="10755536"/>
                </a:lnTo>
                <a:lnTo>
                  <a:pt x="2419410" y="10755536"/>
                </a:lnTo>
                <a:lnTo>
                  <a:pt x="2419410" y="0"/>
                </a:lnTo>
                <a:close/>
              </a:path>
            </a:pathLst>
          </a:custGeom>
          <a:blipFill>
            <a:blip r:embed="rId4"/>
            <a:stretch>
              <a:fillRect l="-682" t="-8005" r="-17900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-181005" y="-234268"/>
            <a:ext cx="2419410" cy="10755536"/>
          </a:xfrm>
          <a:custGeom>
            <a:avLst/>
            <a:gdLst/>
            <a:ahLst/>
            <a:cxnLst/>
            <a:rect r="r" b="b" t="t" l="l"/>
            <a:pathLst>
              <a:path h="10755536" w="2419410">
                <a:moveTo>
                  <a:pt x="0" y="0"/>
                </a:moveTo>
                <a:lnTo>
                  <a:pt x="2419410" y="0"/>
                </a:lnTo>
                <a:lnTo>
                  <a:pt x="2419410" y="10755536"/>
                </a:lnTo>
                <a:lnTo>
                  <a:pt x="0" y="107555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82" t="-8005" r="-17900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689945" y="574494"/>
            <a:ext cx="4839940" cy="454206"/>
          </a:xfrm>
          <a:custGeom>
            <a:avLst/>
            <a:gdLst/>
            <a:ahLst/>
            <a:cxnLst/>
            <a:rect r="r" b="b" t="t" l="l"/>
            <a:pathLst>
              <a:path h="454206" w="4839940">
                <a:moveTo>
                  <a:pt x="0" y="0"/>
                </a:moveTo>
                <a:lnTo>
                  <a:pt x="4839940" y="0"/>
                </a:lnTo>
                <a:lnTo>
                  <a:pt x="4839940" y="454206"/>
                </a:lnTo>
                <a:lnTo>
                  <a:pt x="0" y="4542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6748989" y="9505921"/>
            <a:ext cx="4839940" cy="454206"/>
          </a:xfrm>
          <a:custGeom>
            <a:avLst/>
            <a:gdLst/>
            <a:ahLst/>
            <a:cxnLst/>
            <a:rect r="r" b="b" t="t" l="l"/>
            <a:pathLst>
              <a:path h="454206" w="4839940">
                <a:moveTo>
                  <a:pt x="0" y="0"/>
                </a:moveTo>
                <a:lnTo>
                  <a:pt x="4839940" y="0"/>
                </a:lnTo>
                <a:lnTo>
                  <a:pt x="4839940" y="454206"/>
                </a:lnTo>
                <a:lnTo>
                  <a:pt x="0" y="4542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472708" y="4671366"/>
            <a:ext cx="2729226" cy="4586934"/>
          </a:xfrm>
          <a:custGeom>
            <a:avLst/>
            <a:gdLst/>
            <a:ahLst/>
            <a:cxnLst/>
            <a:rect r="r" b="b" t="t" l="l"/>
            <a:pathLst>
              <a:path h="4586934" w="2729226">
                <a:moveTo>
                  <a:pt x="0" y="0"/>
                </a:moveTo>
                <a:lnTo>
                  <a:pt x="2729226" y="0"/>
                </a:lnTo>
                <a:lnTo>
                  <a:pt x="2729226" y="4586934"/>
                </a:lnTo>
                <a:lnTo>
                  <a:pt x="0" y="45869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541987" y="4671366"/>
            <a:ext cx="2947277" cy="4180534"/>
          </a:xfrm>
          <a:custGeom>
            <a:avLst/>
            <a:gdLst/>
            <a:ahLst/>
            <a:cxnLst/>
            <a:rect r="r" b="b" t="t" l="l"/>
            <a:pathLst>
              <a:path h="4180534" w="2947277">
                <a:moveTo>
                  <a:pt x="0" y="0"/>
                </a:moveTo>
                <a:lnTo>
                  <a:pt x="2947277" y="0"/>
                </a:lnTo>
                <a:lnTo>
                  <a:pt x="2947277" y="4180534"/>
                </a:lnTo>
                <a:lnTo>
                  <a:pt x="0" y="41805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866499" y="4441730"/>
            <a:ext cx="3149012" cy="4321114"/>
          </a:xfrm>
          <a:custGeom>
            <a:avLst/>
            <a:gdLst/>
            <a:ahLst/>
            <a:cxnLst/>
            <a:rect r="r" b="b" t="t" l="l"/>
            <a:pathLst>
              <a:path h="4321114" w="3149012">
                <a:moveTo>
                  <a:pt x="0" y="0"/>
                </a:moveTo>
                <a:lnTo>
                  <a:pt x="3149011" y="0"/>
                </a:lnTo>
                <a:lnTo>
                  <a:pt x="3149011" y="4321114"/>
                </a:lnTo>
                <a:lnTo>
                  <a:pt x="0" y="43211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2272490" y="1774959"/>
            <a:ext cx="13743020" cy="11580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546"/>
              </a:lnSpc>
            </a:pPr>
            <a:r>
              <a:rPr lang="en-US" sz="8721">
                <a:solidFill>
                  <a:srgbClr val="D99A57"/>
                </a:solidFill>
                <a:latin typeface="Roller Coaster Serif"/>
                <a:ea typeface="Roller Coaster Serif"/>
                <a:cs typeface="Roller Coaster Serif"/>
                <a:sym typeface="Roller Coaster Serif"/>
              </a:rPr>
              <a:t>ÉRDEKESSÉGEK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238405" y="2923505"/>
            <a:ext cx="13743020" cy="151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20189" indent="-260094" lvl="1">
              <a:lnSpc>
                <a:spcPts val="3011"/>
              </a:lnSpc>
              <a:buFont typeface="Arial"/>
              <a:buChar char="•"/>
            </a:pPr>
            <a:r>
              <a:rPr lang="en-US" sz="2409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 mű minden korszakban más társada</a:t>
            </a:r>
            <a:r>
              <a:rPr lang="en-US" sz="2409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lmi kérdésekre rezonált</a:t>
            </a:r>
          </a:p>
          <a:p>
            <a:pPr algn="l" marL="520189" indent="-260094" lvl="1">
              <a:lnSpc>
                <a:spcPts val="3011"/>
              </a:lnSpc>
              <a:buFont typeface="Arial"/>
              <a:buChar char="•"/>
            </a:pPr>
            <a:r>
              <a:rPr lang="en-US" sz="2409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 három Éva-alakítás (Jászai – Bajor – Tőkés) külön színháztörténeti fejezet</a:t>
            </a:r>
          </a:p>
          <a:p>
            <a:pPr algn="l" marL="520189" indent="-260094" lvl="1">
              <a:lnSpc>
                <a:spcPts val="3011"/>
              </a:lnSpc>
              <a:buFont typeface="Arial"/>
              <a:buChar char="•"/>
            </a:pPr>
            <a:r>
              <a:rPr lang="en-US" sz="2409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 rendezések visszatükrözik a magyar színházművészet fejlődését</a:t>
            </a:r>
          </a:p>
          <a:p>
            <a:pPr algn="l" marL="520189" indent="-260094" lvl="1">
              <a:lnSpc>
                <a:spcPts val="3011"/>
              </a:lnSpc>
              <a:buFont typeface="Arial"/>
              <a:buChar char="•"/>
            </a:pPr>
            <a:r>
              <a:rPr lang="en-US" sz="2409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 Tragédia mindig újraértelmezhető – ezért örök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554812" y="9317009"/>
            <a:ext cx="2647122" cy="339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Jászai Mari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863452" y="8989998"/>
            <a:ext cx="2492925" cy="339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Bajor Gizi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216570" y="8839186"/>
            <a:ext cx="2448869" cy="339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Tőkés Anna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02D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9918" y="-1792369"/>
            <a:ext cx="18437754" cy="12304112"/>
            <a:chOff x="0" y="0"/>
            <a:chExt cx="24583672" cy="164054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66557" y="8233111"/>
              <a:ext cx="8172372" cy="8172372"/>
            </a:xfrm>
            <a:custGeom>
              <a:avLst/>
              <a:gdLst/>
              <a:ahLst/>
              <a:cxnLst/>
              <a:rect r="r" b="b" t="t" l="l"/>
              <a:pathLst>
                <a:path h="8172372" w="8172372">
                  <a:moveTo>
                    <a:pt x="0" y="0"/>
                  </a:moveTo>
                  <a:lnTo>
                    <a:pt x="8172372" y="0"/>
                  </a:lnTo>
                  <a:lnTo>
                    <a:pt x="8172372" y="8172371"/>
                  </a:lnTo>
                  <a:lnTo>
                    <a:pt x="0" y="8172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8238929" y="8172372"/>
              <a:ext cx="8172372" cy="8172372"/>
            </a:xfrm>
            <a:custGeom>
              <a:avLst/>
              <a:gdLst/>
              <a:ahLst/>
              <a:cxnLst/>
              <a:rect r="r" b="b" t="t" l="l"/>
              <a:pathLst>
                <a:path h="8172372" w="8172372">
                  <a:moveTo>
                    <a:pt x="0" y="0"/>
                  </a:moveTo>
                  <a:lnTo>
                    <a:pt x="8172371" y="0"/>
                  </a:lnTo>
                  <a:lnTo>
                    <a:pt x="8172371" y="8172371"/>
                  </a:lnTo>
                  <a:lnTo>
                    <a:pt x="0" y="8172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6411300" y="8233111"/>
              <a:ext cx="8172372" cy="8172372"/>
            </a:xfrm>
            <a:custGeom>
              <a:avLst/>
              <a:gdLst/>
              <a:ahLst/>
              <a:cxnLst/>
              <a:rect r="r" b="b" t="t" l="l"/>
              <a:pathLst>
                <a:path h="8172372" w="8172372">
                  <a:moveTo>
                    <a:pt x="0" y="0"/>
                  </a:moveTo>
                  <a:lnTo>
                    <a:pt x="8172372" y="0"/>
                  </a:lnTo>
                  <a:lnTo>
                    <a:pt x="8172372" y="8172371"/>
                  </a:lnTo>
                  <a:lnTo>
                    <a:pt x="0" y="8172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60739"/>
              <a:ext cx="8172372" cy="8172372"/>
            </a:xfrm>
            <a:custGeom>
              <a:avLst/>
              <a:gdLst/>
              <a:ahLst/>
              <a:cxnLst/>
              <a:rect r="r" b="b" t="t" l="l"/>
              <a:pathLst>
                <a:path h="8172372" w="8172372">
                  <a:moveTo>
                    <a:pt x="0" y="0"/>
                  </a:moveTo>
                  <a:lnTo>
                    <a:pt x="8172372" y="0"/>
                  </a:lnTo>
                  <a:lnTo>
                    <a:pt x="8172372" y="8172372"/>
                  </a:lnTo>
                  <a:lnTo>
                    <a:pt x="0" y="8172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8172372" y="0"/>
              <a:ext cx="8172372" cy="8172372"/>
            </a:xfrm>
            <a:custGeom>
              <a:avLst/>
              <a:gdLst/>
              <a:ahLst/>
              <a:cxnLst/>
              <a:rect r="r" b="b" t="t" l="l"/>
              <a:pathLst>
                <a:path h="8172372" w="8172372">
                  <a:moveTo>
                    <a:pt x="0" y="0"/>
                  </a:moveTo>
                  <a:lnTo>
                    <a:pt x="8172371" y="0"/>
                  </a:lnTo>
                  <a:lnTo>
                    <a:pt x="8172371" y="8172372"/>
                  </a:lnTo>
                  <a:lnTo>
                    <a:pt x="0" y="8172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6344743" y="60739"/>
              <a:ext cx="8172372" cy="8172372"/>
            </a:xfrm>
            <a:custGeom>
              <a:avLst/>
              <a:gdLst/>
              <a:ahLst/>
              <a:cxnLst/>
              <a:rect r="r" b="b" t="t" l="l"/>
              <a:pathLst>
                <a:path h="8172372" w="8172372">
                  <a:moveTo>
                    <a:pt x="0" y="0"/>
                  </a:moveTo>
                  <a:lnTo>
                    <a:pt x="8172372" y="0"/>
                  </a:lnTo>
                  <a:lnTo>
                    <a:pt x="8172372" y="8172372"/>
                  </a:lnTo>
                  <a:lnTo>
                    <a:pt x="0" y="8172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028700" y="1435100"/>
            <a:ext cx="15836900" cy="7416800"/>
            <a:chOff x="0" y="0"/>
            <a:chExt cx="4171035" cy="195339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171035" cy="1953396"/>
            </a:xfrm>
            <a:custGeom>
              <a:avLst/>
              <a:gdLst/>
              <a:ahLst/>
              <a:cxnLst/>
              <a:rect r="r" b="b" t="t" l="l"/>
              <a:pathLst>
                <a:path h="1953396" w="4171035">
                  <a:moveTo>
                    <a:pt x="0" y="0"/>
                  </a:moveTo>
                  <a:lnTo>
                    <a:pt x="4171035" y="0"/>
                  </a:lnTo>
                  <a:lnTo>
                    <a:pt x="4171035" y="1953396"/>
                  </a:lnTo>
                  <a:lnTo>
                    <a:pt x="0" y="1953396"/>
                  </a:lnTo>
                  <a:close/>
                </a:path>
              </a:pathLst>
            </a:custGeom>
            <a:solidFill>
              <a:srgbClr val="902D2F">
                <a:alpha val="88627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19050"/>
              <a:ext cx="4171035" cy="19343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44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676275" y="1028700"/>
            <a:ext cx="4107319" cy="4114800"/>
          </a:xfrm>
          <a:custGeom>
            <a:avLst/>
            <a:gdLst/>
            <a:ahLst/>
            <a:cxnLst/>
            <a:rect r="r" b="b" t="t" l="l"/>
            <a:pathLst>
              <a:path h="4114800" w="4107319">
                <a:moveTo>
                  <a:pt x="0" y="0"/>
                </a:moveTo>
                <a:lnTo>
                  <a:pt x="4107319" y="0"/>
                </a:lnTo>
                <a:lnTo>
                  <a:pt x="41073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13151981" y="1028700"/>
            <a:ext cx="4107319" cy="4114800"/>
          </a:xfrm>
          <a:custGeom>
            <a:avLst/>
            <a:gdLst/>
            <a:ahLst/>
            <a:cxnLst/>
            <a:rect r="r" b="b" t="t" l="l"/>
            <a:pathLst>
              <a:path h="4114800" w="4107319">
                <a:moveTo>
                  <a:pt x="4107319" y="0"/>
                </a:moveTo>
                <a:lnTo>
                  <a:pt x="0" y="0"/>
                </a:lnTo>
                <a:lnTo>
                  <a:pt x="0" y="4114800"/>
                </a:lnTo>
                <a:lnTo>
                  <a:pt x="4107319" y="4114800"/>
                </a:lnTo>
                <a:lnTo>
                  <a:pt x="410731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true" rot="0">
            <a:off x="676275" y="5145071"/>
            <a:ext cx="4107319" cy="4114800"/>
          </a:xfrm>
          <a:custGeom>
            <a:avLst/>
            <a:gdLst/>
            <a:ahLst/>
            <a:cxnLst/>
            <a:rect r="r" b="b" t="t" l="l"/>
            <a:pathLst>
              <a:path h="4114800" w="4107319">
                <a:moveTo>
                  <a:pt x="0" y="4114800"/>
                </a:moveTo>
                <a:lnTo>
                  <a:pt x="4107319" y="4114800"/>
                </a:lnTo>
                <a:lnTo>
                  <a:pt x="4107319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true" rot="0">
            <a:off x="13151981" y="5145071"/>
            <a:ext cx="4107319" cy="4114800"/>
          </a:xfrm>
          <a:custGeom>
            <a:avLst/>
            <a:gdLst/>
            <a:ahLst/>
            <a:cxnLst/>
            <a:rect r="r" b="b" t="t" l="l"/>
            <a:pathLst>
              <a:path h="4114800" w="4107319">
                <a:moveTo>
                  <a:pt x="4107319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07319" y="0"/>
                </a:lnTo>
                <a:lnTo>
                  <a:pt x="4107319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65565" y="1965021"/>
            <a:ext cx="4251216" cy="6356958"/>
          </a:xfrm>
          <a:custGeom>
            <a:avLst/>
            <a:gdLst/>
            <a:ahLst/>
            <a:cxnLst/>
            <a:rect r="r" b="b" t="t" l="l"/>
            <a:pathLst>
              <a:path h="6356958" w="4251216">
                <a:moveTo>
                  <a:pt x="0" y="0"/>
                </a:moveTo>
                <a:lnTo>
                  <a:pt x="4251216" y="0"/>
                </a:lnTo>
                <a:lnTo>
                  <a:pt x="4251216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6756019" y="2257745"/>
            <a:ext cx="8673585" cy="13126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624"/>
              </a:lnSpc>
            </a:pPr>
            <a:r>
              <a:rPr lang="en-US" sz="9820">
                <a:solidFill>
                  <a:srgbClr val="D99A57"/>
                </a:solidFill>
                <a:latin typeface="Roller Coaster Serif"/>
                <a:ea typeface="Roller Coaster Serif"/>
                <a:cs typeface="Roller Coaster Serif"/>
                <a:sym typeface="Roller Coaster Serif"/>
              </a:rPr>
              <a:t>ZÁRÓ GONDOLATOK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756019" y="4388262"/>
            <a:ext cx="9217892" cy="26061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84957" indent="-292479" lvl="1">
              <a:lnSpc>
                <a:spcPts val="2980"/>
              </a:lnSpc>
              <a:buFont typeface="Arial"/>
              <a:buChar char="•"/>
            </a:pPr>
            <a:r>
              <a:rPr lang="en-US" sz="2709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Az ember tragédiája: a magyar színját</a:t>
            </a:r>
            <a:r>
              <a:rPr lang="en-US" sz="2709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szás egyik legnagyobb kihívása</a:t>
            </a:r>
          </a:p>
          <a:p>
            <a:pPr algn="l" marL="584957" indent="-292479" lvl="1">
              <a:lnSpc>
                <a:spcPts val="2980"/>
              </a:lnSpc>
              <a:buFont typeface="Arial"/>
              <a:buChar char="•"/>
            </a:pPr>
            <a:r>
              <a:rPr lang="en-US" sz="2709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 Nemzeti Színház rendezései a mű értelmezéstörténetének mérföldkövei</a:t>
            </a:r>
          </a:p>
          <a:p>
            <a:pPr algn="l" marL="584957" indent="-292479" lvl="1">
              <a:lnSpc>
                <a:spcPts val="2980"/>
              </a:lnSpc>
              <a:buFont typeface="Arial"/>
              <a:buChar char="•"/>
            </a:pPr>
            <a:r>
              <a:rPr lang="en-US" sz="2709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 három rendezés együtt: a magyar színházművészet fejlődéstörténete</a:t>
            </a:r>
          </a:p>
          <a:p>
            <a:pPr algn="l" marL="584957" indent="-292479" lvl="1">
              <a:lnSpc>
                <a:spcPts val="2980"/>
              </a:lnSpc>
              <a:buFont typeface="Arial"/>
              <a:buChar char="•"/>
            </a:pPr>
            <a:r>
              <a:rPr lang="en-US" sz="2709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„A múlt, jelen és jövő színpadon találkozik.”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02D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346143" y="-2917619"/>
            <a:ext cx="9595715" cy="15858182"/>
          </a:xfrm>
          <a:custGeom>
            <a:avLst/>
            <a:gdLst/>
            <a:ahLst/>
            <a:cxnLst/>
            <a:rect r="r" b="b" t="t" l="l"/>
            <a:pathLst>
              <a:path h="15858182" w="9595715">
                <a:moveTo>
                  <a:pt x="0" y="0"/>
                </a:moveTo>
                <a:lnTo>
                  <a:pt x="9595714" y="0"/>
                </a:lnTo>
                <a:lnTo>
                  <a:pt x="9595714" y="15858182"/>
                </a:lnTo>
                <a:lnTo>
                  <a:pt x="0" y="15858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155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6049595" y="-234268"/>
            <a:ext cx="2419410" cy="10755536"/>
          </a:xfrm>
          <a:custGeom>
            <a:avLst/>
            <a:gdLst/>
            <a:ahLst/>
            <a:cxnLst/>
            <a:rect r="r" b="b" t="t" l="l"/>
            <a:pathLst>
              <a:path h="10755536" w="2419410">
                <a:moveTo>
                  <a:pt x="2419410" y="0"/>
                </a:moveTo>
                <a:lnTo>
                  <a:pt x="0" y="0"/>
                </a:lnTo>
                <a:lnTo>
                  <a:pt x="0" y="10755536"/>
                </a:lnTo>
                <a:lnTo>
                  <a:pt x="2419410" y="10755536"/>
                </a:lnTo>
                <a:lnTo>
                  <a:pt x="2419410" y="0"/>
                </a:lnTo>
                <a:close/>
              </a:path>
            </a:pathLst>
          </a:custGeom>
          <a:blipFill>
            <a:blip r:embed="rId4"/>
            <a:stretch>
              <a:fillRect l="-682" t="-8005" r="-17900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81005" y="-234268"/>
            <a:ext cx="2419410" cy="10755536"/>
          </a:xfrm>
          <a:custGeom>
            <a:avLst/>
            <a:gdLst/>
            <a:ahLst/>
            <a:cxnLst/>
            <a:rect r="r" b="b" t="t" l="l"/>
            <a:pathLst>
              <a:path h="10755536" w="2419410">
                <a:moveTo>
                  <a:pt x="0" y="0"/>
                </a:moveTo>
                <a:lnTo>
                  <a:pt x="2419410" y="0"/>
                </a:lnTo>
                <a:lnTo>
                  <a:pt x="2419410" y="10755536"/>
                </a:lnTo>
                <a:lnTo>
                  <a:pt x="0" y="107555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82" t="-8005" r="-17900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828416" y="2449597"/>
            <a:ext cx="10631168" cy="951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995"/>
              </a:lnSpc>
            </a:pPr>
            <a:r>
              <a:rPr lang="en-US" sz="7138">
                <a:solidFill>
                  <a:srgbClr val="D99A57"/>
                </a:solidFill>
                <a:latin typeface="Roller Coaster Serif"/>
                <a:ea typeface="Roller Coaster Serif"/>
                <a:cs typeface="Roller Coaster Serif"/>
                <a:sym typeface="Roller Coaster Serif"/>
              </a:rPr>
              <a:t>Bevezetés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819432" y="3686726"/>
            <a:ext cx="11195282" cy="2765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84329" indent="-342165" lvl="1">
              <a:lnSpc>
                <a:spcPts val="3106"/>
              </a:lnSpc>
              <a:buFont typeface="Arial"/>
              <a:buChar char="•"/>
            </a:pPr>
            <a:r>
              <a:rPr lang="en-US" sz="3169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Az 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em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ber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tragéd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ája a 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agyar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d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rámair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da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lo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csúc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</a:t>
            </a:r>
          </a:p>
          <a:p>
            <a:pPr algn="l" marL="684329" indent="-342165" lvl="1">
              <a:lnSpc>
                <a:spcPts val="3106"/>
              </a:lnSpc>
              <a:buFont typeface="Arial"/>
              <a:buChar char="•"/>
            </a:pP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Ne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z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et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Szí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ház: a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kl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ssz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ku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ok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el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ső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s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zámú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tt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ho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</a:t>
            </a:r>
          </a:p>
          <a:p>
            <a:pPr algn="l" marL="684329" indent="-342165" lvl="1">
              <a:lnSpc>
                <a:spcPts val="3106"/>
              </a:lnSpc>
              <a:buFont typeface="Arial"/>
              <a:buChar char="•"/>
            </a:pP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 há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ro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 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end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zé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hár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külö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böző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k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ors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zak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nyo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ma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a: h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ogy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vá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lto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z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k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e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gy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m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ű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j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elent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é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se a 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színház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 n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y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lv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vá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tozá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áv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</a:t>
            </a:r>
            <a:r>
              <a:rPr lang="en-US" sz="3169" strike="noStrike" u="none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l?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9144000" y="6886024"/>
            <a:ext cx="5919071" cy="3151905"/>
          </a:xfrm>
          <a:custGeom>
            <a:avLst/>
            <a:gdLst/>
            <a:ahLst/>
            <a:cxnLst/>
            <a:rect r="r" b="b" t="t" l="l"/>
            <a:pathLst>
              <a:path h="3151905" w="5919071">
                <a:moveTo>
                  <a:pt x="0" y="0"/>
                </a:moveTo>
                <a:lnTo>
                  <a:pt x="5919071" y="0"/>
                </a:lnTo>
                <a:lnTo>
                  <a:pt x="5919071" y="3151905"/>
                </a:lnTo>
                <a:lnTo>
                  <a:pt x="0" y="31519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02D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-200654" y="7064851"/>
            <a:ext cx="3963828" cy="4114800"/>
          </a:xfrm>
          <a:custGeom>
            <a:avLst/>
            <a:gdLst/>
            <a:ahLst/>
            <a:cxnLst/>
            <a:rect r="r" b="b" t="t" l="l"/>
            <a:pathLst>
              <a:path h="4114800" w="3963828">
                <a:moveTo>
                  <a:pt x="0" y="0"/>
                </a:moveTo>
                <a:lnTo>
                  <a:pt x="3963828" y="0"/>
                </a:lnTo>
                <a:lnTo>
                  <a:pt x="39638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74009">
            <a:off x="-900840" y="-1644442"/>
            <a:ext cx="6317946" cy="9680256"/>
          </a:xfrm>
          <a:custGeom>
            <a:avLst/>
            <a:gdLst/>
            <a:ahLst/>
            <a:cxnLst/>
            <a:rect r="r" b="b" t="t" l="l"/>
            <a:pathLst>
              <a:path h="9680256" w="6317946">
                <a:moveTo>
                  <a:pt x="0" y="0"/>
                </a:moveTo>
                <a:lnTo>
                  <a:pt x="6317946" y="0"/>
                </a:lnTo>
                <a:lnTo>
                  <a:pt x="6317946" y="9680256"/>
                </a:lnTo>
                <a:lnTo>
                  <a:pt x="0" y="96802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2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365281">
            <a:off x="15927413" y="-692887"/>
            <a:ext cx="3540959" cy="7777147"/>
          </a:xfrm>
          <a:custGeom>
            <a:avLst/>
            <a:gdLst/>
            <a:ahLst/>
            <a:cxnLst/>
            <a:rect r="r" b="b" t="t" l="l"/>
            <a:pathLst>
              <a:path h="7777147" w="3540959">
                <a:moveTo>
                  <a:pt x="0" y="0"/>
                </a:moveTo>
                <a:lnTo>
                  <a:pt x="3540958" y="0"/>
                </a:lnTo>
                <a:lnTo>
                  <a:pt x="3540958" y="7777146"/>
                </a:lnTo>
                <a:lnTo>
                  <a:pt x="0" y="77771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8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831309" y="5580414"/>
            <a:ext cx="3659294" cy="4940854"/>
          </a:xfrm>
          <a:custGeom>
            <a:avLst/>
            <a:gdLst/>
            <a:ahLst/>
            <a:cxnLst/>
            <a:rect r="r" b="b" t="t" l="l"/>
            <a:pathLst>
              <a:path h="4940854" w="3659294">
                <a:moveTo>
                  <a:pt x="0" y="0"/>
                </a:moveTo>
                <a:lnTo>
                  <a:pt x="3659294" y="0"/>
                </a:lnTo>
                <a:lnTo>
                  <a:pt x="3659294" y="4940854"/>
                </a:lnTo>
                <a:lnTo>
                  <a:pt x="0" y="49408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378855" y="5292079"/>
            <a:ext cx="6951806" cy="4440466"/>
          </a:xfrm>
          <a:custGeom>
            <a:avLst/>
            <a:gdLst/>
            <a:ahLst/>
            <a:cxnLst/>
            <a:rect r="r" b="b" t="t" l="l"/>
            <a:pathLst>
              <a:path h="4440466" w="6951806">
                <a:moveTo>
                  <a:pt x="0" y="0"/>
                </a:moveTo>
                <a:lnTo>
                  <a:pt x="6951806" y="0"/>
                </a:lnTo>
                <a:lnTo>
                  <a:pt x="6951806" y="4440467"/>
                </a:lnTo>
                <a:lnTo>
                  <a:pt x="0" y="44404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096946" y="1209675"/>
            <a:ext cx="11833409" cy="1315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624"/>
              </a:lnSpc>
            </a:pPr>
            <a:r>
              <a:rPr lang="en-US" sz="9820">
                <a:solidFill>
                  <a:srgbClr val="D99A57"/>
                </a:solidFill>
                <a:latin typeface="Roller Coaster Serif"/>
                <a:ea typeface="Roller Coaster Serif"/>
                <a:cs typeface="Roller Coaster Serif"/>
                <a:sym typeface="Roller Coaster Serif"/>
              </a:rPr>
              <a:t>SZÍNHÁZTÖRTÉNETI HÁTTÉR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3523887"/>
            <a:ext cx="11833409" cy="2010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55934" indent="-327967" lvl="1">
              <a:lnSpc>
                <a:spcPts val="3190"/>
              </a:lnSpc>
              <a:buFont typeface="Arial"/>
              <a:buChar char="•"/>
            </a:pPr>
            <a:r>
              <a:rPr lang="en-US" sz="3038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1880-as évek: historizáló, nemzeti pátosz</a:t>
            </a:r>
          </a:p>
          <a:p>
            <a:pPr algn="l" marL="655934" indent="-327967" lvl="1">
              <a:lnSpc>
                <a:spcPts val="3190"/>
              </a:lnSpc>
              <a:buFont typeface="Arial"/>
              <a:buChar char="•"/>
            </a:pPr>
            <a:r>
              <a:rPr lang="en-US" sz="3038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1930-as évek: modernizáció, új színházi nyelv keresése</a:t>
            </a:r>
          </a:p>
          <a:p>
            <a:pPr algn="l" marL="655934" indent="-327967" lvl="1">
              <a:lnSpc>
                <a:spcPts val="3190"/>
              </a:lnSpc>
              <a:buFont typeface="Arial"/>
              <a:buChar char="•"/>
            </a:pPr>
            <a:r>
              <a:rPr lang="en-US" sz="3038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1960-as évek: filozófiai mélység, társadalmi reflexió</a:t>
            </a:r>
          </a:p>
          <a:p>
            <a:pPr algn="l" marL="655934" indent="-327967" lvl="1">
              <a:lnSpc>
                <a:spcPts val="3190"/>
              </a:lnSpc>
              <a:buFont typeface="Arial"/>
              <a:buChar char="•"/>
            </a:pPr>
            <a:r>
              <a:rPr lang="en-US" sz="3038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 Nemzeti Színház mint kulturális tükör: minden korszak más kérdéseket tett fel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02D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9918" y="-1792369"/>
            <a:ext cx="18437754" cy="12304112"/>
            <a:chOff x="0" y="0"/>
            <a:chExt cx="24583672" cy="164054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66557" y="8233111"/>
              <a:ext cx="8172372" cy="8172372"/>
            </a:xfrm>
            <a:custGeom>
              <a:avLst/>
              <a:gdLst/>
              <a:ahLst/>
              <a:cxnLst/>
              <a:rect r="r" b="b" t="t" l="l"/>
              <a:pathLst>
                <a:path h="8172372" w="8172372">
                  <a:moveTo>
                    <a:pt x="0" y="0"/>
                  </a:moveTo>
                  <a:lnTo>
                    <a:pt x="8172372" y="0"/>
                  </a:lnTo>
                  <a:lnTo>
                    <a:pt x="8172372" y="8172371"/>
                  </a:lnTo>
                  <a:lnTo>
                    <a:pt x="0" y="8172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8238929" y="8172372"/>
              <a:ext cx="8172372" cy="8172372"/>
            </a:xfrm>
            <a:custGeom>
              <a:avLst/>
              <a:gdLst/>
              <a:ahLst/>
              <a:cxnLst/>
              <a:rect r="r" b="b" t="t" l="l"/>
              <a:pathLst>
                <a:path h="8172372" w="8172372">
                  <a:moveTo>
                    <a:pt x="0" y="0"/>
                  </a:moveTo>
                  <a:lnTo>
                    <a:pt x="8172371" y="0"/>
                  </a:lnTo>
                  <a:lnTo>
                    <a:pt x="8172371" y="8172371"/>
                  </a:lnTo>
                  <a:lnTo>
                    <a:pt x="0" y="8172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6411300" y="8233111"/>
              <a:ext cx="8172372" cy="8172372"/>
            </a:xfrm>
            <a:custGeom>
              <a:avLst/>
              <a:gdLst/>
              <a:ahLst/>
              <a:cxnLst/>
              <a:rect r="r" b="b" t="t" l="l"/>
              <a:pathLst>
                <a:path h="8172372" w="8172372">
                  <a:moveTo>
                    <a:pt x="0" y="0"/>
                  </a:moveTo>
                  <a:lnTo>
                    <a:pt x="8172372" y="0"/>
                  </a:lnTo>
                  <a:lnTo>
                    <a:pt x="8172372" y="8172371"/>
                  </a:lnTo>
                  <a:lnTo>
                    <a:pt x="0" y="8172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60739"/>
              <a:ext cx="8172372" cy="8172372"/>
            </a:xfrm>
            <a:custGeom>
              <a:avLst/>
              <a:gdLst/>
              <a:ahLst/>
              <a:cxnLst/>
              <a:rect r="r" b="b" t="t" l="l"/>
              <a:pathLst>
                <a:path h="8172372" w="8172372">
                  <a:moveTo>
                    <a:pt x="0" y="0"/>
                  </a:moveTo>
                  <a:lnTo>
                    <a:pt x="8172372" y="0"/>
                  </a:lnTo>
                  <a:lnTo>
                    <a:pt x="8172372" y="8172372"/>
                  </a:lnTo>
                  <a:lnTo>
                    <a:pt x="0" y="8172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8172372" y="0"/>
              <a:ext cx="8172372" cy="8172372"/>
            </a:xfrm>
            <a:custGeom>
              <a:avLst/>
              <a:gdLst/>
              <a:ahLst/>
              <a:cxnLst/>
              <a:rect r="r" b="b" t="t" l="l"/>
              <a:pathLst>
                <a:path h="8172372" w="8172372">
                  <a:moveTo>
                    <a:pt x="0" y="0"/>
                  </a:moveTo>
                  <a:lnTo>
                    <a:pt x="8172371" y="0"/>
                  </a:lnTo>
                  <a:lnTo>
                    <a:pt x="8172371" y="8172372"/>
                  </a:lnTo>
                  <a:lnTo>
                    <a:pt x="0" y="8172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6344743" y="60739"/>
              <a:ext cx="8172372" cy="8172372"/>
            </a:xfrm>
            <a:custGeom>
              <a:avLst/>
              <a:gdLst/>
              <a:ahLst/>
              <a:cxnLst/>
              <a:rect r="r" b="b" t="t" l="l"/>
              <a:pathLst>
                <a:path h="8172372" w="8172372">
                  <a:moveTo>
                    <a:pt x="0" y="0"/>
                  </a:moveTo>
                  <a:lnTo>
                    <a:pt x="8172372" y="0"/>
                  </a:lnTo>
                  <a:lnTo>
                    <a:pt x="8172372" y="8172372"/>
                  </a:lnTo>
                  <a:lnTo>
                    <a:pt x="0" y="8172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028700" y="1435100"/>
            <a:ext cx="15836900" cy="7416800"/>
            <a:chOff x="0" y="0"/>
            <a:chExt cx="4171035" cy="195339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171035" cy="1953396"/>
            </a:xfrm>
            <a:custGeom>
              <a:avLst/>
              <a:gdLst/>
              <a:ahLst/>
              <a:cxnLst/>
              <a:rect r="r" b="b" t="t" l="l"/>
              <a:pathLst>
                <a:path h="1953396" w="4171035">
                  <a:moveTo>
                    <a:pt x="0" y="0"/>
                  </a:moveTo>
                  <a:lnTo>
                    <a:pt x="4171035" y="0"/>
                  </a:lnTo>
                  <a:lnTo>
                    <a:pt x="4171035" y="1953396"/>
                  </a:lnTo>
                  <a:lnTo>
                    <a:pt x="0" y="1953396"/>
                  </a:lnTo>
                  <a:close/>
                </a:path>
              </a:pathLst>
            </a:custGeom>
            <a:solidFill>
              <a:srgbClr val="902D2F">
                <a:alpha val="88627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19050"/>
              <a:ext cx="4171035" cy="19343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44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676275" y="1028700"/>
            <a:ext cx="4107319" cy="4114800"/>
          </a:xfrm>
          <a:custGeom>
            <a:avLst/>
            <a:gdLst/>
            <a:ahLst/>
            <a:cxnLst/>
            <a:rect r="r" b="b" t="t" l="l"/>
            <a:pathLst>
              <a:path h="4114800" w="4107319">
                <a:moveTo>
                  <a:pt x="0" y="0"/>
                </a:moveTo>
                <a:lnTo>
                  <a:pt x="4107319" y="0"/>
                </a:lnTo>
                <a:lnTo>
                  <a:pt x="41073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13151981" y="1028700"/>
            <a:ext cx="4107319" cy="4114800"/>
          </a:xfrm>
          <a:custGeom>
            <a:avLst/>
            <a:gdLst/>
            <a:ahLst/>
            <a:cxnLst/>
            <a:rect r="r" b="b" t="t" l="l"/>
            <a:pathLst>
              <a:path h="4114800" w="4107319">
                <a:moveTo>
                  <a:pt x="4107319" y="0"/>
                </a:moveTo>
                <a:lnTo>
                  <a:pt x="0" y="0"/>
                </a:lnTo>
                <a:lnTo>
                  <a:pt x="0" y="4114800"/>
                </a:lnTo>
                <a:lnTo>
                  <a:pt x="4107319" y="4114800"/>
                </a:lnTo>
                <a:lnTo>
                  <a:pt x="410731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true" rot="0">
            <a:off x="676275" y="5145071"/>
            <a:ext cx="4107319" cy="4114800"/>
          </a:xfrm>
          <a:custGeom>
            <a:avLst/>
            <a:gdLst/>
            <a:ahLst/>
            <a:cxnLst/>
            <a:rect r="r" b="b" t="t" l="l"/>
            <a:pathLst>
              <a:path h="4114800" w="4107319">
                <a:moveTo>
                  <a:pt x="0" y="4114800"/>
                </a:moveTo>
                <a:lnTo>
                  <a:pt x="4107319" y="4114800"/>
                </a:lnTo>
                <a:lnTo>
                  <a:pt x="4107319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true" rot="0">
            <a:off x="13151981" y="5145071"/>
            <a:ext cx="4107319" cy="4114800"/>
          </a:xfrm>
          <a:custGeom>
            <a:avLst/>
            <a:gdLst/>
            <a:ahLst/>
            <a:cxnLst/>
            <a:rect r="r" b="b" t="t" l="l"/>
            <a:pathLst>
              <a:path h="4114800" w="4107319">
                <a:moveTo>
                  <a:pt x="4107319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07319" y="0"/>
                </a:lnTo>
                <a:lnTo>
                  <a:pt x="4107319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355643" y="3105487"/>
            <a:ext cx="4187882" cy="4479018"/>
          </a:xfrm>
          <a:custGeom>
            <a:avLst/>
            <a:gdLst/>
            <a:ahLst/>
            <a:cxnLst/>
            <a:rect r="r" b="b" t="t" l="l"/>
            <a:pathLst>
              <a:path h="4479018" w="4187882">
                <a:moveTo>
                  <a:pt x="0" y="0"/>
                </a:moveTo>
                <a:lnTo>
                  <a:pt x="4187882" y="0"/>
                </a:lnTo>
                <a:lnTo>
                  <a:pt x="4187882" y="4479018"/>
                </a:lnTo>
                <a:lnTo>
                  <a:pt x="0" y="44790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716781" y="2277786"/>
            <a:ext cx="10209093" cy="22343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546"/>
              </a:lnSpc>
            </a:pPr>
            <a:r>
              <a:rPr lang="en-US" sz="8721">
                <a:solidFill>
                  <a:srgbClr val="D99A57"/>
                </a:solidFill>
                <a:latin typeface="Roller Coaster Serif"/>
                <a:ea typeface="Roller Coaster Serif"/>
                <a:cs typeface="Roller Coaster Serif"/>
                <a:sym typeface="Roller Coaster Serif"/>
              </a:rPr>
              <a:t>PAULAY EDE KONCEPCIÓJA (1883)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474472" y="4397787"/>
            <a:ext cx="10451402" cy="2265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519" indent="-259260" lvl="1">
              <a:lnSpc>
                <a:spcPts val="2593"/>
              </a:lnSpc>
              <a:buFont typeface="Arial"/>
              <a:buChar char="•"/>
            </a:pPr>
            <a:r>
              <a:rPr lang="en-US" sz="2401" spc="285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Az ősbemutató: a mű színpadi életének kezdete</a:t>
            </a:r>
          </a:p>
          <a:p>
            <a:pPr algn="l" marL="518519" indent="-259260" lvl="1">
              <a:lnSpc>
                <a:spcPts val="2593"/>
              </a:lnSpc>
              <a:buFont typeface="Arial"/>
              <a:buChar char="•"/>
            </a:pPr>
            <a:r>
              <a:rPr lang="en-US" sz="2401" spc="285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Paulay célja: a teljes mű monumentalitásának megőrzése</a:t>
            </a:r>
          </a:p>
          <a:p>
            <a:pPr algn="l" marL="518519" indent="-259260" lvl="1">
              <a:lnSpc>
                <a:spcPts val="2593"/>
              </a:lnSpc>
              <a:buFont typeface="Arial"/>
              <a:buChar char="•"/>
            </a:pPr>
            <a:r>
              <a:rPr lang="en-US" sz="2401" spc="285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Tablószerű jelenetek, korhű díszletek</a:t>
            </a:r>
          </a:p>
          <a:p>
            <a:pPr algn="l" marL="518519" indent="-259260" lvl="1">
              <a:lnSpc>
                <a:spcPts val="2593"/>
              </a:lnSpc>
              <a:buFont typeface="Arial"/>
              <a:buChar char="•"/>
            </a:pPr>
            <a:r>
              <a:rPr lang="en-US" sz="2401" spc="285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 szöveghez való hűség, emelkedett hangvétel</a:t>
            </a:r>
          </a:p>
          <a:p>
            <a:pPr algn="l" marL="518519" indent="-259260" lvl="1">
              <a:lnSpc>
                <a:spcPts val="2593"/>
              </a:lnSpc>
              <a:buFont typeface="Arial"/>
              <a:buChar char="•"/>
            </a:pPr>
            <a:r>
              <a:rPr lang="en-US" sz="2401" spc="285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Korszak, stílus: historizmus, Meiningeni realizmus</a:t>
            </a:r>
          </a:p>
          <a:p>
            <a:pPr algn="l" marL="518519" indent="-259260" lvl="1">
              <a:lnSpc>
                <a:spcPts val="2593"/>
              </a:lnSpc>
              <a:buFont typeface="Arial"/>
              <a:buChar char="•"/>
            </a:pPr>
            <a:r>
              <a:rPr lang="en-US" sz="2401" spc="285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Festett, monumentális díszletek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02D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9918" y="-1792369"/>
            <a:ext cx="18437754" cy="12304112"/>
            <a:chOff x="0" y="0"/>
            <a:chExt cx="24583672" cy="164054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66557" y="8233111"/>
              <a:ext cx="8172372" cy="8172372"/>
            </a:xfrm>
            <a:custGeom>
              <a:avLst/>
              <a:gdLst/>
              <a:ahLst/>
              <a:cxnLst/>
              <a:rect r="r" b="b" t="t" l="l"/>
              <a:pathLst>
                <a:path h="8172372" w="8172372">
                  <a:moveTo>
                    <a:pt x="0" y="0"/>
                  </a:moveTo>
                  <a:lnTo>
                    <a:pt x="8172372" y="0"/>
                  </a:lnTo>
                  <a:lnTo>
                    <a:pt x="8172372" y="8172371"/>
                  </a:lnTo>
                  <a:lnTo>
                    <a:pt x="0" y="8172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8238929" y="8172372"/>
              <a:ext cx="8172372" cy="8172372"/>
            </a:xfrm>
            <a:custGeom>
              <a:avLst/>
              <a:gdLst/>
              <a:ahLst/>
              <a:cxnLst/>
              <a:rect r="r" b="b" t="t" l="l"/>
              <a:pathLst>
                <a:path h="8172372" w="8172372">
                  <a:moveTo>
                    <a:pt x="0" y="0"/>
                  </a:moveTo>
                  <a:lnTo>
                    <a:pt x="8172371" y="0"/>
                  </a:lnTo>
                  <a:lnTo>
                    <a:pt x="8172371" y="8172371"/>
                  </a:lnTo>
                  <a:lnTo>
                    <a:pt x="0" y="8172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6411300" y="8233111"/>
              <a:ext cx="8172372" cy="8172372"/>
            </a:xfrm>
            <a:custGeom>
              <a:avLst/>
              <a:gdLst/>
              <a:ahLst/>
              <a:cxnLst/>
              <a:rect r="r" b="b" t="t" l="l"/>
              <a:pathLst>
                <a:path h="8172372" w="8172372">
                  <a:moveTo>
                    <a:pt x="0" y="0"/>
                  </a:moveTo>
                  <a:lnTo>
                    <a:pt x="8172372" y="0"/>
                  </a:lnTo>
                  <a:lnTo>
                    <a:pt x="8172372" y="8172371"/>
                  </a:lnTo>
                  <a:lnTo>
                    <a:pt x="0" y="8172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60739"/>
              <a:ext cx="8172372" cy="8172372"/>
            </a:xfrm>
            <a:custGeom>
              <a:avLst/>
              <a:gdLst/>
              <a:ahLst/>
              <a:cxnLst/>
              <a:rect r="r" b="b" t="t" l="l"/>
              <a:pathLst>
                <a:path h="8172372" w="8172372">
                  <a:moveTo>
                    <a:pt x="0" y="0"/>
                  </a:moveTo>
                  <a:lnTo>
                    <a:pt x="8172372" y="0"/>
                  </a:lnTo>
                  <a:lnTo>
                    <a:pt x="8172372" y="8172372"/>
                  </a:lnTo>
                  <a:lnTo>
                    <a:pt x="0" y="8172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8172372" y="0"/>
              <a:ext cx="8172372" cy="8172372"/>
            </a:xfrm>
            <a:custGeom>
              <a:avLst/>
              <a:gdLst/>
              <a:ahLst/>
              <a:cxnLst/>
              <a:rect r="r" b="b" t="t" l="l"/>
              <a:pathLst>
                <a:path h="8172372" w="8172372">
                  <a:moveTo>
                    <a:pt x="0" y="0"/>
                  </a:moveTo>
                  <a:lnTo>
                    <a:pt x="8172371" y="0"/>
                  </a:lnTo>
                  <a:lnTo>
                    <a:pt x="8172371" y="8172372"/>
                  </a:lnTo>
                  <a:lnTo>
                    <a:pt x="0" y="8172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6344743" y="60739"/>
              <a:ext cx="8172372" cy="8172372"/>
            </a:xfrm>
            <a:custGeom>
              <a:avLst/>
              <a:gdLst/>
              <a:ahLst/>
              <a:cxnLst/>
              <a:rect r="r" b="b" t="t" l="l"/>
              <a:pathLst>
                <a:path h="8172372" w="8172372">
                  <a:moveTo>
                    <a:pt x="0" y="0"/>
                  </a:moveTo>
                  <a:lnTo>
                    <a:pt x="8172372" y="0"/>
                  </a:lnTo>
                  <a:lnTo>
                    <a:pt x="8172372" y="8172372"/>
                  </a:lnTo>
                  <a:lnTo>
                    <a:pt x="0" y="8172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716311" y="720045"/>
            <a:ext cx="8846910" cy="8846910"/>
          </a:xfrm>
          <a:custGeom>
            <a:avLst/>
            <a:gdLst/>
            <a:ahLst/>
            <a:cxnLst/>
            <a:rect r="r" b="b" t="t" l="l"/>
            <a:pathLst>
              <a:path h="8846910" w="8846910">
                <a:moveTo>
                  <a:pt x="0" y="0"/>
                </a:moveTo>
                <a:lnTo>
                  <a:pt x="8846910" y="0"/>
                </a:lnTo>
                <a:lnTo>
                  <a:pt x="8846910" y="8846910"/>
                </a:lnTo>
                <a:lnTo>
                  <a:pt x="0" y="88469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993615" y="720045"/>
            <a:ext cx="8846910" cy="8846910"/>
          </a:xfrm>
          <a:custGeom>
            <a:avLst/>
            <a:gdLst/>
            <a:ahLst/>
            <a:cxnLst/>
            <a:rect r="r" b="b" t="t" l="l"/>
            <a:pathLst>
              <a:path h="8846910" w="8846910">
                <a:moveTo>
                  <a:pt x="0" y="0"/>
                </a:moveTo>
                <a:lnTo>
                  <a:pt x="8846911" y="0"/>
                </a:lnTo>
                <a:lnTo>
                  <a:pt x="8846911" y="8846910"/>
                </a:lnTo>
                <a:lnTo>
                  <a:pt x="0" y="88469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639368" y="1377950"/>
            <a:ext cx="15455900" cy="7416800"/>
            <a:chOff x="0" y="0"/>
            <a:chExt cx="4070690" cy="195339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070690" cy="1953396"/>
            </a:xfrm>
            <a:custGeom>
              <a:avLst/>
              <a:gdLst/>
              <a:ahLst/>
              <a:cxnLst/>
              <a:rect r="r" b="b" t="t" l="l"/>
              <a:pathLst>
                <a:path h="1953396" w="4070690">
                  <a:moveTo>
                    <a:pt x="0" y="0"/>
                  </a:moveTo>
                  <a:lnTo>
                    <a:pt x="4070690" y="0"/>
                  </a:lnTo>
                  <a:lnTo>
                    <a:pt x="4070690" y="1953396"/>
                  </a:lnTo>
                  <a:lnTo>
                    <a:pt x="0" y="1953396"/>
                  </a:lnTo>
                  <a:close/>
                </a:path>
              </a:pathLst>
            </a:custGeom>
            <a:solidFill>
              <a:srgbClr val="D6C3A2">
                <a:alpha val="88627"/>
              </a:srgbClr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19050"/>
              <a:ext cx="4070690" cy="19343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44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9144000" y="1933255"/>
            <a:ext cx="2462165" cy="4289487"/>
          </a:xfrm>
          <a:custGeom>
            <a:avLst/>
            <a:gdLst/>
            <a:ahLst/>
            <a:cxnLst/>
            <a:rect r="r" b="b" t="t" l="l"/>
            <a:pathLst>
              <a:path h="4289487" w="2462165">
                <a:moveTo>
                  <a:pt x="0" y="0"/>
                </a:moveTo>
                <a:lnTo>
                  <a:pt x="2462165" y="0"/>
                </a:lnTo>
                <a:lnTo>
                  <a:pt x="2462165" y="4289487"/>
                </a:lnTo>
                <a:lnTo>
                  <a:pt x="0" y="4289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1787081" y="3321574"/>
            <a:ext cx="2371042" cy="4442234"/>
          </a:xfrm>
          <a:custGeom>
            <a:avLst/>
            <a:gdLst/>
            <a:ahLst/>
            <a:cxnLst/>
            <a:rect r="r" b="b" t="t" l="l"/>
            <a:pathLst>
              <a:path h="4442234" w="2371042">
                <a:moveTo>
                  <a:pt x="0" y="0"/>
                </a:moveTo>
                <a:lnTo>
                  <a:pt x="2371042" y="0"/>
                </a:lnTo>
                <a:lnTo>
                  <a:pt x="2371042" y="4442234"/>
                </a:lnTo>
                <a:lnTo>
                  <a:pt x="0" y="44422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339098" y="2554969"/>
            <a:ext cx="2487707" cy="3609436"/>
          </a:xfrm>
          <a:custGeom>
            <a:avLst/>
            <a:gdLst/>
            <a:ahLst/>
            <a:cxnLst/>
            <a:rect r="r" b="b" t="t" l="l"/>
            <a:pathLst>
              <a:path h="3609436" w="2487707">
                <a:moveTo>
                  <a:pt x="0" y="0"/>
                </a:moveTo>
                <a:lnTo>
                  <a:pt x="2487707" y="0"/>
                </a:lnTo>
                <a:lnTo>
                  <a:pt x="2487707" y="3609436"/>
                </a:lnTo>
                <a:lnTo>
                  <a:pt x="0" y="36094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2256854" y="2104705"/>
            <a:ext cx="13529572" cy="1216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938"/>
              </a:lnSpc>
            </a:pPr>
            <a:r>
              <a:rPr lang="en-US" sz="9121">
                <a:solidFill>
                  <a:srgbClr val="902D2F"/>
                </a:solidFill>
                <a:latin typeface="Roller Coaster Serif"/>
                <a:ea typeface="Roller Coaster Serif"/>
                <a:cs typeface="Roller Coaster Serif"/>
                <a:sym typeface="Roller Coaster Serif"/>
              </a:rPr>
              <a:t>SZEREPOSZTÁSA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639368" y="3340624"/>
            <a:ext cx="8423533" cy="2262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89310" indent="-294655" lvl="1">
              <a:lnSpc>
                <a:spcPts val="3002"/>
              </a:lnSpc>
              <a:buFont typeface="Arial"/>
              <a:buChar char="•"/>
            </a:pPr>
            <a:r>
              <a:rPr lang="en-US" sz="2729">
                <a:solidFill>
                  <a:srgbClr val="231F2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Ádám: Nagy Imre</a:t>
            </a:r>
          </a:p>
          <a:p>
            <a:pPr algn="l" marL="589310" indent="-294655" lvl="1">
              <a:lnSpc>
                <a:spcPts val="3002"/>
              </a:lnSpc>
              <a:buFont typeface="Arial"/>
              <a:buChar char="•"/>
            </a:pPr>
            <a:r>
              <a:rPr lang="en-US" sz="2729">
                <a:solidFill>
                  <a:srgbClr val="231F2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Éva: Jászai Mari</a:t>
            </a:r>
          </a:p>
          <a:p>
            <a:pPr algn="l" marL="589310" indent="-294655" lvl="1">
              <a:lnSpc>
                <a:spcPts val="3002"/>
              </a:lnSpc>
              <a:buFont typeface="Arial"/>
              <a:buChar char="•"/>
            </a:pPr>
            <a:r>
              <a:rPr lang="en-US" sz="2729">
                <a:solidFill>
                  <a:srgbClr val="231F2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Lucifer: Gyenes László</a:t>
            </a:r>
          </a:p>
          <a:p>
            <a:pPr algn="l" marL="589310" indent="-294655" lvl="1">
              <a:lnSpc>
                <a:spcPts val="3002"/>
              </a:lnSpc>
              <a:buFont typeface="Arial"/>
              <a:buChar char="•"/>
            </a:pPr>
            <a:r>
              <a:rPr lang="en-US" sz="2729">
                <a:solidFill>
                  <a:srgbClr val="231F2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 színészi játék: patetikus, ünnepélyes</a:t>
            </a:r>
          </a:p>
          <a:p>
            <a:pPr algn="l" marL="567719" indent="-283859" lvl="1">
              <a:lnSpc>
                <a:spcPts val="2892"/>
              </a:lnSpc>
              <a:buFont typeface="Arial"/>
              <a:buChar char="•"/>
            </a:pPr>
            <a:r>
              <a:rPr lang="en-US" sz="2629">
                <a:solidFill>
                  <a:srgbClr val="231F2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Érdekesség: Jászai Mari Évája a magyar színjátszás egyik ikonikus alakítása lett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367318" y="6184642"/>
            <a:ext cx="2028898" cy="339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Nagy Imre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970545" y="7725708"/>
            <a:ext cx="2187579" cy="339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Jászai Mari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4339098" y="6184642"/>
            <a:ext cx="2588828" cy="339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Gyenes László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02D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9918" y="-1792369"/>
            <a:ext cx="18437754" cy="12304112"/>
            <a:chOff x="0" y="0"/>
            <a:chExt cx="24583672" cy="164054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66557" y="8233111"/>
              <a:ext cx="8172372" cy="8172372"/>
            </a:xfrm>
            <a:custGeom>
              <a:avLst/>
              <a:gdLst/>
              <a:ahLst/>
              <a:cxnLst/>
              <a:rect r="r" b="b" t="t" l="l"/>
              <a:pathLst>
                <a:path h="8172372" w="8172372">
                  <a:moveTo>
                    <a:pt x="0" y="0"/>
                  </a:moveTo>
                  <a:lnTo>
                    <a:pt x="8172372" y="0"/>
                  </a:lnTo>
                  <a:lnTo>
                    <a:pt x="8172372" y="8172371"/>
                  </a:lnTo>
                  <a:lnTo>
                    <a:pt x="0" y="8172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8238929" y="8172372"/>
              <a:ext cx="8172372" cy="8172372"/>
            </a:xfrm>
            <a:custGeom>
              <a:avLst/>
              <a:gdLst/>
              <a:ahLst/>
              <a:cxnLst/>
              <a:rect r="r" b="b" t="t" l="l"/>
              <a:pathLst>
                <a:path h="8172372" w="8172372">
                  <a:moveTo>
                    <a:pt x="0" y="0"/>
                  </a:moveTo>
                  <a:lnTo>
                    <a:pt x="8172371" y="0"/>
                  </a:lnTo>
                  <a:lnTo>
                    <a:pt x="8172371" y="8172371"/>
                  </a:lnTo>
                  <a:lnTo>
                    <a:pt x="0" y="8172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6411300" y="8233111"/>
              <a:ext cx="8172372" cy="8172372"/>
            </a:xfrm>
            <a:custGeom>
              <a:avLst/>
              <a:gdLst/>
              <a:ahLst/>
              <a:cxnLst/>
              <a:rect r="r" b="b" t="t" l="l"/>
              <a:pathLst>
                <a:path h="8172372" w="8172372">
                  <a:moveTo>
                    <a:pt x="0" y="0"/>
                  </a:moveTo>
                  <a:lnTo>
                    <a:pt x="8172372" y="0"/>
                  </a:lnTo>
                  <a:lnTo>
                    <a:pt x="8172372" y="8172371"/>
                  </a:lnTo>
                  <a:lnTo>
                    <a:pt x="0" y="8172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60739"/>
              <a:ext cx="8172372" cy="8172372"/>
            </a:xfrm>
            <a:custGeom>
              <a:avLst/>
              <a:gdLst/>
              <a:ahLst/>
              <a:cxnLst/>
              <a:rect r="r" b="b" t="t" l="l"/>
              <a:pathLst>
                <a:path h="8172372" w="8172372">
                  <a:moveTo>
                    <a:pt x="0" y="0"/>
                  </a:moveTo>
                  <a:lnTo>
                    <a:pt x="8172372" y="0"/>
                  </a:lnTo>
                  <a:lnTo>
                    <a:pt x="8172372" y="8172372"/>
                  </a:lnTo>
                  <a:lnTo>
                    <a:pt x="0" y="8172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8172372" y="0"/>
              <a:ext cx="8172372" cy="8172372"/>
            </a:xfrm>
            <a:custGeom>
              <a:avLst/>
              <a:gdLst/>
              <a:ahLst/>
              <a:cxnLst/>
              <a:rect r="r" b="b" t="t" l="l"/>
              <a:pathLst>
                <a:path h="8172372" w="8172372">
                  <a:moveTo>
                    <a:pt x="0" y="0"/>
                  </a:moveTo>
                  <a:lnTo>
                    <a:pt x="8172371" y="0"/>
                  </a:lnTo>
                  <a:lnTo>
                    <a:pt x="8172371" y="8172372"/>
                  </a:lnTo>
                  <a:lnTo>
                    <a:pt x="0" y="8172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6344743" y="60739"/>
              <a:ext cx="8172372" cy="8172372"/>
            </a:xfrm>
            <a:custGeom>
              <a:avLst/>
              <a:gdLst/>
              <a:ahLst/>
              <a:cxnLst/>
              <a:rect r="r" b="b" t="t" l="l"/>
              <a:pathLst>
                <a:path h="8172372" w="8172372">
                  <a:moveTo>
                    <a:pt x="0" y="0"/>
                  </a:moveTo>
                  <a:lnTo>
                    <a:pt x="8172372" y="0"/>
                  </a:lnTo>
                  <a:lnTo>
                    <a:pt x="8172372" y="8172372"/>
                  </a:lnTo>
                  <a:lnTo>
                    <a:pt x="0" y="8172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-1701800" y="1612900"/>
            <a:ext cx="19989800" cy="7239000"/>
            <a:chOff x="0" y="0"/>
            <a:chExt cx="5264803" cy="190656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264803" cy="1906568"/>
            </a:xfrm>
            <a:custGeom>
              <a:avLst/>
              <a:gdLst/>
              <a:ahLst/>
              <a:cxnLst/>
              <a:rect r="r" b="b" t="t" l="l"/>
              <a:pathLst>
                <a:path h="1906568" w="5264803">
                  <a:moveTo>
                    <a:pt x="0" y="0"/>
                  </a:moveTo>
                  <a:lnTo>
                    <a:pt x="5264803" y="0"/>
                  </a:lnTo>
                  <a:lnTo>
                    <a:pt x="5264803" y="1906568"/>
                  </a:lnTo>
                  <a:lnTo>
                    <a:pt x="0" y="1906568"/>
                  </a:lnTo>
                  <a:close/>
                </a:path>
              </a:pathLst>
            </a:custGeom>
            <a:solidFill>
              <a:srgbClr val="902D2F">
                <a:alpha val="88627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19050"/>
              <a:ext cx="5264803" cy="18875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44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028700" y="4760884"/>
            <a:ext cx="13743020" cy="2847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9726" indent="-324863" lvl="1">
              <a:lnSpc>
                <a:spcPts val="3761"/>
              </a:lnSpc>
              <a:buFont typeface="Arial"/>
              <a:buChar char="•"/>
            </a:pPr>
            <a:r>
              <a:rPr lang="en-US" sz="3009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 Nemzeti Színház</a:t>
            </a:r>
            <a:r>
              <a:rPr lang="en-US" sz="3009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megújító igazgatója</a:t>
            </a:r>
          </a:p>
          <a:p>
            <a:pPr algn="l" marL="649726" indent="-324863" lvl="1">
              <a:lnSpc>
                <a:spcPts val="3761"/>
              </a:lnSpc>
              <a:buFont typeface="Arial"/>
              <a:buChar char="•"/>
            </a:pPr>
            <a:r>
              <a:rPr lang="en-US" sz="3009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 tragédia modernizálása: stilizált tér, fénydramaturgia</a:t>
            </a:r>
          </a:p>
          <a:p>
            <a:pPr algn="l" marL="649726" indent="-324863" lvl="1">
              <a:lnSpc>
                <a:spcPts val="3761"/>
              </a:lnSpc>
              <a:buFont typeface="Arial"/>
              <a:buChar char="•"/>
            </a:pPr>
            <a:r>
              <a:rPr lang="en-US" sz="3009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 ’30-as évek politikai és kulturális légköre</a:t>
            </a:r>
          </a:p>
          <a:p>
            <a:pPr algn="l" marL="649726" indent="-324863" lvl="1">
              <a:lnSpc>
                <a:spcPts val="3761"/>
              </a:lnSpc>
              <a:buFont typeface="Arial"/>
              <a:buChar char="•"/>
            </a:pPr>
            <a:r>
              <a:rPr lang="en-US" sz="3009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 rendezés célja: a mű filozófiai kérdéseinek kiemelése</a:t>
            </a:r>
          </a:p>
          <a:p>
            <a:pPr algn="l" marL="649726" indent="-324863" lvl="1">
              <a:lnSpc>
                <a:spcPts val="3761"/>
              </a:lnSpc>
              <a:buFont typeface="Arial"/>
              <a:buChar char="•"/>
            </a:pPr>
            <a:r>
              <a:rPr lang="en-US" sz="3009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Korszak, stílus: expresszionizmus, látványszínház</a:t>
            </a:r>
          </a:p>
          <a:p>
            <a:pPr algn="l" marL="649726" indent="-324863" lvl="1">
              <a:lnSpc>
                <a:spcPts val="3761"/>
              </a:lnSpc>
              <a:buFont typeface="Arial"/>
              <a:buChar char="•"/>
            </a:pPr>
            <a:r>
              <a:rPr lang="en-US" sz="3009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Forgószínpad, látványfüggöny, fényarchitektúra</a:t>
            </a:r>
          </a:p>
        </p:txBody>
      </p:sp>
      <p:sp>
        <p:nvSpPr>
          <p:cNvPr name="Freeform 13" id="13"/>
          <p:cNvSpPr/>
          <p:nvPr/>
        </p:nvSpPr>
        <p:spPr>
          <a:xfrm flipH="true" flipV="false" rot="0">
            <a:off x="16049595" y="-234268"/>
            <a:ext cx="2419410" cy="10755536"/>
          </a:xfrm>
          <a:custGeom>
            <a:avLst/>
            <a:gdLst/>
            <a:ahLst/>
            <a:cxnLst/>
            <a:rect r="r" b="b" t="t" l="l"/>
            <a:pathLst>
              <a:path h="10755536" w="2419410">
                <a:moveTo>
                  <a:pt x="2419410" y="0"/>
                </a:moveTo>
                <a:lnTo>
                  <a:pt x="0" y="0"/>
                </a:lnTo>
                <a:lnTo>
                  <a:pt x="0" y="10755536"/>
                </a:lnTo>
                <a:lnTo>
                  <a:pt x="2419410" y="10755536"/>
                </a:lnTo>
                <a:lnTo>
                  <a:pt x="2419410" y="0"/>
                </a:lnTo>
                <a:close/>
              </a:path>
            </a:pathLst>
          </a:custGeom>
          <a:blipFill>
            <a:blip r:embed="rId4"/>
            <a:stretch>
              <a:fillRect l="-682" t="-8005" r="-17900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181005" y="-234268"/>
            <a:ext cx="2419410" cy="10755536"/>
          </a:xfrm>
          <a:custGeom>
            <a:avLst/>
            <a:gdLst/>
            <a:ahLst/>
            <a:cxnLst/>
            <a:rect r="r" b="b" t="t" l="l"/>
            <a:pathLst>
              <a:path h="10755536" w="2419410">
                <a:moveTo>
                  <a:pt x="0" y="0"/>
                </a:moveTo>
                <a:lnTo>
                  <a:pt x="2419410" y="0"/>
                </a:lnTo>
                <a:lnTo>
                  <a:pt x="2419410" y="10755536"/>
                </a:lnTo>
                <a:lnTo>
                  <a:pt x="0" y="107555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82" t="-8005" r="-17900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6748989" y="1385797"/>
            <a:ext cx="4839940" cy="454206"/>
          </a:xfrm>
          <a:custGeom>
            <a:avLst/>
            <a:gdLst/>
            <a:ahLst/>
            <a:cxnLst/>
            <a:rect r="r" b="b" t="t" l="l"/>
            <a:pathLst>
              <a:path h="454206" w="4839940">
                <a:moveTo>
                  <a:pt x="0" y="0"/>
                </a:moveTo>
                <a:lnTo>
                  <a:pt x="4839940" y="0"/>
                </a:lnTo>
                <a:lnTo>
                  <a:pt x="4839940" y="454206"/>
                </a:lnTo>
                <a:lnTo>
                  <a:pt x="0" y="4542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724030" y="8624797"/>
            <a:ext cx="4839940" cy="454206"/>
          </a:xfrm>
          <a:custGeom>
            <a:avLst/>
            <a:gdLst/>
            <a:ahLst/>
            <a:cxnLst/>
            <a:rect r="r" b="b" t="t" l="l"/>
            <a:pathLst>
              <a:path h="454206" w="4839940">
                <a:moveTo>
                  <a:pt x="0" y="0"/>
                </a:moveTo>
                <a:lnTo>
                  <a:pt x="4839940" y="0"/>
                </a:lnTo>
                <a:lnTo>
                  <a:pt x="4839940" y="454206"/>
                </a:lnTo>
                <a:lnTo>
                  <a:pt x="0" y="4542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493827" y="3842693"/>
            <a:ext cx="3132029" cy="4782104"/>
          </a:xfrm>
          <a:custGeom>
            <a:avLst/>
            <a:gdLst/>
            <a:ahLst/>
            <a:cxnLst/>
            <a:rect r="r" b="b" t="t" l="l"/>
            <a:pathLst>
              <a:path h="4782104" w="3132029">
                <a:moveTo>
                  <a:pt x="0" y="0"/>
                </a:moveTo>
                <a:lnTo>
                  <a:pt x="3132029" y="0"/>
                </a:lnTo>
                <a:lnTo>
                  <a:pt x="3132029" y="4782104"/>
                </a:lnTo>
                <a:lnTo>
                  <a:pt x="0" y="47821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2306575" y="2322338"/>
            <a:ext cx="13743020" cy="11950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840"/>
              </a:lnSpc>
            </a:pPr>
            <a:r>
              <a:rPr lang="en-US" sz="9021">
                <a:solidFill>
                  <a:srgbClr val="D99A57"/>
                </a:solidFill>
                <a:latin typeface="Roller Coaster Serif"/>
                <a:ea typeface="Roller Coaster Serif"/>
                <a:cs typeface="Roller Coaster Serif"/>
                <a:sym typeface="Roller Coaster Serif"/>
              </a:rPr>
              <a:t>NÉMETH ANTAL MODERN VÍZIÓJA (1937)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02D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18686" y="-2035745"/>
            <a:ext cx="10250627" cy="15355895"/>
          </a:xfrm>
          <a:custGeom>
            <a:avLst/>
            <a:gdLst/>
            <a:ahLst/>
            <a:cxnLst/>
            <a:rect r="r" b="b" t="t" l="l"/>
            <a:pathLst>
              <a:path h="15355895" w="10250627">
                <a:moveTo>
                  <a:pt x="0" y="0"/>
                </a:moveTo>
                <a:lnTo>
                  <a:pt x="10250628" y="0"/>
                </a:lnTo>
                <a:lnTo>
                  <a:pt x="10250628" y="15355895"/>
                </a:lnTo>
                <a:lnTo>
                  <a:pt x="0" y="153558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9245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6049595" y="-234268"/>
            <a:ext cx="2419410" cy="10755536"/>
          </a:xfrm>
          <a:custGeom>
            <a:avLst/>
            <a:gdLst/>
            <a:ahLst/>
            <a:cxnLst/>
            <a:rect r="r" b="b" t="t" l="l"/>
            <a:pathLst>
              <a:path h="10755536" w="2419410">
                <a:moveTo>
                  <a:pt x="2419410" y="0"/>
                </a:moveTo>
                <a:lnTo>
                  <a:pt x="0" y="0"/>
                </a:lnTo>
                <a:lnTo>
                  <a:pt x="0" y="10755536"/>
                </a:lnTo>
                <a:lnTo>
                  <a:pt x="2419410" y="10755536"/>
                </a:lnTo>
                <a:lnTo>
                  <a:pt x="2419410" y="0"/>
                </a:lnTo>
                <a:close/>
              </a:path>
            </a:pathLst>
          </a:custGeom>
          <a:blipFill>
            <a:blip r:embed="rId4"/>
            <a:stretch>
              <a:fillRect l="-682" t="-8005" r="-17900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81005" y="-234268"/>
            <a:ext cx="2419410" cy="10755536"/>
          </a:xfrm>
          <a:custGeom>
            <a:avLst/>
            <a:gdLst/>
            <a:ahLst/>
            <a:cxnLst/>
            <a:rect r="r" b="b" t="t" l="l"/>
            <a:pathLst>
              <a:path h="10755536" w="2419410">
                <a:moveTo>
                  <a:pt x="0" y="0"/>
                </a:moveTo>
                <a:lnTo>
                  <a:pt x="2419410" y="0"/>
                </a:lnTo>
                <a:lnTo>
                  <a:pt x="2419410" y="10755536"/>
                </a:lnTo>
                <a:lnTo>
                  <a:pt x="0" y="107555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82" t="-8005" r="-17900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866039" y="6019604"/>
            <a:ext cx="2246365" cy="3612575"/>
          </a:xfrm>
          <a:custGeom>
            <a:avLst/>
            <a:gdLst/>
            <a:ahLst/>
            <a:cxnLst/>
            <a:rect r="r" b="b" t="t" l="l"/>
            <a:pathLst>
              <a:path h="3612575" w="2246365">
                <a:moveTo>
                  <a:pt x="0" y="0"/>
                </a:moveTo>
                <a:lnTo>
                  <a:pt x="2246364" y="0"/>
                </a:lnTo>
                <a:lnTo>
                  <a:pt x="2246364" y="3612574"/>
                </a:lnTo>
                <a:lnTo>
                  <a:pt x="0" y="36125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479262" y="5820250"/>
            <a:ext cx="2809858" cy="3811928"/>
          </a:xfrm>
          <a:custGeom>
            <a:avLst/>
            <a:gdLst/>
            <a:ahLst/>
            <a:cxnLst/>
            <a:rect r="r" b="b" t="t" l="l"/>
            <a:pathLst>
              <a:path h="3811928" w="2809858">
                <a:moveTo>
                  <a:pt x="0" y="0"/>
                </a:moveTo>
                <a:lnTo>
                  <a:pt x="2809858" y="0"/>
                </a:lnTo>
                <a:lnTo>
                  <a:pt x="2809858" y="3811928"/>
                </a:lnTo>
                <a:lnTo>
                  <a:pt x="0" y="38119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556727" y="4278690"/>
            <a:ext cx="2638785" cy="4290707"/>
          </a:xfrm>
          <a:custGeom>
            <a:avLst/>
            <a:gdLst/>
            <a:ahLst/>
            <a:cxnLst/>
            <a:rect r="r" b="b" t="t" l="l"/>
            <a:pathLst>
              <a:path h="4290707" w="2638785">
                <a:moveTo>
                  <a:pt x="0" y="0"/>
                </a:moveTo>
                <a:lnTo>
                  <a:pt x="2638785" y="0"/>
                </a:lnTo>
                <a:lnTo>
                  <a:pt x="2638785" y="4290707"/>
                </a:lnTo>
                <a:lnTo>
                  <a:pt x="0" y="42907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455505" y="2652512"/>
            <a:ext cx="11376990" cy="11856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095"/>
              </a:lnSpc>
            </a:pPr>
            <a:r>
              <a:rPr lang="en-US" sz="8421">
                <a:solidFill>
                  <a:srgbClr val="D99A57"/>
                </a:solidFill>
                <a:latin typeface="Roller Coaster Serif"/>
                <a:ea typeface="Roller Coaster Serif"/>
                <a:cs typeface="Roller Coaster Serif"/>
                <a:sym typeface="Roller Coaster Serif"/>
              </a:rPr>
              <a:t>SZEREPOSZTÁSA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824488" y="3876228"/>
            <a:ext cx="8732238" cy="19524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7899" indent="-268949" lvl="1">
              <a:lnSpc>
                <a:spcPts val="2615"/>
              </a:lnSpc>
              <a:buFont typeface="Arial"/>
              <a:buChar char="•"/>
            </a:pPr>
            <a:r>
              <a:rPr lang="en-US" sz="2491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Ádám: Uray Tivadar</a:t>
            </a:r>
          </a:p>
          <a:p>
            <a:pPr algn="l" marL="537899" indent="-268949" lvl="1">
              <a:lnSpc>
                <a:spcPts val="2615"/>
              </a:lnSpc>
              <a:buFont typeface="Arial"/>
              <a:buChar char="•"/>
            </a:pPr>
            <a:r>
              <a:rPr lang="en-US" sz="2491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Éva: Bajor Gizi</a:t>
            </a:r>
          </a:p>
          <a:p>
            <a:pPr algn="l" marL="537899" indent="-268949" lvl="1">
              <a:lnSpc>
                <a:spcPts val="2615"/>
              </a:lnSpc>
              <a:buFont typeface="Arial"/>
              <a:buChar char="•"/>
            </a:pPr>
            <a:r>
              <a:rPr lang="en-US" sz="2491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Lucifer: Somlay Artúr</a:t>
            </a:r>
          </a:p>
          <a:p>
            <a:pPr algn="l" marL="537899" indent="-268949" lvl="1">
              <a:lnSpc>
                <a:spcPts val="2615"/>
              </a:lnSpc>
              <a:buFont typeface="Arial"/>
              <a:buChar char="•"/>
            </a:pPr>
            <a:r>
              <a:rPr lang="en-US" sz="2491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Mozgásközpontú, stilizált színészi játék</a:t>
            </a:r>
          </a:p>
          <a:p>
            <a:pPr algn="l" marL="537899" indent="-268949" lvl="1">
              <a:lnSpc>
                <a:spcPts val="2615"/>
              </a:lnSpc>
              <a:buFont typeface="Arial"/>
              <a:buChar char="•"/>
            </a:pPr>
            <a:r>
              <a:rPr lang="en-US" sz="2491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Érdekesség: Bajor Gizi Évája új, modern nőalakot teremtett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971928" y="9594078"/>
            <a:ext cx="2140476" cy="339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Uray Tivadar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714827" y="9594078"/>
            <a:ext cx="2338728" cy="339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Bajor Gizi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832049" y="8531297"/>
            <a:ext cx="2088141" cy="339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Somlay Artúr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02D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365281">
            <a:off x="15927413" y="-692887"/>
            <a:ext cx="3540959" cy="7777147"/>
          </a:xfrm>
          <a:custGeom>
            <a:avLst/>
            <a:gdLst/>
            <a:ahLst/>
            <a:cxnLst/>
            <a:rect r="r" b="b" t="t" l="l"/>
            <a:pathLst>
              <a:path h="7777147" w="3540959">
                <a:moveTo>
                  <a:pt x="0" y="0"/>
                </a:moveTo>
                <a:lnTo>
                  <a:pt x="3540958" y="0"/>
                </a:lnTo>
                <a:lnTo>
                  <a:pt x="3540958" y="7777146"/>
                </a:lnTo>
                <a:lnTo>
                  <a:pt x="0" y="77771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831309" y="5580414"/>
            <a:ext cx="3659294" cy="4940854"/>
          </a:xfrm>
          <a:custGeom>
            <a:avLst/>
            <a:gdLst/>
            <a:ahLst/>
            <a:cxnLst/>
            <a:rect r="r" b="b" t="t" l="l"/>
            <a:pathLst>
              <a:path h="4940854" w="3659294">
                <a:moveTo>
                  <a:pt x="0" y="0"/>
                </a:moveTo>
                <a:lnTo>
                  <a:pt x="3659294" y="0"/>
                </a:lnTo>
                <a:lnTo>
                  <a:pt x="3659294" y="4940854"/>
                </a:lnTo>
                <a:lnTo>
                  <a:pt x="0" y="49408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32194" y="2470953"/>
            <a:ext cx="4739492" cy="5345094"/>
          </a:xfrm>
          <a:custGeom>
            <a:avLst/>
            <a:gdLst/>
            <a:ahLst/>
            <a:cxnLst/>
            <a:rect r="r" b="b" t="t" l="l"/>
            <a:pathLst>
              <a:path h="5345094" w="4739492">
                <a:moveTo>
                  <a:pt x="0" y="0"/>
                </a:moveTo>
                <a:lnTo>
                  <a:pt x="4739492" y="0"/>
                </a:lnTo>
                <a:lnTo>
                  <a:pt x="4739492" y="5345094"/>
                </a:lnTo>
                <a:lnTo>
                  <a:pt x="0" y="53450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282542" y="924395"/>
            <a:ext cx="8725356" cy="203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762"/>
              </a:lnSpc>
            </a:pPr>
            <a:r>
              <a:rPr lang="en-US" sz="7921">
                <a:solidFill>
                  <a:srgbClr val="D99A57"/>
                </a:solidFill>
                <a:latin typeface="Roller Coaster Serif"/>
                <a:ea typeface="Roller Coaster Serif"/>
                <a:cs typeface="Roller Coaster Serif"/>
                <a:sym typeface="Roller Coaster Serif"/>
              </a:rPr>
              <a:t>GELLÉRT ENDRE ÚJÍTÓ MEGKÖZELÍTÉSE (1955)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680729" y="3568721"/>
            <a:ext cx="9535219" cy="42137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89214" indent="-344607" lvl="1">
              <a:lnSpc>
                <a:spcPts val="3351"/>
              </a:lnSpc>
              <a:buFont typeface="Arial"/>
              <a:buChar char="•"/>
            </a:pPr>
            <a:r>
              <a:rPr lang="en-US" sz="3192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 60-as évek színházi modernizációjának része</a:t>
            </a:r>
          </a:p>
          <a:p>
            <a:pPr algn="l" marL="689214" indent="-344607" lvl="1">
              <a:lnSpc>
                <a:spcPts val="3351"/>
              </a:lnSpc>
              <a:buFont typeface="Arial"/>
              <a:buChar char="•"/>
            </a:pPr>
            <a:r>
              <a:rPr lang="en-US" sz="3192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 hangsúly: emberi dráma, belső konfliktusok</a:t>
            </a:r>
          </a:p>
          <a:p>
            <a:pPr algn="l" marL="689214" indent="-344607" lvl="1">
              <a:lnSpc>
                <a:spcPts val="3351"/>
              </a:lnSpc>
              <a:buFont typeface="Arial"/>
              <a:buChar char="•"/>
            </a:pPr>
            <a:r>
              <a:rPr lang="en-US" sz="3192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Letisztult, minimalista színpadkép</a:t>
            </a:r>
          </a:p>
          <a:p>
            <a:pPr algn="l" marL="689214" indent="-344607" lvl="1">
              <a:lnSpc>
                <a:spcPts val="3351"/>
              </a:lnSpc>
              <a:buFont typeface="Arial"/>
              <a:buChar char="•"/>
            </a:pPr>
            <a:r>
              <a:rPr lang="en-US" sz="3192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 filozófiai mélységek hangsúlyozása</a:t>
            </a:r>
          </a:p>
          <a:p>
            <a:pPr algn="l" marL="689214" indent="-344607" lvl="1">
              <a:lnSpc>
                <a:spcPts val="3351"/>
              </a:lnSpc>
              <a:buFont typeface="Arial"/>
              <a:buChar char="•"/>
            </a:pPr>
            <a:r>
              <a:rPr lang="en-US" sz="3192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Korszak, stílus: pszichológiai realizmus, Sztanyiszlavszkij-módszer</a:t>
            </a:r>
          </a:p>
          <a:p>
            <a:pPr algn="l" marL="689214" indent="-344607" lvl="1">
              <a:lnSpc>
                <a:spcPts val="3351"/>
              </a:lnSpc>
              <a:buFont typeface="Arial"/>
              <a:buChar char="•"/>
            </a:pPr>
            <a:r>
              <a:rPr lang="en-US" sz="3192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Belső átélés, lélektani folyamatok, realista motivációk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02D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365281">
            <a:off x="15927413" y="-692887"/>
            <a:ext cx="3540959" cy="7777147"/>
          </a:xfrm>
          <a:custGeom>
            <a:avLst/>
            <a:gdLst/>
            <a:ahLst/>
            <a:cxnLst/>
            <a:rect r="r" b="b" t="t" l="l"/>
            <a:pathLst>
              <a:path h="7777147" w="3540959">
                <a:moveTo>
                  <a:pt x="0" y="0"/>
                </a:moveTo>
                <a:lnTo>
                  <a:pt x="3540958" y="0"/>
                </a:lnTo>
                <a:lnTo>
                  <a:pt x="3540958" y="7777146"/>
                </a:lnTo>
                <a:lnTo>
                  <a:pt x="0" y="77771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831309" y="5580414"/>
            <a:ext cx="3659294" cy="4940854"/>
          </a:xfrm>
          <a:custGeom>
            <a:avLst/>
            <a:gdLst/>
            <a:ahLst/>
            <a:cxnLst/>
            <a:rect r="r" b="b" t="t" l="l"/>
            <a:pathLst>
              <a:path h="4940854" w="3659294">
                <a:moveTo>
                  <a:pt x="0" y="0"/>
                </a:moveTo>
                <a:lnTo>
                  <a:pt x="3659294" y="0"/>
                </a:lnTo>
                <a:lnTo>
                  <a:pt x="3659294" y="4940854"/>
                </a:lnTo>
                <a:lnTo>
                  <a:pt x="0" y="49408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09723" y="4633954"/>
            <a:ext cx="2799505" cy="3763386"/>
          </a:xfrm>
          <a:custGeom>
            <a:avLst/>
            <a:gdLst/>
            <a:ahLst/>
            <a:cxnLst/>
            <a:rect r="r" b="b" t="t" l="l"/>
            <a:pathLst>
              <a:path h="3763386" w="2799505">
                <a:moveTo>
                  <a:pt x="0" y="0"/>
                </a:moveTo>
                <a:lnTo>
                  <a:pt x="2799505" y="0"/>
                </a:lnTo>
                <a:lnTo>
                  <a:pt x="2799505" y="3763386"/>
                </a:lnTo>
                <a:lnTo>
                  <a:pt x="0" y="37633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974912" y="4633954"/>
            <a:ext cx="2767498" cy="3768509"/>
          </a:xfrm>
          <a:custGeom>
            <a:avLst/>
            <a:gdLst/>
            <a:ahLst/>
            <a:cxnLst/>
            <a:rect r="r" b="b" t="t" l="l"/>
            <a:pathLst>
              <a:path h="3768509" w="2767498">
                <a:moveTo>
                  <a:pt x="0" y="0"/>
                </a:moveTo>
                <a:lnTo>
                  <a:pt x="2767499" y="0"/>
                </a:lnTo>
                <a:lnTo>
                  <a:pt x="2767499" y="3768509"/>
                </a:lnTo>
                <a:lnTo>
                  <a:pt x="0" y="37685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459158" y="4628832"/>
            <a:ext cx="2515754" cy="3773631"/>
          </a:xfrm>
          <a:custGeom>
            <a:avLst/>
            <a:gdLst/>
            <a:ahLst/>
            <a:cxnLst/>
            <a:rect r="r" b="b" t="t" l="l"/>
            <a:pathLst>
              <a:path h="3773631" w="2515754">
                <a:moveTo>
                  <a:pt x="0" y="0"/>
                </a:moveTo>
                <a:lnTo>
                  <a:pt x="2515754" y="0"/>
                </a:lnTo>
                <a:lnTo>
                  <a:pt x="2515754" y="3773631"/>
                </a:lnTo>
                <a:lnTo>
                  <a:pt x="0" y="37736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997819" y="4633954"/>
            <a:ext cx="2643779" cy="3763386"/>
          </a:xfrm>
          <a:custGeom>
            <a:avLst/>
            <a:gdLst/>
            <a:ahLst/>
            <a:cxnLst/>
            <a:rect r="r" b="b" t="t" l="l"/>
            <a:pathLst>
              <a:path h="3763386" w="2643779">
                <a:moveTo>
                  <a:pt x="0" y="0"/>
                </a:moveTo>
                <a:lnTo>
                  <a:pt x="2643778" y="0"/>
                </a:lnTo>
                <a:lnTo>
                  <a:pt x="2643778" y="3763386"/>
                </a:lnTo>
                <a:lnTo>
                  <a:pt x="0" y="37633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724114" y="4628832"/>
            <a:ext cx="2494635" cy="3768509"/>
          </a:xfrm>
          <a:custGeom>
            <a:avLst/>
            <a:gdLst/>
            <a:ahLst/>
            <a:cxnLst/>
            <a:rect r="r" b="b" t="t" l="l"/>
            <a:pathLst>
              <a:path h="3768509" w="2494635">
                <a:moveTo>
                  <a:pt x="0" y="0"/>
                </a:moveTo>
                <a:lnTo>
                  <a:pt x="2494635" y="0"/>
                </a:lnTo>
                <a:lnTo>
                  <a:pt x="2494635" y="3768508"/>
                </a:lnTo>
                <a:lnTo>
                  <a:pt x="0" y="37685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-835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30004" y="1049402"/>
            <a:ext cx="14788745" cy="11580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546"/>
              </a:lnSpc>
            </a:pPr>
            <a:r>
              <a:rPr lang="en-US" sz="8721">
                <a:solidFill>
                  <a:srgbClr val="D99A57"/>
                </a:solidFill>
                <a:latin typeface="Roller Coaster Serif"/>
                <a:ea typeface="Roller Coaster Serif"/>
                <a:cs typeface="Roller Coaster Serif"/>
                <a:sym typeface="Roller Coaster Serif"/>
              </a:rPr>
              <a:t>SZEREPOSZTÁS ÉS SZÍNPADI MEGOLDÁSOK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0" y="2267854"/>
            <a:ext cx="10544872" cy="1893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7904" indent="-258952" lvl="1">
              <a:lnSpc>
                <a:spcPts val="2518"/>
              </a:lnSpc>
              <a:buFont typeface="Arial"/>
              <a:buChar char="•"/>
            </a:pPr>
            <a:r>
              <a:rPr lang="en-US" sz="2398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Ádám: Bessenyei Ferenc, Sinkovits Imre</a:t>
            </a:r>
          </a:p>
          <a:p>
            <a:pPr algn="l" marL="517904" indent="-258952" lvl="1">
              <a:lnSpc>
                <a:spcPts val="2518"/>
              </a:lnSpc>
              <a:buFont typeface="Arial"/>
              <a:buChar char="•"/>
            </a:pPr>
            <a:r>
              <a:rPr lang="en-US" sz="2398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Éva: Tolnay Klári, Tőkés Anna</a:t>
            </a:r>
          </a:p>
          <a:p>
            <a:pPr algn="l" marL="517904" indent="-258952" lvl="1">
              <a:lnSpc>
                <a:spcPts val="2518"/>
              </a:lnSpc>
              <a:buFont typeface="Arial"/>
              <a:buChar char="•"/>
            </a:pPr>
            <a:r>
              <a:rPr lang="en-US" sz="2398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Lucifer: Major Tamás</a:t>
            </a:r>
          </a:p>
          <a:p>
            <a:pPr algn="l" marL="517904" indent="-258952" lvl="1">
              <a:lnSpc>
                <a:spcPts val="2518"/>
              </a:lnSpc>
              <a:buFont typeface="Arial"/>
              <a:buChar char="•"/>
            </a:pPr>
            <a:r>
              <a:rPr lang="en-US" sz="2398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Erőteljes, realista játék</a:t>
            </a:r>
          </a:p>
          <a:p>
            <a:pPr algn="l" marL="517904" indent="-258952" lvl="1">
              <a:lnSpc>
                <a:spcPts val="2518"/>
              </a:lnSpc>
              <a:buFont typeface="Arial"/>
              <a:buChar char="•"/>
            </a:pPr>
            <a:r>
              <a:rPr lang="en-US" sz="2398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Érdekesség: a darabot nem szaggatta szét különálló képekre, hanem dinamikusabb, filmszerűbb folyamatként vitte végig.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09723" y="8578315"/>
            <a:ext cx="2997696" cy="339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Bessenyei Ferenc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711503" y="8578315"/>
            <a:ext cx="3294317" cy="339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Tőkés Anna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187684" y="8578315"/>
            <a:ext cx="2956316" cy="339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Sinkovits Imre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895596" y="8578315"/>
            <a:ext cx="2848225" cy="339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Tolnay Klári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453495" y="8578315"/>
            <a:ext cx="3100149" cy="339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D99A57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Major Tamás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DAHFJwbp94Q</dc:identifier>
  <dcterms:modified xsi:type="dcterms:W3CDTF">2011-08-01T06:04:30Z</dcterms:modified>
  <cp:revision>1</cp:revision>
  <dc:title>Az ember tragédiája a Nemzeti Színház történetében</dc:title>
</cp:coreProperties>
</file>