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1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0E83A-D3EC-4151-88A4-0C90C49301AE}" type="datetimeFigureOut">
              <a:rPr lang="hu-HU" smtClean="0"/>
              <a:pPr/>
              <a:t>2018.03.11.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ADAAC-3593-4B46-88B3-6867BD25DC4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0E83A-D3EC-4151-88A4-0C90C49301AE}" type="datetimeFigureOut">
              <a:rPr lang="hu-HU" smtClean="0"/>
              <a:pPr/>
              <a:t>2018.03.11.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ADAAC-3593-4B46-88B3-6867BD25DC4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0E83A-D3EC-4151-88A4-0C90C49301AE}" type="datetimeFigureOut">
              <a:rPr lang="hu-HU" smtClean="0"/>
              <a:pPr/>
              <a:t>2018.03.11.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ADAAC-3593-4B46-88B3-6867BD25DC4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0E83A-D3EC-4151-88A4-0C90C49301AE}" type="datetimeFigureOut">
              <a:rPr lang="hu-HU" smtClean="0"/>
              <a:pPr/>
              <a:t>2018.03.11.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ADAAC-3593-4B46-88B3-6867BD25DC4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0E83A-D3EC-4151-88A4-0C90C49301AE}" type="datetimeFigureOut">
              <a:rPr lang="hu-HU" smtClean="0"/>
              <a:pPr/>
              <a:t>2018.03.11.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ADAAC-3593-4B46-88B3-6867BD25DC4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0E83A-D3EC-4151-88A4-0C90C49301AE}" type="datetimeFigureOut">
              <a:rPr lang="hu-HU" smtClean="0"/>
              <a:pPr/>
              <a:t>2018.03.11.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ADAAC-3593-4B46-88B3-6867BD25DC4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0E83A-D3EC-4151-88A4-0C90C49301AE}" type="datetimeFigureOut">
              <a:rPr lang="hu-HU" smtClean="0"/>
              <a:pPr/>
              <a:t>2018.03.11.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ADAAC-3593-4B46-88B3-6867BD25DC4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0E83A-D3EC-4151-88A4-0C90C49301AE}" type="datetimeFigureOut">
              <a:rPr lang="hu-HU" smtClean="0"/>
              <a:pPr/>
              <a:t>2018.03.11.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ADAAC-3593-4B46-88B3-6867BD25DC4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0E83A-D3EC-4151-88A4-0C90C49301AE}" type="datetimeFigureOut">
              <a:rPr lang="hu-HU" smtClean="0"/>
              <a:pPr/>
              <a:t>2018.03.11.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ADAAC-3593-4B46-88B3-6867BD25DC4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0E83A-D3EC-4151-88A4-0C90C49301AE}" type="datetimeFigureOut">
              <a:rPr lang="hu-HU" smtClean="0"/>
              <a:pPr/>
              <a:t>2018.03.11.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ADAAC-3593-4B46-88B3-6867BD25DC4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0E83A-D3EC-4151-88A4-0C90C49301AE}" type="datetimeFigureOut">
              <a:rPr lang="hu-HU" smtClean="0"/>
              <a:pPr/>
              <a:t>2018.03.11.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ADAAC-3593-4B46-88B3-6867BD25DC4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/>
            </a:gs>
            <a:gs pos="39000">
              <a:schemeClr val="bg1">
                <a:lumMod val="95000"/>
              </a:schemeClr>
            </a:gs>
            <a:gs pos="0">
              <a:schemeClr val="bg1">
                <a:lumMod val="65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0E83A-D3EC-4151-88A4-0C90C49301AE}" type="datetimeFigureOut">
              <a:rPr lang="hu-HU" smtClean="0"/>
              <a:pPr/>
              <a:t>2018.03.11.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ADAAC-3593-4B46-88B3-6867BD25DC48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hu-HU" b="1" dirty="0" smtClean="0">
                <a:latin typeface="Cambria" pitchFamily="18" charset="0"/>
              </a:rPr>
              <a:t>Mondanivalóm</a:t>
            </a:r>
            <a:endParaRPr lang="hu-HU" b="1" dirty="0">
              <a:latin typeface="Cambria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207293"/>
            <a:ext cx="8280920" cy="5246043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hu-HU" sz="2000" dirty="0" smtClean="0">
                <a:latin typeface="Cambria" pitchFamily="18" charset="0"/>
              </a:rPr>
              <a:t>a</a:t>
            </a:r>
            <a:r>
              <a:rPr lang="hu-HU" sz="2000" dirty="0" smtClean="0">
                <a:latin typeface="Cambria" pitchFamily="18" charset="0"/>
              </a:rPr>
              <a:t>rs poetica</a:t>
            </a:r>
          </a:p>
          <a:p>
            <a:pPr>
              <a:buFont typeface="Courier New" pitchFamily="49" charset="0"/>
              <a:buChar char="o"/>
            </a:pPr>
            <a:r>
              <a:rPr lang="hu-HU" sz="2000" dirty="0" smtClean="0">
                <a:latin typeface="Cambria" pitchFamily="18" charset="0"/>
              </a:rPr>
              <a:t>tapasztalataim</a:t>
            </a:r>
          </a:p>
          <a:p>
            <a:pPr>
              <a:buFont typeface="Courier New" pitchFamily="49" charset="0"/>
              <a:buChar char="o"/>
            </a:pPr>
            <a:r>
              <a:rPr lang="hu-HU" sz="2000" dirty="0" smtClean="0">
                <a:latin typeface="Cambria" pitchFamily="18" charset="0"/>
              </a:rPr>
              <a:t>k</a:t>
            </a:r>
            <a:r>
              <a:rPr lang="hu-HU" sz="2000" dirty="0" smtClean="0">
                <a:latin typeface="Cambria" pitchFamily="18" charset="0"/>
              </a:rPr>
              <a:t>öltői feladatok összefoglalása, gyűjtése</a:t>
            </a:r>
          </a:p>
          <a:p>
            <a:pPr>
              <a:buFont typeface="Courier New" pitchFamily="49" charset="0"/>
              <a:buChar char="o"/>
            </a:pPr>
            <a:r>
              <a:rPr lang="hu-HU" sz="2000" dirty="0" smtClean="0">
                <a:latin typeface="Cambria" pitchFamily="18" charset="0"/>
              </a:rPr>
              <a:t>útmutatóként szolgálhat más költőknek, ám nem kötelező jellegű</a:t>
            </a:r>
          </a:p>
          <a:p>
            <a:r>
              <a:rPr lang="hu-HU" sz="2000" i="1" dirty="0" smtClean="0">
                <a:latin typeface="Cambria" pitchFamily="18" charset="0"/>
              </a:rPr>
              <a:t>tanácsadó, útmutató, útravaló, útitárs</a:t>
            </a:r>
          </a:p>
          <a:p>
            <a:pPr>
              <a:buFont typeface="Courier New" pitchFamily="49" charset="0"/>
              <a:buChar char="o"/>
            </a:pPr>
            <a:r>
              <a:rPr lang="hu-HU" sz="2000" dirty="0" smtClean="0">
                <a:latin typeface="Cambria" pitchFamily="18" charset="0"/>
              </a:rPr>
              <a:t>e</a:t>
            </a:r>
            <a:r>
              <a:rPr lang="hu-HU" sz="2000" dirty="0" smtClean="0">
                <a:latin typeface="Cambria" pitchFamily="18" charset="0"/>
              </a:rPr>
              <a:t>gyúttal gyönyörködtető is </a:t>
            </a:r>
          </a:p>
          <a:p>
            <a:pPr>
              <a:buFont typeface="Courier New" pitchFamily="49" charset="0"/>
              <a:buChar char="o"/>
            </a:pPr>
            <a:r>
              <a:rPr lang="hu-HU" sz="2000" dirty="0" smtClean="0">
                <a:latin typeface="Cambria" pitchFamily="18" charset="0"/>
              </a:rPr>
              <a:t>k</a:t>
            </a:r>
            <a:r>
              <a:rPr lang="hu-HU" sz="2000" dirty="0" smtClean="0">
                <a:latin typeface="Cambria" pitchFamily="18" charset="0"/>
              </a:rPr>
              <a:t>iadásra váró verseskötetem felvezetőjének szánom</a:t>
            </a:r>
          </a:p>
          <a:p>
            <a:pPr>
              <a:buFont typeface="Courier New" pitchFamily="49" charset="0"/>
              <a:buChar char="o"/>
            </a:pPr>
            <a:r>
              <a:rPr lang="hu-HU" sz="2000" dirty="0" smtClean="0">
                <a:latin typeface="Cambria" pitchFamily="18" charset="0"/>
              </a:rPr>
              <a:t>k</a:t>
            </a:r>
            <a:r>
              <a:rPr lang="hu-HU" sz="2000" dirty="0" smtClean="0">
                <a:latin typeface="Cambria" pitchFamily="18" charset="0"/>
              </a:rPr>
              <a:t>iegészítő szerepet kapna, amely a műveknek részben értelmet is ad</a:t>
            </a:r>
          </a:p>
          <a:p>
            <a:pPr>
              <a:buFont typeface="Courier New" pitchFamily="49" charset="0"/>
              <a:buChar char="o"/>
            </a:pPr>
            <a:r>
              <a:rPr lang="hu-HU" sz="2000" dirty="0" smtClean="0">
                <a:latin typeface="Cambria" pitchFamily="18" charset="0"/>
              </a:rPr>
              <a:t>h</a:t>
            </a:r>
            <a:r>
              <a:rPr lang="hu-HU" sz="2000" dirty="0" smtClean="0">
                <a:latin typeface="Cambria" pitchFamily="18" charset="0"/>
              </a:rPr>
              <a:t>abár szintén vers, más filozófiai témát feszeget, mint a kötetbe szánt alkotások, így külön kategóriát képez majd a kiadáson belül</a:t>
            </a:r>
          </a:p>
          <a:p>
            <a:pPr>
              <a:buFont typeface="Courier New" pitchFamily="49" charset="0"/>
              <a:buChar char="o"/>
            </a:pPr>
            <a:r>
              <a:rPr lang="hu-HU" sz="2000" dirty="0" smtClean="0">
                <a:latin typeface="Cambria" pitchFamily="18" charset="0"/>
              </a:rPr>
              <a:t>f</a:t>
            </a:r>
            <a:r>
              <a:rPr lang="hu-HU" sz="2000" dirty="0" smtClean="0">
                <a:latin typeface="Cambria" pitchFamily="18" charset="0"/>
              </a:rPr>
              <a:t>elvezető szerep</a:t>
            </a:r>
          </a:p>
          <a:p>
            <a:r>
              <a:rPr lang="hu-HU" sz="2000" i="1" dirty="0" smtClean="0">
                <a:latin typeface="Cambria" pitchFamily="18" charset="0"/>
              </a:rPr>
              <a:t>verseimnek, verseimhez, verseimmel</a:t>
            </a:r>
          </a:p>
          <a:p>
            <a:endParaRPr lang="hu-HU" sz="2000" dirty="0" smtClean="0">
              <a:latin typeface="Cambria" pitchFamily="18" charset="0"/>
            </a:endParaRPr>
          </a:p>
          <a:p>
            <a:endParaRPr lang="hu-HU" sz="2000" i="1" dirty="0" smtClean="0">
              <a:latin typeface="Cambria" pitchFamily="18" charset="0"/>
            </a:endParaRPr>
          </a:p>
          <a:p>
            <a:endParaRPr lang="hu-HU" sz="2000" i="1" dirty="0" smtClean="0">
              <a:latin typeface="Cambria" pitchFamily="18" charset="0"/>
            </a:endParaRPr>
          </a:p>
        </p:txBody>
      </p:sp>
      <p:pic>
        <p:nvPicPr>
          <p:cNvPr id="2050" name="Picture 2" descr="Image result for poet drawing"/>
          <p:cNvPicPr>
            <a:picLocks noChangeAspect="1" noChangeArrowheads="1"/>
          </p:cNvPicPr>
          <p:nvPr/>
        </p:nvPicPr>
        <p:blipFill>
          <a:blip r:embed="rId2" cstate="print"/>
          <a:srcRect r="5435"/>
          <a:stretch>
            <a:fillRect/>
          </a:stretch>
        </p:blipFill>
        <p:spPr bwMode="auto">
          <a:xfrm>
            <a:off x="5652120" y="4713246"/>
            <a:ext cx="3491880" cy="21447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57200" y="-18256"/>
            <a:ext cx="8229600" cy="1143000"/>
          </a:xfrm>
        </p:spPr>
        <p:txBody>
          <a:bodyPr>
            <a:normAutofit/>
          </a:bodyPr>
          <a:lstStyle/>
          <a:p>
            <a:r>
              <a:rPr lang="hu-HU" sz="4000" b="1" dirty="0">
                <a:latin typeface="Cambria" pitchFamily="18" charset="0"/>
              </a:rPr>
              <a:t>K</a:t>
            </a:r>
            <a:r>
              <a:rPr lang="hu-HU" sz="4000" b="1" dirty="0" smtClean="0">
                <a:latin typeface="Cambria" pitchFamily="18" charset="0"/>
              </a:rPr>
              <a:t>öltői szerep</a:t>
            </a:r>
            <a:endParaRPr lang="hu-HU" sz="4000" b="1" dirty="0">
              <a:latin typeface="Cambria" pitchFamily="18" charset="0"/>
            </a:endParaRPr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323528" y="1124744"/>
            <a:ext cx="8435280" cy="5472608"/>
          </a:xfrm>
        </p:spPr>
        <p:txBody>
          <a:bodyPr>
            <a:normAutofit/>
          </a:bodyPr>
          <a:lstStyle/>
          <a:p>
            <a:pPr marL="457200" indent="-457200">
              <a:buFont typeface="Courier New" pitchFamily="49" charset="0"/>
              <a:buChar char="o"/>
            </a:pPr>
            <a:r>
              <a:rPr lang="hu-HU" sz="2000" dirty="0" smtClean="0">
                <a:latin typeface="Cambria" pitchFamily="18" charset="0"/>
              </a:rPr>
              <a:t>alárendelt eszköz a művészet közvetítésére</a:t>
            </a:r>
          </a:p>
          <a:p>
            <a:pPr marL="457200" indent="-457200">
              <a:buFont typeface="Courier New" pitchFamily="49" charset="0"/>
              <a:buChar char="o"/>
            </a:pPr>
            <a:r>
              <a:rPr lang="hu-HU" sz="2000" dirty="0" smtClean="0">
                <a:latin typeface="Cambria" pitchFamily="18" charset="0"/>
              </a:rPr>
              <a:t>az egyén jelentősége eltörpül a mű kidolgozásának feladata mellett</a:t>
            </a:r>
          </a:p>
          <a:p>
            <a:pPr marL="457200" indent="-457200">
              <a:buFont typeface="Courier New" pitchFamily="49" charset="0"/>
              <a:buChar char="o"/>
            </a:pPr>
            <a:r>
              <a:rPr lang="hu-HU" sz="2000" dirty="0" smtClean="0">
                <a:latin typeface="Cambria" pitchFamily="18" charset="0"/>
              </a:rPr>
              <a:t>kötelességünk a lehető legtökéletesebb átadás érdekében magunkat minél magasabb szintre fejleszteni</a:t>
            </a:r>
          </a:p>
          <a:p>
            <a:pPr marL="457200" indent="-457200"/>
            <a:r>
              <a:rPr lang="hu-HU" sz="2000" i="1" dirty="0" smtClean="0">
                <a:latin typeface="Cambria" pitchFamily="18" charset="0"/>
              </a:rPr>
              <a:t>hangszer (=költő) – zene (mű)?</a:t>
            </a:r>
          </a:p>
          <a:p>
            <a:pPr marL="457200" indent="-457200"/>
            <a:r>
              <a:rPr lang="hu-HU" sz="2000" b="1" i="1" dirty="0" smtClean="0">
                <a:latin typeface="Cambria" pitchFamily="18" charset="0"/>
              </a:rPr>
              <a:t>k</a:t>
            </a:r>
            <a:r>
              <a:rPr lang="hu-HU" sz="2000" b="1" i="1" dirty="0" smtClean="0">
                <a:latin typeface="Cambria" pitchFamily="18" charset="0"/>
              </a:rPr>
              <a:t>agyló ( =költő) </a:t>
            </a:r>
            <a:r>
              <a:rPr lang="hu-HU" sz="2000" b="1" i="1" dirty="0" smtClean="0">
                <a:latin typeface="Cambria" pitchFamily="18" charset="0"/>
              </a:rPr>
              <a:t>– </a:t>
            </a:r>
            <a:r>
              <a:rPr lang="hu-HU" sz="2000" b="1" i="1" dirty="0" smtClean="0">
                <a:latin typeface="Cambria" pitchFamily="18" charset="0"/>
              </a:rPr>
              <a:t>igazgyöngy (=mű)</a:t>
            </a:r>
            <a:endParaRPr lang="hu-HU" sz="2000" b="1" i="1" dirty="0" smtClean="0">
              <a:latin typeface="Cambria" pitchFamily="18" charset="0"/>
            </a:endParaRPr>
          </a:p>
          <a:p>
            <a:pPr marL="457200" indent="-457200"/>
            <a:r>
              <a:rPr lang="hu-HU" sz="2000" dirty="0">
                <a:latin typeface="Cambria" pitchFamily="18" charset="0"/>
              </a:rPr>
              <a:t>h</a:t>
            </a:r>
            <a:r>
              <a:rPr lang="hu-HU" sz="2000" dirty="0" smtClean="0">
                <a:latin typeface="Cambria" pitchFamily="18" charset="0"/>
              </a:rPr>
              <a:t>éjként körülölelni és óvni az alkotást</a:t>
            </a:r>
          </a:p>
          <a:p>
            <a:pPr marL="457200" indent="-457200"/>
            <a:r>
              <a:rPr lang="hu-HU" sz="2000" dirty="0" smtClean="0">
                <a:latin typeface="Cambria" pitchFamily="18" charset="0"/>
              </a:rPr>
              <a:t>a kagyló leginkább elkápráztató, kézzelfogható és ezáltal legfontosabb funkciója a világ, a befogadók számára a gyöngy elkészítése</a:t>
            </a:r>
          </a:p>
          <a:p>
            <a:pPr marL="457200" indent="-457200"/>
            <a:r>
              <a:rPr lang="hu-HU" sz="2000" dirty="0">
                <a:latin typeface="Cambria" pitchFamily="18" charset="0"/>
              </a:rPr>
              <a:t>a</a:t>
            </a:r>
            <a:r>
              <a:rPr lang="hu-HU" sz="2000" dirty="0" smtClean="0">
                <a:latin typeface="Cambria" pitchFamily="18" charset="0"/>
              </a:rPr>
              <a:t>z alkotás nem lesz minden alkalommal </a:t>
            </a:r>
            <a:r>
              <a:rPr lang="hu-HU" sz="2000" dirty="0" smtClean="0">
                <a:latin typeface="Cambria" pitchFamily="18" charset="0"/>
              </a:rPr>
              <a:t>azonos </a:t>
            </a:r>
            <a:r>
              <a:rPr lang="hu-HU" sz="2000" dirty="0" smtClean="0">
                <a:latin typeface="Cambria" pitchFamily="18" charset="0"/>
              </a:rPr>
              <a:t>fényű, értékű, bár </a:t>
            </a:r>
            <a:r>
              <a:rPr lang="hu-HU" sz="2000" dirty="0" smtClean="0">
                <a:latin typeface="Cambria" pitchFamily="18" charset="0"/>
              </a:rPr>
              <a:t>ez a vágyott cél</a:t>
            </a:r>
            <a:endParaRPr lang="hu-HU" sz="2000" dirty="0" smtClean="0">
              <a:latin typeface="Cambria" pitchFamily="18" charset="0"/>
            </a:endParaRPr>
          </a:p>
          <a:p>
            <a:pPr marL="457200" indent="-457200"/>
            <a:r>
              <a:rPr lang="hu-HU" sz="2000" dirty="0" smtClean="0">
                <a:latin typeface="Cambria" pitchFamily="18" charset="0"/>
              </a:rPr>
              <a:t>feladata teljesítése után a létrehozó akár a feledés homályába is veszhet, hiszen szelleme és munkája tovább él</a:t>
            </a:r>
          </a:p>
          <a:p>
            <a:pPr marL="457200" indent="-457200"/>
            <a:r>
              <a:rPr lang="hu-HU" sz="2000" dirty="0">
                <a:latin typeface="Cambria" pitchFamily="18" charset="0"/>
              </a:rPr>
              <a:t>a</a:t>
            </a:r>
            <a:r>
              <a:rPr lang="hu-HU" sz="2000" dirty="0" smtClean="0">
                <a:latin typeface="Cambria" pitchFamily="18" charset="0"/>
              </a:rPr>
              <a:t>z alkotó munka során tett erőfeszítéseket, a meghozott áldozatokat nem mindenki érzékeli vagy veszi figyelembe</a:t>
            </a:r>
          </a:p>
          <a:p>
            <a:pPr marL="457200" indent="-457200"/>
            <a:endParaRPr lang="hu-HU" sz="2000" dirty="0" smtClean="0">
              <a:latin typeface="Cambria" pitchFamily="18" charset="0"/>
            </a:endParaRPr>
          </a:p>
          <a:p>
            <a:pPr marL="457200" indent="-457200"/>
            <a:endParaRPr lang="hu-HU" sz="2000" dirty="0" smtClean="0">
              <a:latin typeface="Cambria" pitchFamily="18" charset="0"/>
            </a:endParaRPr>
          </a:p>
          <a:p>
            <a:pPr marL="457200" indent="-457200"/>
            <a:endParaRPr lang="hu-HU" sz="2000" dirty="0" smtClean="0">
              <a:latin typeface="Cambria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hu-HU" sz="2000" dirty="0" smtClean="0">
              <a:latin typeface="Cambria" pitchFamily="18" charset="0"/>
            </a:endParaRPr>
          </a:p>
          <a:p>
            <a:endParaRPr lang="hu-HU" sz="2000" dirty="0" smtClean="0">
              <a:latin typeface="Cambria" pitchFamily="18" charset="0"/>
            </a:endParaRPr>
          </a:p>
          <a:p>
            <a:endParaRPr lang="hu-HU" sz="2000" dirty="0" smtClean="0">
              <a:latin typeface="Cambria" pitchFamily="18" charset="0"/>
            </a:endParaRPr>
          </a:p>
          <a:p>
            <a:endParaRPr lang="hu-HU" sz="24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19256" cy="936104"/>
          </a:xfrm>
        </p:spPr>
        <p:txBody>
          <a:bodyPr>
            <a:normAutofit/>
          </a:bodyPr>
          <a:lstStyle/>
          <a:p>
            <a:r>
              <a:rPr lang="hu-HU" sz="4000" b="1" dirty="0" smtClean="0">
                <a:latin typeface="Cambria" pitchFamily="18" charset="0"/>
              </a:rPr>
              <a:t>Költő és közönség viszonya</a:t>
            </a:r>
            <a:endParaRPr lang="hu-HU" sz="4000" b="1" dirty="0">
              <a:latin typeface="Cambria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207293"/>
            <a:ext cx="8435280" cy="5318051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hu-HU" sz="2000" dirty="0">
                <a:latin typeface="Cambria" pitchFamily="18" charset="0"/>
              </a:rPr>
              <a:t>j</a:t>
            </a:r>
            <a:r>
              <a:rPr lang="hu-HU" sz="2000" dirty="0" smtClean="0">
                <a:latin typeface="Cambria" pitchFamily="18" charset="0"/>
              </a:rPr>
              <a:t>elentős a világ, célcsoportnak szánt közeg szerepe</a:t>
            </a:r>
          </a:p>
          <a:p>
            <a:pPr>
              <a:buFont typeface="Courier New" pitchFamily="49" charset="0"/>
              <a:buChar char="o"/>
            </a:pPr>
            <a:r>
              <a:rPr lang="hu-HU" sz="2000" dirty="0">
                <a:latin typeface="Cambria" pitchFamily="18" charset="0"/>
              </a:rPr>
              <a:t>b</a:t>
            </a:r>
            <a:r>
              <a:rPr lang="hu-HU" sz="2000" dirty="0" smtClean="0">
                <a:latin typeface="Cambria" pitchFamily="18" charset="0"/>
              </a:rPr>
              <a:t>efogadás, megértés nélkül nincs siker</a:t>
            </a:r>
          </a:p>
          <a:p>
            <a:pPr>
              <a:buFont typeface="Courier New" pitchFamily="49" charset="0"/>
              <a:buChar char="o"/>
            </a:pPr>
            <a:r>
              <a:rPr lang="hu-HU" sz="2000" dirty="0">
                <a:latin typeface="Cambria" pitchFamily="18" charset="0"/>
              </a:rPr>
              <a:t>k</a:t>
            </a:r>
            <a:r>
              <a:rPr lang="hu-HU" sz="2000" dirty="0" smtClean="0">
                <a:latin typeface="Cambria" pitchFamily="18" charset="0"/>
              </a:rPr>
              <a:t>öltői feladat a gondolatok igényes, de egyúttal átérezhető közlése</a:t>
            </a:r>
          </a:p>
          <a:p>
            <a:pPr>
              <a:buFont typeface="Courier New" pitchFamily="49" charset="0"/>
              <a:buChar char="o"/>
            </a:pPr>
            <a:r>
              <a:rPr lang="hu-HU" sz="2000" dirty="0">
                <a:latin typeface="Cambria" pitchFamily="18" charset="0"/>
              </a:rPr>
              <a:t>m</a:t>
            </a:r>
            <a:r>
              <a:rPr lang="hu-HU" sz="2000" dirty="0" smtClean="0">
                <a:latin typeface="Cambria" pitchFamily="18" charset="0"/>
              </a:rPr>
              <a:t>agunkat a célnak alárendelve folyamatosan képezni, fejleszteni kell (</a:t>
            </a:r>
            <a:r>
              <a:rPr lang="hu-HU" sz="2000" dirty="0" err="1" smtClean="0">
                <a:latin typeface="Cambria" pitchFamily="18" charset="0"/>
              </a:rPr>
              <a:t>poeta</a:t>
            </a:r>
            <a:r>
              <a:rPr lang="hu-HU" sz="2000" dirty="0" smtClean="0">
                <a:latin typeface="Cambria" pitchFamily="18" charset="0"/>
              </a:rPr>
              <a:t> </a:t>
            </a:r>
            <a:r>
              <a:rPr lang="hu-HU" sz="2000" dirty="0" err="1" smtClean="0">
                <a:latin typeface="Cambria" pitchFamily="18" charset="0"/>
              </a:rPr>
              <a:t>doctus</a:t>
            </a:r>
            <a:r>
              <a:rPr lang="hu-HU" sz="2000" dirty="0" smtClean="0">
                <a:latin typeface="Cambria" pitchFamily="18" charset="0"/>
              </a:rPr>
              <a:t>)</a:t>
            </a:r>
          </a:p>
          <a:p>
            <a:pPr>
              <a:buFont typeface="Courier New" pitchFamily="49" charset="0"/>
              <a:buChar char="o"/>
            </a:pPr>
            <a:r>
              <a:rPr lang="hu-HU" sz="2000" dirty="0">
                <a:latin typeface="Cambria" pitchFamily="18" charset="0"/>
              </a:rPr>
              <a:t>e</a:t>
            </a:r>
            <a:r>
              <a:rPr lang="hu-HU" sz="2000" dirty="0" smtClean="0">
                <a:latin typeface="Cambria" pitchFamily="18" charset="0"/>
              </a:rPr>
              <a:t>zzel együtt veleszületett tehetség is szükséges (</a:t>
            </a:r>
            <a:r>
              <a:rPr lang="hu-HU" sz="2000" dirty="0" err="1" smtClean="0">
                <a:latin typeface="Cambria" pitchFamily="18" charset="0"/>
              </a:rPr>
              <a:t>poeta</a:t>
            </a:r>
            <a:r>
              <a:rPr lang="hu-HU" sz="2000" dirty="0" smtClean="0">
                <a:latin typeface="Cambria" pitchFamily="18" charset="0"/>
              </a:rPr>
              <a:t> </a:t>
            </a:r>
            <a:r>
              <a:rPr lang="hu-HU" sz="2000" dirty="0" err="1" smtClean="0">
                <a:latin typeface="Cambria" pitchFamily="18" charset="0"/>
              </a:rPr>
              <a:t>natus</a:t>
            </a:r>
            <a:r>
              <a:rPr lang="hu-HU" sz="2000" dirty="0" smtClean="0">
                <a:latin typeface="Cambria" pitchFamily="18" charset="0"/>
              </a:rPr>
              <a:t>)</a:t>
            </a:r>
          </a:p>
          <a:p>
            <a:r>
              <a:rPr lang="hu-HU" sz="2000" i="1" dirty="0">
                <a:latin typeface="Cambria" pitchFamily="18" charset="0"/>
              </a:rPr>
              <a:t>a</a:t>
            </a:r>
            <a:r>
              <a:rPr lang="hu-HU" sz="2000" i="1" dirty="0" smtClean="0">
                <a:latin typeface="Cambria" pitchFamily="18" charset="0"/>
              </a:rPr>
              <a:t>z erdei madarak dala akaratlanul, tudtukon kívül gyönyörködtet</a:t>
            </a:r>
          </a:p>
          <a:p>
            <a:pPr>
              <a:buFont typeface="Courier New" pitchFamily="49" charset="0"/>
              <a:buChar char="o"/>
            </a:pPr>
            <a:r>
              <a:rPr lang="hu-HU" sz="2000" dirty="0">
                <a:latin typeface="Cambria" pitchFamily="18" charset="0"/>
              </a:rPr>
              <a:t>k</a:t>
            </a:r>
            <a:r>
              <a:rPr lang="hu-HU" sz="2000" dirty="0" smtClean="0">
                <a:latin typeface="Cambria" pitchFamily="18" charset="0"/>
              </a:rPr>
              <a:t>öltőként fontos a képesség, hogy a társadalom által súrolt felszíni rétegeknél mélyebbre tekintsünk</a:t>
            </a:r>
          </a:p>
          <a:p>
            <a:r>
              <a:rPr lang="hu-HU" sz="2000" b="1" dirty="0" smtClean="0">
                <a:latin typeface="Cambria" pitchFamily="18" charset="0"/>
              </a:rPr>
              <a:t>ám </a:t>
            </a:r>
            <a:r>
              <a:rPr lang="hu-HU" sz="2000" dirty="0" smtClean="0">
                <a:latin typeface="Cambria" pitchFamily="18" charset="0"/>
              </a:rPr>
              <a:t>nem követendő a lenézés, a nagy hangú, világmegváltó szerepben való tetszelgés</a:t>
            </a:r>
          </a:p>
          <a:p>
            <a:r>
              <a:rPr lang="hu-HU" sz="2000" dirty="0">
                <a:latin typeface="Cambria" pitchFamily="18" charset="0"/>
              </a:rPr>
              <a:t>e</a:t>
            </a:r>
            <a:r>
              <a:rPr lang="hu-HU" sz="2000" dirty="0" smtClean="0">
                <a:latin typeface="Cambria" pitchFamily="18" charset="0"/>
              </a:rPr>
              <a:t>zeknek a gondolatoknak a fellelése és befogadható formába öntése a cél</a:t>
            </a:r>
          </a:p>
          <a:p>
            <a:pPr>
              <a:buFont typeface="Courier New" pitchFamily="49" charset="0"/>
              <a:buChar char="o"/>
            </a:pPr>
            <a:endParaRPr lang="hu-HU" sz="2000" dirty="0" smtClean="0">
              <a:latin typeface="Cambria" pitchFamily="18" charset="0"/>
            </a:endParaRPr>
          </a:p>
          <a:p>
            <a:pPr>
              <a:buFont typeface="Courier New" pitchFamily="49" charset="0"/>
              <a:buChar char="o"/>
            </a:pPr>
            <a:endParaRPr lang="hu-HU" sz="2000" dirty="0" smtClean="0">
              <a:latin typeface="Cambria" pitchFamily="18" charset="0"/>
            </a:endParaRPr>
          </a:p>
          <a:p>
            <a:pPr>
              <a:buFont typeface="Courier New" pitchFamily="49" charset="0"/>
              <a:buChar char="o"/>
            </a:pPr>
            <a:endParaRPr lang="hu-HU" sz="2000" b="1" dirty="0" smtClean="0">
              <a:latin typeface="Cambria" pitchFamily="18" charset="0"/>
            </a:endParaRPr>
          </a:p>
          <a:p>
            <a:pPr>
              <a:buFont typeface="Courier New" pitchFamily="49" charset="0"/>
              <a:buChar char="o"/>
            </a:pPr>
            <a:endParaRPr lang="hu-HU" sz="2000" dirty="0" smtClean="0">
              <a:latin typeface="Cambria" pitchFamily="18" charset="0"/>
            </a:endParaRPr>
          </a:p>
          <a:p>
            <a:pPr>
              <a:buFont typeface="Courier New" pitchFamily="49" charset="0"/>
              <a:buChar char="o"/>
            </a:pPr>
            <a:endParaRPr lang="hu-HU" sz="2000" dirty="0" smtClean="0">
              <a:latin typeface="Cambria" pitchFamily="18" charset="0"/>
            </a:endParaRPr>
          </a:p>
          <a:p>
            <a:pPr>
              <a:buFont typeface="Courier New" pitchFamily="49" charset="0"/>
              <a:buChar char="o"/>
            </a:pPr>
            <a:endParaRPr lang="hu-HU" sz="2000" dirty="0" smtClean="0">
              <a:latin typeface="Cambria" pitchFamily="18" charset="0"/>
            </a:endParaRPr>
          </a:p>
          <a:p>
            <a:pPr>
              <a:buFont typeface="Courier New" pitchFamily="49" charset="0"/>
              <a:buChar char="o"/>
            </a:pPr>
            <a:endParaRPr lang="hu-HU" sz="2000" dirty="0" smtClean="0">
              <a:latin typeface="Cambria" pitchFamily="18" charset="0"/>
            </a:endParaRPr>
          </a:p>
          <a:p>
            <a:pPr>
              <a:buFont typeface="Courier New" pitchFamily="49" charset="0"/>
              <a:buChar char="o"/>
            </a:pPr>
            <a:endParaRPr lang="hu-HU" sz="20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Image result for shell drawing"/>
          <p:cNvPicPr>
            <a:picLocks noChangeAspect="1" noChangeArrowheads="1"/>
          </p:cNvPicPr>
          <p:nvPr/>
        </p:nvPicPr>
        <p:blipFill>
          <a:blip r:embed="rId2" cstate="print"/>
          <a:srcRect t="5714" b="6801"/>
          <a:stretch>
            <a:fillRect/>
          </a:stretch>
        </p:blipFill>
        <p:spPr bwMode="auto">
          <a:xfrm>
            <a:off x="6947248" y="4936174"/>
            <a:ext cx="2196752" cy="1921826"/>
          </a:xfrm>
          <a:prstGeom prst="rect">
            <a:avLst/>
          </a:prstGeom>
          <a:noFill/>
        </p:spPr>
      </p:pic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539552" y="116632"/>
            <a:ext cx="8075240" cy="922114"/>
          </a:xfrm>
        </p:spPr>
        <p:txBody>
          <a:bodyPr>
            <a:normAutofit/>
          </a:bodyPr>
          <a:lstStyle/>
          <a:p>
            <a:r>
              <a:rPr lang="hu-HU" sz="4000" b="1" dirty="0" smtClean="0">
                <a:latin typeface="Cambria" pitchFamily="18" charset="0"/>
              </a:rPr>
              <a:t>Ihlet</a:t>
            </a:r>
            <a:endParaRPr lang="hu-HU" sz="4000" b="1" dirty="0">
              <a:latin typeface="Cambria" pitchFamily="18" charset="0"/>
            </a:endParaRPr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>
          <a:xfrm>
            <a:off x="241176" y="1196752"/>
            <a:ext cx="8363272" cy="5256584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hu-HU" sz="2000" dirty="0">
                <a:latin typeface="Cambria" pitchFamily="18" charset="0"/>
              </a:rPr>
              <a:t>ó</a:t>
            </a:r>
            <a:r>
              <a:rPr lang="hu-HU" sz="2000" dirty="0" smtClean="0">
                <a:latin typeface="Cambria" pitchFamily="18" charset="0"/>
              </a:rPr>
              <a:t>kor: Múzsa csókja (Horatius, Vergilius)</a:t>
            </a:r>
          </a:p>
          <a:p>
            <a:pPr>
              <a:buFont typeface="Courier New" pitchFamily="49" charset="0"/>
              <a:buChar char="o"/>
            </a:pPr>
            <a:r>
              <a:rPr lang="hu-HU" sz="2000" dirty="0">
                <a:latin typeface="Cambria" pitchFamily="18" charset="0"/>
              </a:rPr>
              <a:t>i</a:t>
            </a:r>
            <a:r>
              <a:rPr lang="hu-HU" sz="2000" dirty="0" smtClean="0">
                <a:latin typeface="Cambria" pitchFamily="18" charset="0"/>
              </a:rPr>
              <a:t>hletett pillanatok: megfoghatatlan, megmagyarázhatatlan</a:t>
            </a:r>
          </a:p>
          <a:p>
            <a:r>
              <a:rPr lang="hu-HU" sz="2000" dirty="0">
                <a:latin typeface="Cambria" pitchFamily="18" charset="0"/>
              </a:rPr>
              <a:t>f</a:t>
            </a:r>
            <a:r>
              <a:rPr lang="hu-HU" sz="2000" dirty="0" smtClean="0">
                <a:latin typeface="Cambria" pitchFamily="18" charset="0"/>
              </a:rPr>
              <a:t>ensőbb dolog </a:t>
            </a:r>
            <a:r>
              <a:rPr lang="hu-HU" sz="2000" dirty="0" smtClean="0">
                <a:latin typeface="Cambria" pitchFamily="18" charset="0"/>
              </a:rPr>
              <a:t>érintése, (isteni</a:t>
            </a:r>
            <a:r>
              <a:rPr lang="hu-HU" sz="2000" dirty="0" smtClean="0">
                <a:latin typeface="Cambria" pitchFamily="18" charset="0"/>
              </a:rPr>
              <a:t>?) szférák</a:t>
            </a:r>
          </a:p>
          <a:p>
            <a:pPr>
              <a:buFont typeface="Courier New" pitchFamily="49" charset="0"/>
              <a:buChar char="o"/>
            </a:pPr>
            <a:r>
              <a:rPr lang="hu-HU" sz="2000" dirty="0">
                <a:latin typeface="Cambria" pitchFamily="18" charset="0"/>
              </a:rPr>
              <a:t>k</a:t>
            </a:r>
            <a:r>
              <a:rPr lang="hu-HU" sz="2000" dirty="0" smtClean="0">
                <a:latin typeface="Cambria" pitchFamily="18" charset="0"/>
              </a:rPr>
              <a:t>öltői kiváltság ide bepillantást nyerni</a:t>
            </a:r>
          </a:p>
          <a:p>
            <a:pPr>
              <a:buFont typeface="Courier New" pitchFamily="49" charset="0"/>
              <a:buChar char="o"/>
            </a:pPr>
            <a:r>
              <a:rPr lang="hu-HU" sz="2000" dirty="0">
                <a:latin typeface="Cambria" pitchFamily="18" charset="0"/>
              </a:rPr>
              <a:t>e</a:t>
            </a:r>
            <a:r>
              <a:rPr lang="hu-HU" sz="2000" dirty="0" smtClean="0">
                <a:latin typeface="Cambria" pitchFamily="18" charset="0"/>
              </a:rPr>
              <a:t>zeket a perceket kell </a:t>
            </a:r>
            <a:r>
              <a:rPr lang="hu-HU" sz="2000" dirty="0" smtClean="0">
                <a:latin typeface="Cambria" pitchFamily="18" charset="0"/>
              </a:rPr>
              <a:t>megfogni, majd átadhatóként megformálni</a:t>
            </a:r>
          </a:p>
          <a:p>
            <a:pPr>
              <a:buFont typeface="Courier New" pitchFamily="49" charset="0"/>
              <a:buChar char="o"/>
            </a:pPr>
            <a:r>
              <a:rPr lang="hu-HU" sz="2000" dirty="0" smtClean="0">
                <a:latin typeface="Cambria" pitchFamily="18" charset="0"/>
              </a:rPr>
              <a:t>t</a:t>
            </a:r>
            <a:r>
              <a:rPr lang="hu-HU" sz="2000" dirty="0" smtClean="0">
                <a:latin typeface="Cambria" pitchFamily="18" charset="0"/>
              </a:rPr>
              <a:t>apasztalat: t</a:t>
            </a:r>
            <a:r>
              <a:rPr lang="hu-HU" sz="2000" dirty="0" smtClean="0">
                <a:latin typeface="Cambria" pitchFamily="18" charset="0"/>
              </a:rPr>
              <a:t>öbbször is volt részem hasonlóban, ám jártam az élet árnyasabb oldalain is</a:t>
            </a:r>
          </a:p>
          <a:p>
            <a:pPr>
              <a:buFont typeface="Courier New" pitchFamily="49" charset="0"/>
              <a:buChar char="o"/>
            </a:pPr>
            <a:r>
              <a:rPr lang="hu-HU" sz="2000" i="1" dirty="0" smtClean="0">
                <a:latin typeface="Cambria" pitchFamily="18" charset="0"/>
              </a:rPr>
              <a:t> hit -&gt; &lt;- kétkedés, vágy -&gt; &lt;- lemondás, angyalok, tündérek -&gt; &lt;- kísértetek</a:t>
            </a:r>
          </a:p>
          <a:p>
            <a:pPr>
              <a:buFont typeface="Courier New" pitchFamily="49" charset="0"/>
              <a:buChar char="o"/>
            </a:pPr>
            <a:r>
              <a:rPr lang="hu-HU" sz="2000" dirty="0" smtClean="0">
                <a:latin typeface="Cambria" pitchFamily="18" charset="0"/>
              </a:rPr>
              <a:t>„m</a:t>
            </a:r>
            <a:r>
              <a:rPr lang="hu-HU" sz="2000" dirty="0" smtClean="0">
                <a:latin typeface="Cambria" pitchFamily="18" charset="0"/>
              </a:rPr>
              <a:t>egvilágosodás” -&gt; </a:t>
            </a:r>
            <a:r>
              <a:rPr lang="hu-HU" sz="2000" dirty="0" smtClean="0">
                <a:latin typeface="Cambria" pitchFamily="18" charset="0"/>
              </a:rPr>
              <a:t>fényjelenségek, égi tünemények</a:t>
            </a:r>
          </a:p>
          <a:p>
            <a:r>
              <a:rPr lang="hu-HU" sz="2000" i="1" dirty="0" smtClean="0">
                <a:latin typeface="Cambria" pitchFamily="18" charset="0"/>
              </a:rPr>
              <a:t>v</a:t>
            </a:r>
            <a:r>
              <a:rPr lang="hu-HU" sz="2000" i="1" dirty="0" smtClean="0">
                <a:latin typeface="Cambria" pitchFamily="18" charset="0"/>
              </a:rPr>
              <a:t>ihar, villám, fény, hullócsillag, napsugár</a:t>
            </a:r>
          </a:p>
          <a:p>
            <a:r>
              <a:rPr lang="hu-HU" sz="2000" i="1" dirty="0" smtClean="0">
                <a:latin typeface="Cambria" pitchFamily="18" charset="0"/>
              </a:rPr>
              <a:t>i</a:t>
            </a:r>
            <a:r>
              <a:rPr lang="hu-HU" sz="2000" i="1" dirty="0" smtClean="0">
                <a:latin typeface="Cambria" pitchFamily="18" charset="0"/>
              </a:rPr>
              <a:t>gazgyöngy ragyogása </a:t>
            </a:r>
            <a:r>
              <a:rPr lang="hu-HU" sz="2000" dirty="0" smtClean="0">
                <a:latin typeface="Cambria" pitchFamily="18" charset="0"/>
              </a:rPr>
              <a:t>is ugyanígy sugározza fényét a befogadókra</a:t>
            </a:r>
          </a:p>
          <a:p>
            <a:endParaRPr lang="hu-HU" sz="2000" dirty="0" smtClean="0">
              <a:latin typeface="Cambria" pitchFamily="18" charset="0"/>
            </a:endParaRPr>
          </a:p>
          <a:p>
            <a:pPr>
              <a:buFont typeface="Courier New" pitchFamily="49" charset="0"/>
              <a:buChar char="o"/>
            </a:pPr>
            <a:endParaRPr lang="hu-HU" sz="2000" dirty="0" smtClean="0">
              <a:latin typeface="Cambria" pitchFamily="18" charset="0"/>
            </a:endParaRPr>
          </a:p>
          <a:p>
            <a:pPr>
              <a:buFont typeface="Courier New" pitchFamily="49" charset="0"/>
              <a:buChar char="o"/>
            </a:pPr>
            <a:endParaRPr lang="hu-HU" sz="20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196752"/>
            <a:ext cx="8892480" cy="4896544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hu-HU" sz="2000" dirty="0" smtClean="0">
                <a:latin typeface="Cambria" pitchFamily="18" charset="0"/>
              </a:rPr>
              <a:t>a</a:t>
            </a:r>
            <a:r>
              <a:rPr lang="hu-HU" sz="2000" dirty="0" smtClean="0">
                <a:latin typeface="Cambria" pitchFamily="18" charset="0"/>
              </a:rPr>
              <a:t> művészet fontos célja a gyönyörködtetés</a:t>
            </a:r>
          </a:p>
          <a:p>
            <a:pPr>
              <a:buFont typeface="Courier New" pitchFamily="49" charset="0"/>
              <a:buChar char="o"/>
            </a:pPr>
            <a:r>
              <a:rPr lang="hu-HU" sz="2000" dirty="0" smtClean="0">
                <a:latin typeface="Cambria" pitchFamily="18" charset="0"/>
              </a:rPr>
              <a:t>m</a:t>
            </a:r>
            <a:r>
              <a:rPr lang="hu-HU" sz="2000" dirty="0" smtClean="0">
                <a:latin typeface="Cambria" pitchFamily="18" charset="0"/>
              </a:rPr>
              <a:t>egértés a befogadó közönség részéről = érzelmek kiváltása</a:t>
            </a:r>
          </a:p>
          <a:p>
            <a:r>
              <a:rPr lang="hu-HU" sz="2000" dirty="0" smtClean="0">
                <a:latin typeface="Cambria" pitchFamily="18" charset="0"/>
              </a:rPr>
              <a:t>a</a:t>
            </a:r>
            <a:r>
              <a:rPr lang="hu-HU" sz="2000" dirty="0" smtClean="0">
                <a:latin typeface="Cambria" pitchFamily="18" charset="0"/>
              </a:rPr>
              <a:t>z érzelmek művészi témaként is szolgálnak</a:t>
            </a:r>
          </a:p>
          <a:p>
            <a:pPr>
              <a:buFont typeface="Courier New" pitchFamily="49" charset="0"/>
              <a:buChar char="o"/>
            </a:pPr>
            <a:r>
              <a:rPr lang="hu-HU" sz="2000" dirty="0" smtClean="0">
                <a:latin typeface="Cambria" pitchFamily="18" charset="0"/>
              </a:rPr>
              <a:t>az érzelmek létezése állandó -&gt; mindig fennállnak az alapok a költők számára</a:t>
            </a:r>
          </a:p>
          <a:p>
            <a:r>
              <a:rPr lang="hu-HU" sz="2000" i="1" dirty="0" smtClean="0">
                <a:latin typeface="Cambria" pitchFamily="18" charset="0"/>
              </a:rPr>
              <a:t>ö</a:t>
            </a:r>
            <a:r>
              <a:rPr lang="hu-HU" sz="2000" i="1" dirty="0" smtClean="0">
                <a:latin typeface="Cambria" pitchFamily="18" charset="0"/>
              </a:rPr>
              <a:t>röm -&gt; &lt;- bánat, hit -&gt; &lt;- kétkedés, szerelem -&gt; &lt;- csalódás, ifjúság -&gt;                &lt;- időskor</a:t>
            </a:r>
          </a:p>
          <a:p>
            <a:pPr>
              <a:buFont typeface="Courier New" pitchFamily="49" charset="0"/>
              <a:buChar char="o"/>
            </a:pPr>
            <a:r>
              <a:rPr lang="hu-HU" sz="2000" dirty="0" smtClean="0">
                <a:latin typeface="Cambria" pitchFamily="18" charset="0"/>
              </a:rPr>
              <a:t>e</a:t>
            </a:r>
            <a:r>
              <a:rPr lang="hu-HU" sz="2000" dirty="0" smtClean="0">
                <a:latin typeface="Cambria" pitchFamily="18" charset="0"/>
              </a:rPr>
              <a:t>mberi kitartás, küzdelem, elkötelezettség szintén állandó</a:t>
            </a:r>
          </a:p>
          <a:p>
            <a:pPr>
              <a:buFont typeface="Courier New" pitchFamily="49" charset="0"/>
              <a:buChar char="o"/>
            </a:pPr>
            <a:r>
              <a:rPr lang="hu-HU" sz="2000" dirty="0" smtClean="0">
                <a:latin typeface="Cambria" pitchFamily="18" charset="0"/>
              </a:rPr>
              <a:t>t</a:t>
            </a:r>
            <a:r>
              <a:rPr lang="hu-HU" sz="2000" dirty="0" smtClean="0">
                <a:latin typeface="Cambria" pitchFamily="18" charset="0"/>
              </a:rPr>
              <a:t>ermészeti jelenségekkel is vonható párhuzam</a:t>
            </a:r>
          </a:p>
          <a:p>
            <a:r>
              <a:rPr lang="hu-HU" sz="2000" dirty="0" smtClean="0">
                <a:latin typeface="Cambria" pitchFamily="18" charset="0"/>
              </a:rPr>
              <a:t>növényszimbolika </a:t>
            </a:r>
            <a:r>
              <a:rPr lang="hu-HU" sz="2000" i="1" dirty="0" smtClean="0">
                <a:latin typeface="Cambria" pitchFamily="18" charset="0"/>
              </a:rPr>
              <a:t>(rózsa, ciprus)</a:t>
            </a:r>
          </a:p>
          <a:p>
            <a:r>
              <a:rPr lang="hu-HU" sz="2000" i="1" dirty="0" smtClean="0">
                <a:latin typeface="Cambria" pitchFamily="18" charset="0"/>
              </a:rPr>
              <a:t>t</a:t>
            </a:r>
            <a:r>
              <a:rPr lang="hu-HU" sz="2000" i="1" dirty="0" smtClean="0">
                <a:latin typeface="Cambria" pitchFamily="18" charset="0"/>
              </a:rPr>
              <a:t>él -&gt; &lt;- tavasz, napsütés -&gt; &lt;- eső</a:t>
            </a:r>
          </a:p>
          <a:p>
            <a:pPr>
              <a:buFont typeface="Courier New" pitchFamily="49" charset="0"/>
              <a:buChar char="o"/>
            </a:pPr>
            <a:r>
              <a:rPr lang="hu-HU" sz="2000" dirty="0" smtClean="0">
                <a:latin typeface="Cambria" pitchFamily="18" charset="0"/>
              </a:rPr>
              <a:t>m</a:t>
            </a:r>
            <a:r>
              <a:rPr lang="hu-HU" sz="2000" dirty="0" smtClean="0">
                <a:latin typeface="Cambria" pitchFamily="18" charset="0"/>
              </a:rPr>
              <a:t>indezeket mi is tapasztaljuk, ezekből folyamatosan jut számomra és nekünk, költőknek feldolgozható téma</a:t>
            </a:r>
          </a:p>
          <a:p>
            <a:r>
              <a:rPr lang="hu-HU" sz="2000" dirty="0" smtClean="0">
                <a:latin typeface="Cambria" pitchFamily="18" charset="0"/>
              </a:rPr>
              <a:t>Berzsenyi Dániel </a:t>
            </a:r>
            <a:r>
              <a:rPr lang="hu-HU" sz="2000" i="1" dirty="0" smtClean="0">
                <a:latin typeface="Cambria" pitchFamily="18" charset="0"/>
              </a:rPr>
              <a:t>Osztályrésze -&gt; &lt;- </a:t>
            </a:r>
            <a:r>
              <a:rPr lang="hu-HU" sz="2000" dirty="0" smtClean="0">
                <a:latin typeface="Cambria" pitchFamily="18" charset="0"/>
              </a:rPr>
              <a:t>az enyém</a:t>
            </a:r>
          </a:p>
          <a:p>
            <a:endParaRPr lang="hu-HU" sz="2000" i="1" dirty="0" smtClean="0">
              <a:latin typeface="Cambria" pitchFamily="18" charset="0"/>
            </a:endParaRPr>
          </a:p>
          <a:p>
            <a:endParaRPr lang="hu-HU" sz="2000" dirty="0" smtClean="0">
              <a:latin typeface="Cambria" pitchFamily="18" charset="0"/>
            </a:endParaRPr>
          </a:p>
          <a:p>
            <a:pPr>
              <a:buFont typeface="Courier New" pitchFamily="49" charset="0"/>
              <a:buChar char="o"/>
            </a:pPr>
            <a:endParaRPr lang="hu-HU" sz="2000" dirty="0">
              <a:latin typeface="Cambria" pitchFamily="18" charset="0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hu-HU" b="1" dirty="0" smtClean="0">
                <a:latin typeface="Cambria" pitchFamily="18" charset="0"/>
              </a:rPr>
              <a:t>Téma</a:t>
            </a:r>
            <a:endParaRPr lang="hu-HU" b="1" dirty="0">
              <a:latin typeface="Cambria" pitchFamily="18" charset="0"/>
            </a:endParaRPr>
          </a:p>
        </p:txBody>
      </p:sp>
      <p:pic>
        <p:nvPicPr>
          <p:cNvPr id="1036" name="Picture 12" descr="Related image"/>
          <p:cNvPicPr>
            <a:picLocks noChangeAspect="1" noChangeArrowheads="1"/>
          </p:cNvPicPr>
          <p:nvPr/>
        </p:nvPicPr>
        <p:blipFill>
          <a:blip r:embed="rId2" cstate="print"/>
          <a:srcRect t="18480" b="12641"/>
          <a:stretch>
            <a:fillRect/>
          </a:stretch>
        </p:blipFill>
        <p:spPr bwMode="auto">
          <a:xfrm>
            <a:off x="5940152" y="4874063"/>
            <a:ext cx="2880320" cy="19839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491</Words>
  <Application>Microsoft Office PowerPoint</Application>
  <PresentationFormat>Diavetítés a képernyőre (4:3 oldalarány)</PresentationFormat>
  <Paragraphs>70</Paragraphs>
  <Slides>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6" baseType="lpstr">
      <vt:lpstr>Office-téma</vt:lpstr>
      <vt:lpstr>Mondanivalóm</vt:lpstr>
      <vt:lpstr>Költői szerep</vt:lpstr>
      <vt:lpstr>Költő és közönség viszonya</vt:lpstr>
      <vt:lpstr>Ihlet</vt:lpstr>
      <vt:lpstr>Téma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Költői szerep</dc:title>
  <dc:creator>Tusz</dc:creator>
  <cp:lastModifiedBy>Réka</cp:lastModifiedBy>
  <cp:revision>36</cp:revision>
  <dcterms:created xsi:type="dcterms:W3CDTF">2018-03-10T18:50:38Z</dcterms:created>
  <dcterms:modified xsi:type="dcterms:W3CDTF">2018-03-11T22:46:13Z</dcterms:modified>
</cp:coreProperties>
</file>