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AB9B-A2D2-4907-A3CC-E15AC761551B}" type="datetimeFigureOut">
              <a:rPr lang="hu-HU" smtClean="0"/>
              <a:t>2018.04.19.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801-57B2-4E6C-8E36-9A0E7B1E6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03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AB9B-A2D2-4907-A3CC-E15AC761551B}" type="datetimeFigureOut">
              <a:rPr lang="hu-HU" smtClean="0"/>
              <a:t>2018.04.19.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801-57B2-4E6C-8E36-9A0E7B1E6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810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AB9B-A2D2-4907-A3CC-E15AC761551B}" type="datetimeFigureOut">
              <a:rPr lang="hu-HU" smtClean="0"/>
              <a:t>2018.04.19.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801-57B2-4E6C-8E36-9A0E7B1E6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388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AB9B-A2D2-4907-A3CC-E15AC761551B}" type="datetimeFigureOut">
              <a:rPr lang="hu-HU" smtClean="0"/>
              <a:t>2018.04.19.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801-57B2-4E6C-8E36-9A0E7B1E6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698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AB9B-A2D2-4907-A3CC-E15AC761551B}" type="datetimeFigureOut">
              <a:rPr lang="hu-HU" smtClean="0"/>
              <a:t>2018.04.19.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801-57B2-4E6C-8E36-9A0E7B1E6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23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AB9B-A2D2-4907-A3CC-E15AC761551B}" type="datetimeFigureOut">
              <a:rPr lang="hu-HU" smtClean="0"/>
              <a:t>2018.04.19.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801-57B2-4E6C-8E36-9A0E7B1E6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882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AB9B-A2D2-4907-A3CC-E15AC761551B}" type="datetimeFigureOut">
              <a:rPr lang="hu-HU" smtClean="0"/>
              <a:t>2018.04.19.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801-57B2-4E6C-8E36-9A0E7B1E6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743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AB9B-A2D2-4907-A3CC-E15AC761551B}" type="datetimeFigureOut">
              <a:rPr lang="hu-HU" smtClean="0"/>
              <a:t>2018.04.19.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801-57B2-4E6C-8E36-9A0E7B1E6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61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AB9B-A2D2-4907-A3CC-E15AC761551B}" type="datetimeFigureOut">
              <a:rPr lang="hu-HU" smtClean="0"/>
              <a:t>2018.04.19.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801-57B2-4E6C-8E36-9A0E7B1E6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60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AB9B-A2D2-4907-A3CC-E15AC761551B}" type="datetimeFigureOut">
              <a:rPr lang="hu-HU" smtClean="0"/>
              <a:t>2018.04.19.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801-57B2-4E6C-8E36-9A0E7B1E6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71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AB9B-A2D2-4907-A3CC-E15AC761551B}" type="datetimeFigureOut">
              <a:rPr lang="hu-HU" smtClean="0"/>
              <a:t>2018.04.19.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801-57B2-4E6C-8E36-9A0E7B1E6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290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8AB9B-A2D2-4907-A3CC-E15AC761551B}" type="datetimeFigureOut">
              <a:rPr lang="hu-HU" smtClean="0"/>
              <a:t>2018.04.19.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9B801-57B2-4E6C-8E36-9A0E7B1E6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918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Az ember tragédiája Németh Antal rendezésében</a:t>
            </a:r>
            <a:endParaRPr lang="hu-HU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Készítette: A Dorottyák csapata</a:t>
            </a:r>
            <a:endParaRPr lang="hu-HU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01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Források</a:t>
            </a:r>
            <a:endParaRPr lang="hu-HU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Bell MT" panose="02020503060305020303" pitchFamily="18" charset="0"/>
              </a:rPr>
              <a:t>http://www.jelenkor.net/userfiles/archivum/1989-6.pdf</a:t>
            </a:r>
          </a:p>
          <a:p>
            <a:r>
              <a:rPr lang="hu-HU" sz="2400" dirty="0" smtClean="0">
                <a:solidFill>
                  <a:schemeClr val="bg2"/>
                </a:solidFill>
                <a:latin typeface="Bell MT" panose="02020503060305020303" pitchFamily="18" charset="0"/>
              </a:rPr>
              <a:t>https://www.youtube.com/watch?v=_ck-eaku5SA</a:t>
            </a:r>
          </a:p>
          <a:p>
            <a:r>
              <a:rPr lang="hu-HU" sz="2400" dirty="0" smtClean="0">
                <a:solidFill>
                  <a:schemeClr val="bg2"/>
                </a:solidFill>
                <a:latin typeface="Bell MT" panose="02020503060305020303" pitchFamily="18" charset="0"/>
              </a:rPr>
              <a:t>https://www.arcanum.hu/hu/online-kiadvanyok/Lexikonok-magyar-eletrajzi-lexikon-7428D/n-ny-76F7D/nemeth-antal-770AD/</a:t>
            </a:r>
          </a:p>
          <a:p>
            <a:r>
              <a:rPr lang="hu-HU" sz="2400" dirty="0" smtClean="0">
                <a:solidFill>
                  <a:schemeClr val="bg2"/>
                </a:solidFill>
                <a:latin typeface="Bell MT" panose="02020503060305020303" pitchFamily="18" charset="0"/>
              </a:rPr>
              <a:t>http://mek.oszk.hu/01900/01925/html/menu_hu/scenehu/index.html</a:t>
            </a:r>
          </a:p>
          <a:p>
            <a:r>
              <a:rPr lang="hu-HU" sz="2400" dirty="0" smtClean="0">
                <a:solidFill>
                  <a:schemeClr val="bg2"/>
                </a:solidFill>
                <a:latin typeface="Bell MT" panose="02020503060305020303" pitchFamily="18" charset="0"/>
              </a:rPr>
              <a:t>https://www.criticailapok.hu/index.php?option=com_content&amp;view=article&amp;id=33770</a:t>
            </a:r>
          </a:p>
          <a:p>
            <a:r>
              <a:rPr lang="hu-HU" sz="2400" dirty="0" smtClean="0">
                <a:solidFill>
                  <a:schemeClr val="bg2"/>
                </a:solidFill>
                <a:latin typeface="Bell MT" panose="02020503060305020303" pitchFamily="18" charset="0"/>
              </a:rPr>
              <a:t>http://szinhaz.hu/2004/01/02/negy_tragedia-rendezes_tortenete_kiter_kkel</a:t>
            </a:r>
            <a:endParaRPr lang="hu-HU" sz="2400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5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Ki volt Ő</a:t>
            </a:r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?</a:t>
            </a:r>
            <a:b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hu-HU" sz="2700" dirty="0">
                <a:solidFill>
                  <a:schemeClr val="bg1"/>
                </a:solidFill>
                <a:latin typeface="Bell MT" panose="02020503060305020303" pitchFamily="18" charset="0"/>
              </a:rPr>
              <a:t>Németh Antal: (Budapest, 1903. május 19. – Budapest, 1968. október 28.) </a:t>
            </a:r>
            <a:endParaRPr lang="hu-HU" sz="27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>
                <a:solidFill>
                  <a:schemeClr val="bg1"/>
                </a:solidFill>
                <a:latin typeface="Bell MT" panose="02020503060305020303" pitchFamily="18" charset="0"/>
              </a:rPr>
              <a:t>rendező</a:t>
            </a:r>
            <a:r>
              <a:rPr lang="hu-HU" sz="2400" dirty="0" smtClean="0">
                <a:solidFill>
                  <a:schemeClr val="bg1"/>
                </a:solidFill>
                <a:latin typeface="Bell MT" panose="02020503060305020303" pitchFamily="18" charset="0"/>
              </a:rPr>
              <a:t>, egyetemi tanár, színházigazgató</a:t>
            </a:r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, </a:t>
            </a:r>
            <a:r>
              <a:rPr lang="hu-HU" sz="2400" dirty="0" smtClean="0">
                <a:solidFill>
                  <a:schemeClr val="bg1"/>
                </a:solidFill>
                <a:latin typeface="Bell MT" panose="02020503060305020303" pitchFamily="18" charset="0"/>
              </a:rPr>
              <a:t>színháztörténeti író.</a:t>
            </a:r>
            <a:endParaRPr lang="hu-HU" sz="24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40071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38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A rendezőről</a:t>
            </a:r>
            <a:endParaRPr lang="hu-HU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1600" dirty="0" smtClean="0">
                <a:solidFill>
                  <a:schemeClr val="bg1"/>
                </a:solidFill>
                <a:latin typeface="Bell MT" panose="02020503060305020303" pitchFamily="18" charset="0"/>
              </a:rPr>
              <a:t>Irodalmi és művészettörténeti egyetemi tanulmányait a budapesti és a berlini egyetemen végezte el. 1928-ban és 1931-ben Berlinben, Bécsben, Münchenben, Párizsban és Kölnben tanult. 1928-ban az Országos Kamara Színház rendező-fordítója és a Színpadművészeti Stúdió alapító tagja lett. </a:t>
            </a:r>
            <a:r>
              <a:rPr lang="hu-HU" sz="160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Jaschik</a:t>
            </a:r>
            <a:r>
              <a:rPr lang="hu-HU" sz="1600" dirty="0" smtClean="0">
                <a:solidFill>
                  <a:schemeClr val="bg1"/>
                </a:solidFill>
                <a:latin typeface="Bell MT" panose="02020503060305020303" pitchFamily="18" charset="0"/>
              </a:rPr>
              <a:t> Álmos iskolájában díszlettörténetet és díszlettervezést oktatott. 1929–1931 között a Szegedi Nemzeti Színház rendezőjeként dolgozott, ugyanitt 1929-ben színpadművészeti kiállítást rendezett. 1933-1935-ig </a:t>
            </a:r>
            <a:r>
              <a:rPr lang="hu-HU" sz="160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Tormay</a:t>
            </a:r>
            <a:r>
              <a:rPr lang="hu-HU" sz="160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hu-HU" sz="160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Cécile</a:t>
            </a:r>
            <a:r>
              <a:rPr lang="hu-HU" sz="1600" dirty="0" smtClean="0">
                <a:solidFill>
                  <a:schemeClr val="bg1"/>
                </a:solidFill>
                <a:latin typeface="Bell MT" panose="02020503060305020303" pitchFamily="18" charset="0"/>
              </a:rPr>
              <a:t> Napkelet című folyóiratának volt a szerkesztője.</a:t>
            </a:r>
          </a:p>
          <a:p>
            <a:endParaRPr lang="hu-HU" sz="1600" dirty="0" smtClean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hu-HU" sz="1600" dirty="0" smtClean="0">
                <a:solidFill>
                  <a:schemeClr val="bg1"/>
                </a:solidFill>
                <a:latin typeface="Bell MT" panose="02020503060305020303" pitchFamily="18" charset="0"/>
              </a:rPr>
              <a:t>1934-ben részt vett az Olasz Tudományos Akadémia világkongresszusán. 1935-ben a Magyar Rádió drámai osztályának vezetője és a Debreceni Egyetem magántanára lett. 1935-től 1944-ig a Nemzeti Színház igazgatója volt.1944-ben Országos Magyar Királyi Színházvezető- és Rendezőképző Akadémiát indított. 1945–1956 között nem rendezhetett. 1950-től a Népművelési Intézetben a bábjáték elméletével és történetével foglalkozott. 1956–1957 között a kaposvári Csiky Gergely Színház rendezője volt. 1957–1959 között a kecskeméti Katona József Színházban rendezett. 1959–1965 között a Pécsi Nemzeti Színházban dolgozott rendezőként. 1965-től az Országos Széchényi Könyvtár Színháztörténeti Osztályán dolgozott. Tagja volt a lengyel–magyar kapcsolatok ápolását célul tűző Magyar Mickiewicz Társaságnak is.</a:t>
            </a:r>
            <a:endParaRPr lang="hu-HU" sz="16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1017587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78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A műről</a:t>
            </a:r>
            <a:endParaRPr lang="hu-HU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Az </a:t>
            </a:r>
            <a:r>
              <a:rPr lang="hu-HU" dirty="0">
                <a:solidFill>
                  <a:schemeClr val="bg1"/>
                </a:solidFill>
                <a:latin typeface="Bell MT" panose="02020503060305020303" pitchFamily="18" charset="0"/>
              </a:rPr>
              <a:t>e</a:t>
            </a:r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mber tragédiájában a borongó bölcselkedő hajlam jut teljes értékű kifejezésre. </a:t>
            </a:r>
          </a:p>
          <a:p>
            <a:r>
              <a:rPr lang="hu-HU" dirty="0">
                <a:solidFill>
                  <a:schemeClr val="bg1"/>
                </a:solidFill>
                <a:latin typeface="Bell MT" panose="02020503060305020303" pitchFamily="18" charset="0"/>
              </a:rPr>
              <a:t>S</a:t>
            </a:r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zeptember 21-én több, mint ötven évvel ezelőtt hangzottak fel először a Nemzeti Színház deszkáin a "Tragédia" </a:t>
            </a:r>
            <a:r>
              <a:rPr lang="hu-HU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szentenciózus</a:t>
            </a:r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, bölcs igéi és ez idő alatt csupán ebben az egyetlen színházban ötszáz előadást ért meg; állandó műsordarabbá lett fővárosunkban és vidéken, sikert aratott Hamburgban, Bécsben, Prágában, Berlinben, Zágrábban és a cseh megszállás alá került Pozsonyban, végül a németajkú rádióhallgatók millióinak hirdette a magyar költői szellem nagyságát a bécsi és müncheni stúdiókból.</a:t>
            </a:r>
            <a:endParaRPr lang="hu-HU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8594"/>
            <a:ext cx="1224135" cy="197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8594"/>
            <a:ext cx="1511158" cy="201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21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A díszletek, kellékek, jelmezek</a:t>
            </a:r>
            <a:endParaRPr lang="hu-HU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Az 1937-es nemzeti színházi előadás Németh Antal legnagyobb szabású Tragédia-rendezése, pályája egyik csúcspontja volt. A színpadképeket két fiatal tervezője, Horváth János és Varga Mátyás készítette, akik megosztották maguk között az egyes színeket. A díszlet alapja a forgószínpad, egyszerű, összefogott toronyszerű építményével. Az előadás döntően a világításra épült, melyet vetítés egészített ki. A csúcspont a temetői jelenet haláltánca volt, amely a forgószínpad mozgására és az expresszionista koreográfiára épült. </a:t>
            </a:r>
          </a:p>
          <a:p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A szereplők ruháit </a:t>
            </a:r>
            <a:r>
              <a:rPr lang="hu-HU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Nagyajtay</a:t>
            </a:r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 Teréz, az első modern szellemben dolgozó kosztümtervező készítette. Az 1937-es előadás tervein </a:t>
            </a:r>
            <a:r>
              <a:rPr lang="hu-HU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Nagyajtay</a:t>
            </a:r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 a korábbi részletező stílussal szakítva az egyszerű ruhákon a vonalritmust hangsúlyozza. Az athéni szín tömegének egymás mellé sorolt öltözékein a diagonálisok uralkodnak. Athént a szigorú szín- és vonalritmus, Rómát a lebbenő anyagok, tarkaság jellemzi. Márk Tivadarnak két kosztümterve szerepel a kiállításon, amelyek 1936-ból származnak, s a magyar színpadokon ritka kísérletekként értelmezhetők abba az irányba, hogy a szereplők alakját átformálják. Az egyiptomi kosztümök a szabadtéri helyszín sugallatára a revüre emlékeztető módon megnövelik, átváltoztatják a figurákat a magas fejdíszek, szárnyszerű ruhaujjak alkalmazásával.</a:t>
            </a:r>
          </a:p>
          <a:p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A Nemzeti Színház 1939-es kamaraszínházi produkciója sajátos vállalkozás volt, mivel kevés szereplő részvételével, "irodalmi színpad" jelleggel adták elő. A választott díszlet az előadás felfogását fejezte ki. Keretként a rendező egy középkori szellemiségű szárnyas oltárt választott, így a Tragédiának is olyan a momentumai kerültek előtérbe, mint a moralitással, a haláltánccal való kapcsolat. Ehhez az értelmezéshez tartozott a feliratok, mottók szerepeltetése. A díszlet sok esetben az élő szereplőket pótolta: a szobrok az arkangyalokat, a festmények a rabszolgákat, a falanszterlakókat. </a:t>
            </a:r>
            <a:endParaRPr lang="hu-HU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5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A rendező és a tragédia</a:t>
            </a:r>
            <a:endParaRPr lang="hu-HU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Kilenc alkalommal állította színpadra különböző formában a Tragédiát, .(Magyarországon és külföldön egyaránt)</a:t>
            </a:r>
          </a:p>
          <a:p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Németh Antal a Magyar Rádió drámai osztályának vezetőjeként a Tragédiát hangjátékként is megrendezte, melynek új szereposztással lemezkiadása is született.</a:t>
            </a:r>
          </a:p>
          <a:p>
            <a:r>
              <a:rPr lang="hu-HU" dirty="0">
                <a:solidFill>
                  <a:schemeClr val="bg1"/>
                </a:solidFill>
                <a:latin typeface="Bell MT" panose="02020503060305020303" pitchFamily="18" charset="0"/>
              </a:rPr>
              <a:t>E</a:t>
            </a:r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zen felül színháztörténészként is foglalkozott a művel: összes színpadi megvalósításának két kötetet szentelt. Legmerészebb álmai közül egyet mégis sikerül Némethnek valóra váltania, 1944-ben. Miután a Tragédia megfilmesítéséről kénytelen lemondani, elhatározza, hogy Madách életéről fog filmet készíteni. A forgatókönyv alapjául Harsányi Zsolt Ember küzdj! című életrajzi regénye szolgált.</a:t>
            </a: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1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Bell MT" panose="02020503060305020303" pitchFamily="18" charset="0"/>
              </a:rPr>
              <a:t>A tragédia képekben</a:t>
            </a:r>
            <a:endParaRPr lang="hu-HU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34530"/>
            <a:ext cx="8229600" cy="4525963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Szereplők: Balogh Géza, Lengyel György és </a:t>
            </a:r>
            <a:r>
              <a:rPr lang="hu-HU" dirty="0" err="1" smtClean="0">
                <a:solidFill>
                  <a:schemeClr val="bg1"/>
                </a:solidFill>
              </a:rPr>
              <a:t>Somody</a:t>
            </a:r>
            <a:r>
              <a:rPr lang="hu-HU" dirty="0" smtClean="0">
                <a:solidFill>
                  <a:schemeClr val="bg1"/>
                </a:solidFill>
              </a:rPr>
              <a:t> Éva.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2326977" cy="175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2326"/>
            <a:ext cx="1994545" cy="275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98622"/>
            <a:ext cx="1625724" cy="219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77" y="2125821"/>
            <a:ext cx="190965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00519"/>
            <a:ext cx="1273164" cy="236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716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723</Words>
  <Application>Microsoft Office PowerPoint</Application>
  <PresentationFormat>Diavetítés a képernyőre (4:3 oldalarány)</PresentationFormat>
  <Paragraphs>28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Az ember tragédiája Németh Antal rendezésében</vt:lpstr>
      <vt:lpstr>Források</vt:lpstr>
      <vt:lpstr>Ki volt Ő? Németh Antal: (Budapest, 1903. május 19. – Budapest, 1968. október 28.) </vt:lpstr>
      <vt:lpstr>A rendezőről</vt:lpstr>
      <vt:lpstr>A műről</vt:lpstr>
      <vt:lpstr>A díszletek, kellékek, jelmezek</vt:lpstr>
      <vt:lpstr>A rendező és a tragédia</vt:lpstr>
      <vt:lpstr>A tragédia képekben</vt:lpstr>
    </vt:vector>
  </TitlesOfParts>
  <Company>KDESZIG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 tragédiája Németh Antal rendezésében</dc:title>
  <dc:creator>Könyvtári gép</dc:creator>
  <cp:lastModifiedBy>Könyvtári gép</cp:lastModifiedBy>
  <cp:revision>12</cp:revision>
  <dcterms:created xsi:type="dcterms:W3CDTF">2018-04-16T08:35:27Z</dcterms:created>
  <dcterms:modified xsi:type="dcterms:W3CDTF">2018-04-19T06:37:58Z</dcterms:modified>
</cp:coreProperties>
</file>