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59" r:id="rId6"/>
    <p:sldId id="258" r:id="rId7"/>
    <p:sldId id="263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EAD24F30-1333-4685-81A6-C16D697D922A}">
          <p14:sldIdLst>
            <p14:sldId id="256"/>
            <p14:sldId id="257"/>
            <p14:sldId id="264"/>
            <p14:sldId id="260"/>
            <p14:sldId id="259"/>
            <p14:sldId id="258"/>
            <p14:sldId id="263"/>
            <p14:sldId id="261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3442C9-2BD3-4984-B2EC-9DB7791F4769}" type="datetimeFigureOut">
              <a:rPr lang="hu-HU" smtClean="0"/>
              <a:t>2021.03.20.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7BFA416-9181-481C-8718-D656AF051738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2195736" y="504796"/>
            <a:ext cx="1224136" cy="1152128"/>
          </a:xfrm>
          <a:prstGeom prst="ellipse">
            <a:avLst/>
          </a:prstGeom>
          <a:scene3d>
            <a:camera prst="isometricTopUp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I. Nemzeti Színház az Astoriánál (1837-1908)</a:t>
            </a:r>
            <a:endParaRPr lang="hu-HU" sz="1200" dirty="0"/>
          </a:p>
        </p:txBody>
      </p:sp>
      <p:sp>
        <p:nvSpPr>
          <p:cNvPr id="3" name="Ellipszis 2"/>
          <p:cNvSpPr/>
          <p:nvPr/>
        </p:nvSpPr>
        <p:spPr>
          <a:xfrm>
            <a:off x="2123728" y="2318435"/>
            <a:ext cx="1224136" cy="1152128"/>
          </a:xfrm>
          <a:prstGeom prst="ellipse">
            <a:avLst/>
          </a:prstGeom>
          <a:scene3d>
            <a:camera prst="isometricTopUp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000" dirty="0" smtClean="0"/>
              <a:t>III. Nemzeti Színház a Nagymező utcában (1964-1966)</a:t>
            </a:r>
            <a:endParaRPr lang="hu-HU" sz="1000" dirty="0"/>
          </a:p>
        </p:txBody>
      </p:sp>
      <p:sp>
        <p:nvSpPr>
          <p:cNvPr id="4" name="Ellipszis 3"/>
          <p:cNvSpPr/>
          <p:nvPr/>
        </p:nvSpPr>
        <p:spPr>
          <a:xfrm>
            <a:off x="5760132" y="1106575"/>
            <a:ext cx="1224136" cy="1152128"/>
          </a:xfrm>
          <a:prstGeom prst="ellipse">
            <a:avLst/>
          </a:prstGeom>
          <a:scene3d>
            <a:camera prst="isometricTopUp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000" dirty="0"/>
              <a:t>II. Nemzeti Színház a Blaha Lujza téren (1908-1964)</a:t>
            </a:r>
          </a:p>
          <a:p>
            <a:pPr algn="ctr"/>
            <a:endParaRPr lang="hu-HU" sz="1200" dirty="0"/>
          </a:p>
        </p:txBody>
      </p:sp>
      <p:sp>
        <p:nvSpPr>
          <p:cNvPr id="5" name="Ellipszis 4"/>
          <p:cNvSpPr/>
          <p:nvPr/>
        </p:nvSpPr>
        <p:spPr>
          <a:xfrm>
            <a:off x="5868144" y="2636912"/>
            <a:ext cx="1224136" cy="1152128"/>
          </a:xfrm>
          <a:prstGeom prst="ellipse">
            <a:avLst/>
          </a:prstGeom>
          <a:scene3d>
            <a:camera prst="isometricTopUp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000" dirty="0" smtClean="0"/>
              <a:t>IV. Nemzeti Színház a Hevesi Sándor téren (1966-2000)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8402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szépen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i="0" dirty="0" smtClean="0">
                <a:solidFill>
                  <a:schemeClr val="tx1"/>
                </a:solidFill>
              </a:rPr>
              <a:t>Hild Padlás</a:t>
            </a:r>
            <a:endParaRPr lang="hu-HU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Nemzeti Színház az Astoriánál (1837-1908)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71600" y="594584"/>
            <a:ext cx="3672408" cy="532859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>
              <a:buNone/>
            </a:pPr>
            <a:r>
              <a:rPr lang="hu-HU" sz="1400" dirty="0" smtClean="0"/>
              <a:t>Bár </a:t>
            </a:r>
            <a:r>
              <a:rPr lang="hu-HU" sz="1400" dirty="0"/>
              <a:t>Pest város </a:t>
            </a:r>
            <a:r>
              <a:rPr lang="hu-HU" sz="1400" dirty="0" smtClean="0"/>
              <a:t>már </a:t>
            </a:r>
            <a:r>
              <a:rPr lang="hu-HU" sz="1400" dirty="0"/>
              <a:t>1834-ben adományozott egy 600 négyszögöles telket egy országos nemzeti színház építésére, mégis </a:t>
            </a:r>
            <a:r>
              <a:rPr lang="hu-HU" sz="1400" dirty="0" smtClean="0"/>
              <a:t>a színház </a:t>
            </a:r>
            <a:r>
              <a:rPr lang="hu-HU" sz="1400" dirty="0"/>
              <a:t>épületét </a:t>
            </a:r>
            <a:r>
              <a:rPr lang="hu-HU" sz="1400" dirty="0" smtClean="0"/>
              <a:t>a </a:t>
            </a:r>
            <a:r>
              <a:rPr lang="hu-HU" sz="1400" dirty="0"/>
              <a:t>Grassalkovich Antal által adományozott Kerepesi úti (a </a:t>
            </a:r>
            <a:r>
              <a:rPr lang="hu-HU" sz="1400" dirty="0" smtClean="0"/>
              <a:t>mai </a:t>
            </a:r>
            <a:r>
              <a:rPr lang="hu-HU" sz="1400" dirty="0"/>
              <a:t>Astoria Szállóval </a:t>
            </a:r>
            <a:r>
              <a:rPr lang="hu-HU" sz="1400" dirty="0" smtClean="0"/>
              <a:t>szembeni) </a:t>
            </a:r>
            <a:r>
              <a:rPr lang="hu-HU" sz="1400" dirty="0"/>
              <a:t>telken kezdték építeni 1835-ben, és </a:t>
            </a:r>
            <a:r>
              <a:rPr lang="hu-HU" sz="1400" dirty="0" smtClean="0"/>
              <a:t>1837</a:t>
            </a:r>
            <a:r>
              <a:rPr lang="hu-HU" sz="1400" dirty="0"/>
              <a:t>. augusztus 22-én </a:t>
            </a:r>
            <a:r>
              <a:rPr lang="hu-HU" sz="1400" dirty="0" smtClean="0"/>
              <a:t>nyitották </a:t>
            </a:r>
            <a:r>
              <a:rPr lang="hu-HU" sz="1400" dirty="0"/>
              <a:t>meg Pesti Magyar Színház néven. </a:t>
            </a:r>
            <a:endParaRPr lang="hu-HU" sz="1400" dirty="0" smtClean="0"/>
          </a:p>
          <a:p>
            <a:pPr indent="0">
              <a:buNone/>
            </a:pPr>
            <a:r>
              <a:rPr lang="hu-HU" sz="1400" dirty="0" smtClean="0"/>
              <a:t>A </a:t>
            </a:r>
            <a:r>
              <a:rPr lang="hu-HU" sz="1400" dirty="0"/>
              <a:t>színház felépítését már eleve ideiglenesnek tervezték, </a:t>
            </a:r>
            <a:r>
              <a:rPr lang="hu-HU" sz="1400" dirty="0" smtClean="0"/>
              <a:t>amíg </a:t>
            </a:r>
            <a:r>
              <a:rPr lang="hu-HU" sz="1400" dirty="0"/>
              <a:t>egy a nemzethez és városhoz méltó nagyobb </a:t>
            </a:r>
            <a:r>
              <a:rPr lang="hu-HU" sz="1400" dirty="0" smtClean="0"/>
              <a:t>és szebb épület fel nem épül a Duna-partján.</a:t>
            </a:r>
          </a:p>
          <a:p>
            <a:pPr indent="0">
              <a:buNone/>
            </a:pPr>
            <a:r>
              <a:rPr lang="hu-HU" sz="1400" dirty="0" smtClean="0"/>
              <a:t> H</a:t>
            </a:r>
            <a:r>
              <a:rPr lang="hu-HU" sz="1400" dirty="0" smtClean="0"/>
              <a:t>ogy </a:t>
            </a:r>
            <a:r>
              <a:rPr lang="hu-HU" sz="1400" dirty="0"/>
              <a:t>amennyiben a város által tervezett „nagyobb színház </a:t>
            </a:r>
            <a:r>
              <a:rPr lang="hu-HU" sz="1400" dirty="0" err="1"/>
              <a:t>felállíttatik</a:t>
            </a:r>
            <a:r>
              <a:rPr lang="hu-HU" sz="1400" dirty="0"/>
              <a:t>, kevés változtatással akár konzervatóriumnak, akár pedig más színészeti használatnak </a:t>
            </a:r>
            <a:r>
              <a:rPr lang="hu-HU" sz="1400" dirty="0" smtClean="0"/>
              <a:t>szolgálhasson.”</a:t>
            </a:r>
            <a:endParaRPr lang="hu-HU" sz="1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290234" cy="27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Megnyitó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1043608" y="1268760"/>
            <a:ext cx="3604592" cy="403244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marL="285750" indent="-285750"/>
            <a:r>
              <a:rPr lang="hu-HU" sz="1400" dirty="0"/>
              <a:t>Vörösmarty Mihály Árpád ébredése című előjátékát Eduard von </a:t>
            </a:r>
            <a:r>
              <a:rPr lang="hu-HU" sz="1400" dirty="0" err="1"/>
              <a:t>Schenk</a:t>
            </a:r>
            <a:r>
              <a:rPr lang="hu-HU" sz="1400" dirty="0"/>
              <a:t> Belizár című szomorújátéka követte. </a:t>
            </a:r>
            <a:endParaRPr lang="hu-HU" sz="1400" dirty="0" smtClean="0"/>
          </a:p>
          <a:p>
            <a:pPr marL="285750" indent="-285750"/>
            <a:r>
              <a:rPr lang="hu-HU" sz="1400" dirty="0" smtClean="0"/>
              <a:t>Drámákat</a:t>
            </a:r>
            <a:r>
              <a:rPr lang="hu-HU" sz="1400" dirty="0"/>
              <a:t>, operákat egyaránt előadtak, olyan sztárok közreműködésével, mint Blaha Lujza, Bajor Gizi, </a:t>
            </a:r>
            <a:r>
              <a:rPr lang="hu-HU" sz="1400" dirty="0" err="1"/>
              <a:t>Fedák</a:t>
            </a:r>
            <a:r>
              <a:rPr lang="hu-HU" sz="1400" dirty="0"/>
              <a:t> Sári, </a:t>
            </a:r>
            <a:r>
              <a:rPr lang="hu-HU" sz="1400" dirty="0" err="1"/>
              <a:t>Csortos</a:t>
            </a:r>
            <a:r>
              <a:rPr lang="hu-HU" sz="1400" dirty="0"/>
              <a:t> Gyula, </a:t>
            </a:r>
            <a:r>
              <a:rPr lang="hu-HU" sz="1400" dirty="0" err="1"/>
              <a:t>Újházy</a:t>
            </a:r>
            <a:r>
              <a:rPr lang="hu-HU" sz="1400" dirty="0"/>
              <a:t> Ede, </a:t>
            </a:r>
            <a:r>
              <a:rPr lang="hu-HU" sz="1400" dirty="0" err="1"/>
              <a:t>Odry</a:t>
            </a:r>
            <a:r>
              <a:rPr lang="hu-HU" sz="1400" dirty="0"/>
              <a:t> Árpád vagy </a:t>
            </a:r>
            <a:r>
              <a:rPr lang="hu-HU" sz="1400" dirty="0" err="1"/>
              <a:t>Somlay</a:t>
            </a:r>
            <a:r>
              <a:rPr lang="hu-HU" sz="1400" dirty="0"/>
              <a:t> Artúr. </a:t>
            </a:r>
            <a:endParaRPr lang="hu-HU" sz="1400" dirty="0" smtClean="0"/>
          </a:p>
          <a:p>
            <a:pPr marL="285750" indent="-285750"/>
            <a:r>
              <a:rPr lang="hu-HU" sz="1400" dirty="0" smtClean="0"/>
              <a:t>Minden </a:t>
            </a:r>
            <a:r>
              <a:rPr lang="hu-HU" sz="1400" dirty="0"/>
              <a:t>rendben ment egészen 1893-ig, amikor is az egyszer már felújított épületet tűzveszélyesnek nyilvánították és végül lebontották. Egyértelmű volt, hogy új </a:t>
            </a:r>
            <a:r>
              <a:rPr lang="hu-HU" sz="1400" dirty="0" smtClean="0"/>
              <a:t>helyet kell </a:t>
            </a:r>
            <a:r>
              <a:rPr lang="hu-HU" sz="1400" dirty="0"/>
              <a:t>keresni a </a:t>
            </a:r>
            <a:r>
              <a:rPr lang="hu-HU" sz="1400" dirty="0" smtClean="0"/>
              <a:t>Nemzeti </a:t>
            </a:r>
            <a:r>
              <a:rPr lang="hu-HU" sz="1400" dirty="0"/>
              <a:t>Színháznak.</a:t>
            </a:r>
            <a:endParaRPr lang="hu-HU" sz="1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76412"/>
            <a:ext cx="3378481" cy="2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8504" y="1274909"/>
            <a:ext cx="2819400" cy="599440"/>
          </a:xfrm>
        </p:spPr>
        <p:txBody>
          <a:bodyPr anchor="ctr"/>
          <a:lstStyle/>
          <a:p>
            <a:r>
              <a:rPr lang="hu-HU" dirty="0" smtClean="0"/>
              <a:t>„Aranykor”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b="3712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4008" y="1905000"/>
            <a:ext cx="3528392" cy="339620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polgárosodás kiteljesedésével a színházi rendszer jelentős átalakulása következett </a:t>
            </a:r>
            <a:r>
              <a:rPr lang="hu-HU" dirty="0" smtClean="0"/>
              <a:t>be, </a:t>
            </a:r>
            <a:r>
              <a:rPr lang="hu-HU" dirty="0"/>
              <a:t>s lassan elkezdődött a romantikus előadási stílus természetesebbé formálódása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fellendülés </a:t>
            </a:r>
            <a:r>
              <a:rPr lang="hu-HU" dirty="0"/>
              <a:t>az 1870-es évektől </a:t>
            </a:r>
            <a:r>
              <a:rPr lang="hu-HU" dirty="0" smtClean="0"/>
              <a:t>indult el, </a:t>
            </a:r>
            <a:r>
              <a:rPr lang="hu-HU" dirty="0"/>
              <a:t>mely korszakot Podmaniczky Frigyes – a színház akkori intendánsa – „aranykor”-</a:t>
            </a:r>
            <a:r>
              <a:rPr lang="hu-HU" dirty="0" err="1"/>
              <a:t>nak</a:t>
            </a:r>
            <a:r>
              <a:rPr lang="hu-HU" dirty="0"/>
              <a:t> </a:t>
            </a:r>
            <a:r>
              <a:rPr lang="hu-HU" dirty="0" smtClean="0"/>
              <a:t>nevezte </a:t>
            </a:r>
            <a:r>
              <a:rPr lang="hu-HU" dirty="0"/>
              <a:t>el: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drámai szakon előbb Szigligeti Ede – 1873-tól 1878-as haláláig – és </a:t>
            </a:r>
            <a:r>
              <a:rPr lang="hu-HU" dirty="0" err="1"/>
              <a:t>Paulay</a:t>
            </a:r>
            <a:r>
              <a:rPr lang="hu-HU" dirty="0"/>
              <a:t> Ede másfél évtizedes – 1878-tól 1894-ig – igazgatóságának éveit, az operai ágazatban az Erkel család, Ferenc, majd Sándor irányítása alatt eltelt időszakot</a:t>
            </a:r>
            <a:r>
              <a:rPr lang="hu-HU" dirty="0" smtClean="0"/>
              <a:t>..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8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0" y="1268760"/>
            <a:ext cx="2819400" cy="863064"/>
          </a:xfrm>
        </p:spPr>
        <p:txBody>
          <a:bodyPr/>
          <a:lstStyle/>
          <a:p>
            <a:r>
              <a:rPr lang="hu-HU" dirty="0" smtClean="0"/>
              <a:t>II. </a:t>
            </a:r>
            <a:r>
              <a:rPr lang="hu-HU" dirty="0"/>
              <a:t>Nemzeti Színház a </a:t>
            </a:r>
            <a:r>
              <a:rPr lang="hu-HU" dirty="0" smtClean="0"/>
              <a:t>Blaha Lujza </a:t>
            </a:r>
            <a:r>
              <a:rPr lang="hu-HU" dirty="0" smtClean="0"/>
              <a:t>téren </a:t>
            </a:r>
            <a:r>
              <a:rPr lang="hu-HU" dirty="0"/>
              <a:t>(</a:t>
            </a:r>
            <a:r>
              <a:rPr lang="hu-HU" dirty="0" smtClean="0"/>
              <a:t>1908-1964)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788024" y="2131824"/>
            <a:ext cx="3456384" cy="3385408"/>
          </a:xfrm>
        </p:spPr>
        <p:txBody>
          <a:bodyPr>
            <a:noAutofit/>
          </a:bodyPr>
          <a:lstStyle/>
          <a:p>
            <a:r>
              <a:rPr lang="hu-HU" sz="1200" dirty="0"/>
              <a:t>A Nemzeti Színház kénytelen-kelletlen átköltözött az 1875-ben épült Népszínház épületébe, a Blaha Lujza térre</a:t>
            </a:r>
            <a:r>
              <a:rPr lang="hu-HU" sz="1200" dirty="0" smtClean="0"/>
              <a:t>. Ebben </a:t>
            </a:r>
            <a:r>
              <a:rPr lang="hu-HU" sz="1200" dirty="0"/>
              <a:t>az épületben lépett </a:t>
            </a:r>
            <a:r>
              <a:rPr lang="hu-HU" sz="1200" dirty="0" smtClean="0"/>
              <a:t>színpadra </a:t>
            </a:r>
            <a:r>
              <a:rPr lang="hu-HU" sz="1200" dirty="0"/>
              <a:t>Bajor Gizi, </a:t>
            </a:r>
            <a:r>
              <a:rPr lang="hu-HU" sz="1200" dirty="0" err="1"/>
              <a:t>Csortos</a:t>
            </a:r>
            <a:r>
              <a:rPr lang="hu-HU" sz="1200" dirty="0"/>
              <a:t> Gyula, </a:t>
            </a:r>
            <a:r>
              <a:rPr lang="hu-HU" sz="1200" dirty="0" err="1"/>
              <a:t>Újházy</a:t>
            </a:r>
            <a:r>
              <a:rPr lang="hu-HU" sz="1200" dirty="0"/>
              <a:t> Ede, </a:t>
            </a:r>
            <a:r>
              <a:rPr lang="hu-HU" sz="1200" dirty="0" err="1"/>
              <a:t>Ódry</a:t>
            </a:r>
            <a:r>
              <a:rPr lang="hu-HU" sz="1200" dirty="0"/>
              <a:t> Árpád és </a:t>
            </a:r>
            <a:r>
              <a:rPr lang="hu-HU" sz="1200" dirty="0" err="1"/>
              <a:t>Somlay</a:t>
            </a:r>
            <a:r>
              <a:rPr lang="hu-HU" sz="1200" dirty="0"/>
              <a:t> Artúr. </a:t>
            </a:r>
            <a:endParaRPr lang="hu-HU" sz="1200" dirty="0" smtClean="0"/>
          </a:p>
          <a:p>
            <a:r>
              <a:rPr lang="hu-HU" sz="1200" dirty="0" smtClean="0"/>
              <a:t>Közben </a:t>
            </a:r>
            <a:r>
              <a:rPr lang="hu-HU" sz="1200" dirty="0"/>
              <a:t>persze felmerült az igény, </a:t>
            </a:r>
            <a:r>
              <a:rPr lang="hu-HU" sz="1200" dirty="0" smtClean="0"/>
              <a:t>hogy elkészüljön az az épület, </a:t>
            </a:r>
            <a:r>
              <a:rPr lang="hu-HU" sz="1200" dirty="0"/>
              <a:t>ahol a Nemzeti Színház végre méltó helyen működhetne, de a világháborúk során erre nem jutott pénz. </a:t>
            </a:r>
            <a:r>
              <a:rPr lang="hu-HU" sz="1200" dirty="0" smtClean="0"/>
              <a:t>Végül </a:t>
            </a:r>
            <a:r>
              <a:rPr lang="hu-HU" sz="1200" dirty="0"/>
              <a:t>már arra sem, hogy az elavult, a metró építésének útjában álló, 1944-ben és 1956-ban is találatot kapott épületet felújítsák. </a:t>
            </a:r>
            <a:r>
              <a:rPr lang="hu-HU" sz="1200" dirty="0" smtClean="0"/>
              <a:t>1965-ben </a:t>
            </a:r>
            <a:r>
              <a:rPr lang="hu-HU" sz="1200" dirty="0"/>
              <a:t>ezt a Blaha Lujza téri épületet egyszerűen felrobbantották. </a:t>
            </a:r>
            <a:endParaRPr lang="hu-HU" sz="1200" dirty="0"/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r="21212"/>
          <a:stretch>
            <a:fillRect/>
          </a:stretch>
        </p:blipFill>
        <p:spPr>
          <a:xfrm>
            <a:off x="899592" y="1484784"/>
            <a:ext cx="3758037" cy="3697882"/>
          </a:xfrm>
        </p:spPr>
      </p:pic>
    </p:spTree>
    <p:extLst>
      <p:ext uri="{BB962C8B-B14F-4D97-AF65-F5344CB8AC3E}">
        <p14:creationId xmlns:p14="http://schemas.microsoft.com/office/powerpoint/2010/main" val="11502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>
                <a:tint val="92000"/>
                <a:shade val="100000"/>
                <a:satMod val="150000"/>
              </a:srgbClr>
            </a:gs>
            <a:gs pos="49000">
              <a:srgbClr val="000000">
                <a:tint val="89000"/>
                <a:shade val="90000"/>
                <a:satMod val="150000"/>
              </a:srgbClr>
            </a:gs>
            <a:gs pos="50000">
              <a:srgbClr val="000000">
                <a:tint val="100000"/>
                <a:shade val="75000"/>
                <a:satMod val="150000"/>
              </a:srgbClr>
            </a:gs>
            <a:gs pos="95000">
              <a:srgbClr val="000000">
                <a:shade val="47000"/>
                <a:satMod val="150000"/>
              </a:srgbClr>
            </a:gs>
            <a:gs pos="100000">
              <a:srgbClr val="000000">
                <a:shade val="39000"/>
                <a:satMod val="15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1" y="1412776"/>
            <a:ext cx="2819399" cy="863064"/>
          </a:xfrm>
        </p:spPr>
        <p:txBody>
          <a:bodyPr/>
          <a:lstStyle/>
          <a:p>
            <a:r>
              <a:rPr lang="hu-HU" dirty="0"/>
              <a:t>III. Nemzeti Színház a Nagymező utcában (1964-1966)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3003375" cy="290576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hu-HU" dirty="0"/>
              <a:t>1964. október 2-án a Nagymező u. 22-ben - a Rádiusz mozi, Ifjúsági Színház, Petőfi Színház helyén, a mai Thália Színház helyén - kezdte az évadot a Nemzeti Színház társulata. A Nagymező utcai színház megnyitásakor Az ember tragédiáját mutatták be. A társulat két évig játszott a Nagymező utcában. </a:t>
            </a:r>
          </a:p>
          <a:p>
            <a:endParaRPr lang="hu-HU" dirty="0"/>
          </a:p>
          <a:p>
            <a:r>
              <a:rPr lang="hu-HU" dirty="0"/>
              <a:t>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80488"/>
            <a:ext cx="3276600" cy="2097024"/>
          </a:xfrm>
        </p:spPr>
      </p:pic>
    </p:spTree>
    <p:extLst>
      <p:ext uri="{BB962C8B-B14F-4D97-AF65-F5344CB8AC3E}">
        <p14:creationId xmlns:p14="http://schemas.microsoft.com/office/powerpoint/2010/main" val="13756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2500" y="1196752"/>
            <a:ext cx="2819400" cy="863064"/>
          </a:xfrm>
        </p:spPr>
        <p:txBody>
          <a:bodyPr/>
          <a:lstStyle/>
          <a:p>
            <a:r>
              <a:rPr lang="hu-HU" dirty="0"/>
              <a:t>IV. Nemzeti Színház a Hevesi Sándor téren (1966-2000)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5840"/>
            <a:ext cx="3256653" cy="218128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0" y="2059816"/>
            <a:ext cx="3600400" cy="3601432"/>
          </a:xfrm>
        </p:spPr>
        <p:txBody>
          <a:bodyPr>
            <a:noAutofit/>
          </a:bodyPr>
          <a:lstStyle/>
          <a:p>
            <a:r>
              <a:rPr lang="hu-HU" sz="1300" dirty="0"/>
              <a:t>1966. október 1-jén költözött a Nemzeti Színház az átépített Magyar Színházba, a Hevesi Sándor térre. Két év alatt a Hevesi Sándor téri színházépület szecessziós homlokzatát kocka alakúra alakították át az építészek, a belső tereket korszerűsítették. A Hevesi Sándor téri ideiglenes épületben 34 éven át játszott a Nemzeti Színház társulata.</a:t>
            </a:r>
          </a:p>
          <a:p>
            <a:r>
              <a:rPr lang="hu-HU" sz="1300" dirty="0" smtClean="0"/>
              <a:t>2000</a:t>
            </a:r>
            <a:r>
              <a:rPr lang="hu-HU" sz="1300" dirty="0"/>
              <a:t>. szeptember 1-től  2002-ig a Nemzeti Színháznak nincs társulata. A Hevesi Sándor téri épületben játszó társulat Pesti Magyar Színház néven működik </a:t>
            </a:r>
            <a:r>
              <a:rPr lang="hu-HU" sz="1300" dirty="0" smtClean="0"/>
              <a:t>tovább.</a:t>
            </a:r>
            <a:endParaRPr lang="hu-HU" sz="1300" dirty="0"/>
          </a:p>
        </p:txBody>
      </p:sp>
    </p:spTree>
    <p:extLst>
      <p:ext uri="{BB962C8B-B14F-4D97-AF65-F5344CB8AC3E}">
        <p14:creationId xmlns:p14="http://schemas.microsoft.com/office/powerpoint/2010/main" val="216123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1" y="1124744"/>
            <a:ext cx="2819399" cy="576064"/>
          </a:xfrm>
        </p:spPr>
        <p:txBody>
          <a:bodyPr/>
          <a:lstStyle/>
          <a:p>
            <a:r>
              <a:rPr lang="hu-HU" dirty="0"/>
              <a:t>A színtársulat </a:t>
            </a:r>
            <a:r>
              <a:rPr lang="hu-HU" dirty="0" smtClean="0"/>
              <a:t>tagjai voltak: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953001" y="1700808"/>
            <a:ext cx="2819399" cy="3960440"/>
          </a:xfrm>
        </p:spPr>
        <p:txBody>
          <a:bodyPr/>
          <a:lstStyle/>
          <a:p>
            <a:r>
              <a:rPr lang="hu-HU" dirty="0"/>
              <a:t>Fedák Sári, Újházy Ede, Odry Árpád, Blaha Lujza, Csortos Gyula, Bajor Gizi, </a:t>
            </a:r>
            <a:r>
              <a:rPr lang="hu-HU" dirty="0" smtClean="0"/>
              <a:t>Somlay </a:t>
            </a:r>
            <a:r>
              <a:rPr lang="hu-HU" dirty="0"/>
              <a:t>Artúr, stb. </a:t>
            </a:r>
            <a:endParaRPr lang="hu-HU" dirty="0" smtClean="0"/>
          </a:p>
          <a:p>
            <a:r>
              <a:rPr lang="hu-HU" dirty="0" smtClean="0"/>
              <a:t>Major </a:t>
            </a:r>
            <a:r>
              <a:rPr lang="hu-HU" dirty="0"/>
              <a:t>Tamás, Gobbi Hilda, Töröcsik Mari, Csehalmi György, Sinkovits Imre, Eperjes Károly, Csomós Mari, Garas Dezső, Mádi- Szabó, Tolnai Klári, Vas Éva, stb.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1259632" y="1268760"/>
            <a:ext cx="3693369" cy="4104456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hu-HU" dirty="0"/>
              <a:t> </a:t>
            </a:r>
            <a:r>
              <a:rPr lang="hu-HU" b="1" dirty="0" smtClean="0"/>
              <a:t>A Nemzeti Színház igazgatói</a:t>
            </a:r>
            <a:r>
              <a:rPr lang="hu-HU" b="1" dirty="0"/>
              <a:t>: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Bajza </a:t>
            </a:r>
            <a:r>
              <a:rPr lang="hu-HU" dirty="0" smtClean="0"/>
              <a:t>József (1837-38)</a:t>
            </a:r>
          </a:p>
          <a:p>
            <a:pPr indent="0">
              <a:buNone/>
            </a:pPr>
            <a:r>
              <a:rPr lang="hu-HU" dirty="0" smtClean="0"/>
              <a:t>Szigligeti Ede</a:t>
            </a:r>
            <a:r>
              <a:rPr lang="hu-HU" dirty="0"/>
              <a:t> </a:t>
            </a:r>
            <a:r>
              <a:rPr lang="hu-HU" dirty="0" smtClean="0"/>
              <a:t>(1873–1878)</a:t>
            </a:r>
            <a:endParaRPr lang="hu-HU" dirty="0" smtClean="0"/>
          </a:p>
          <a:p>
            <a:pPr indent="0">
              <a:buNone/>
            </a:pPr>
            <a:r>
              <a:rPr lang="hu-HU" dirty="0" err="1" smtClean="0"/>
              <a:t>Paulay</a:t>
            </a:r>
            <a:r>
              <a:rPr lang="hu-HU" dirty="0" smtClean="0"/>
              <a:t> Ede, Ambrus Zoltán, Hevesi Sándor, és még sokan mások…</a:t>
            </a:r>
            <a:endParaRPr lang="hu-HU" dirty="0"/>
          </a:p>
          <a:p>
            <a:pPr indent="0">
              <a:buNone/>
            </a:pPr>
            <a:r>
              <a:rPr lang="hu-HU" b="1" dirty="0" smtClean="0"/>
              <a:t>Az új Nemzeti Színház igazgatói</a:t>
            </a:r>
            <a:r>
              <a:rPr lang="hu-HU" b="1" dirty="0" smtClean="0"/>
              <a:t>:</a:t>
            </a:r>
            <a:br>
              <a:rPr lang="hu-HU" b="1" dirty="0" smtClean="0"/>
            </a:br>
            <a:r>
              <a:rPr lang="hu-HU" dirty="0" smtClean="0"/>
              <a:t>Schwajda </a:t>
            </a:r>
            <a:r>
              <a:rPr lang="hu-HU" dirty="0" smtClean="0"/>
              <a:t>György </a:t>
            </a:r>
            <a:r>
              <a:rPr lang="hu-HU" dirty="0" smtClean="0"/>
              <a:t>(2000-2002)</a:t>
            </a:r>
            <a:endParaRPr lang="hu-HU" dirty="0" smtClean="0"/>
          </a:p>
          <a:p>
            <a:pPr indent="0">
              <a:buNone/>
            </a:pPr>
            <a:r>
              <a:rPr lang="hu-HU" dirty="0" smtClean="0"/>
              <a:t>Huszti </a:t>
            </a:r>
            <a:r>
              <a:rPr lang="hu-HU" dirty="0" smtClean="0"/>
              <a:t>Péter (2002)</a:t>
            </a:r>
            <a:endParaRPr lang="hu-HU" dirty="0"/>
          </a:p>
          <a:p>
            <a:pPr indent="0">
              <a:buNone/>
            </a:pPr>
            <a:r>
              <a:rPr lang="hu-HU" dirty="0"/>
              <a:t>Jordán Tamás (2002. okt.)</a:t>
            </a:r>
          </a:p>
          <a:p>
            <a:pPr indent="0">
              <a:buNone/>
            </a:pPr>
            <a:r>
              <a:rPr lang="hu-HU" dirty="0"/>
              <a:t>Alföldi Róbert (2008. júl. 1.)</a:t>
            </a:r>
          </a:p>
        </p:txBody>
      </p:sp>
    </p:spTree>
    <p:extLst>
      <p:ext uri="{BB962C8B-B14F-4D97-AF65-F5344CB8AC3E}">
        <p14:creationId xmlns:p14="http://schemas.microsoft.com/office/powerpoint/2010/main" val="17714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új nemzeti színház 2002-től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Budapesten az első valóban nemzeti Színház céljára létrehozott épület és intézmény.</a:t>
            </a:r>
          </a:p>
          <a:p>
            <a:r>
              <a:rPr lang="hu-HU" dirty="0" smtClean="0"/>
              <a:t>A színház Madách Imre Az ember tragédiája című művének díszelőadásával nyitotta meg kapuit 2002. március 15-én.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7" y="1844824"/>
            <a:ext cx="4022754" cy="2785757"/>
          </a:xfrm>
        </p:spPr>
      </p:pic>
    </p:spTree>
    <p:extLst>
      <p:ext uri="{BB962C8B-B14F-4D97-AF65-F5344CB8AC3E}">
        <p14:creationId xmlns:p14="http://schemas.microsoft.com/office/powerpoint/2010/main" val="8755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Kompozi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131</TotalTime>
  <Words>623</Words>
  <Application>Microsoft Office PowerPoint</Application>
  <PresentationFormat>Diavetítés a képernyőre (4:3 oldalarány)</PresentationFormat>
  <Paragraphs>41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Divat</vt:lpstr>
      <vt:lpstr>PowerPoint-bemutató</vt:lpstr>
      <vt:lpstr>I. Nemzeti Színház az Astoriánál (1837-1908)</vt:lpstr>
      <vt:lpstr>Megnyitó</vt:lpstr>
      <vt:lpstr>„Aranykor”</vt:lpstr>
      <vt:lpstr>II. Nemzeti Színház a Blaha Lujza téren (1908-1964)</vt:lpstr>
      <vt:lpstr>III. Nemzeti Színház a Nagymező utcában (1964-1966)</vt:lpstr>
      <vt:lpstr>IV. Nemzeti Színház a Hevesi Sándor téren (1966-2000)</vt:lpstr>
      <vt:lpstr>A színtársulat tagjai voltak: </vt:lpstr>
      <vt:lpstr>Az új nemzeti színház 2002-től</vt:lpstr>
      <vt:lpstr>Köszönöm szépen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Windows-felhasználó</dc:creator>
  <cp:lastModifiedBy>User</cp:lastModifiedBy>
  <cp:revision>14</cp:revision>
  <dcterms:created xsi:type="dcterms:W3CDTF">2021-03-06T19:51:19Z</dcterms:created>
  <dcterms:modified xsi:type="dcterms:W3CDTF">2021-03-20T10:30:17Z</dcterms:modified>
</cp:coreProperties>
</file>