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9" r:id="rId5"/>
    <p:sldId id="262" r:id="rId6"/>
    <p:sldId id="263" r:id="rId7"/>
    <p:sldId id="264" r:id="rId8"/>
    <p:sldId id="265" r:id="rId9"/>
    <p:sldId id="261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119-C848-40D0-822D-1EFECD63542C}" type="datetimeFigureOut">
              <a:rPr lang="de-DE" smtClean="0"/>
              <a:t>28.03.2026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A223-BA4B-4ECE-82FE-D223374DCD5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17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119-C848-40D0-822D-1EFECD63542C}" type="datetimeFigureOut">
              <a:rPr lang="de-DE" smtClean="0"/>
              <a:t>28.03.2026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A223-BA4B-4ECE-82FE-D223374DCD5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568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119-C848-40D0-822D-1EFECD63542C}" type="datetimeFigureOut">
              <a:rPr lang="de-DE" smtClean="0"/>
              <a:t>28.03.2026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A223-BA4B-4ECE-82FE-D223374DCD5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4554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119-C848-40D0-822D-1EFECD63542C}" type="datetimeFigureOut">
              <a:rPr lang="de-DE" smtClean="0"/>
              <a:t>28.03.2026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A223-BA4B-4ECE-82FE-D223374DCD5D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4655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119-C848-40D0-822D-1EFECD63542C}" type="datetimeFigureOut">
              <a:rPr lang="de-DE" smtClean="0"/>
              <a:t>28.03.2026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A223-BA4B-4ECE-82FE-D223374DCD5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754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119-C848-40D0-822D-1EFECD63542C}" type="datetimeFigureOut">
              <a:rPr lang="de-DE" smtClean="0"/>
              <a:t>28.03.2026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A223-BA4B-4ECE-82FE-D223374DCD5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9937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119-C848-40D0-822D-1EFECD63542C}" type="datetimeFigureOut">
              <a:rPr lang="de-DE" smtClean="0"/>
              <a:t>28.03.2026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A223-BA4B-4ECE-82FE-D223374DCD5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6416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119-C848-40D0-822D-1EFECD63542C}" type="datetimeFigureOut">
              <a:rPr lang="de-DE" smtClean="0"/>
              <a:t>28.03.2026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A223-BA4B-4ECE-82FE-D223374DCD5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757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119-C848-40D0-822D-1EFECD63542C}" type="datetimeFigureOut">
              <a:rPr lang="de-DE" smtClean="0"/>
              <a:t>28.03.2026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A223-BA4B-4ECE-82FE-D223374DCD5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1841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119-C848-40D0-822D-1EFECD63542C}" type="datetimeFigureOut">
              <a:rPr lang="de-DE" smtClean="0"/>
              <a:t>28.03.2026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A223-BA4B-4ECE-82FE-D223374DCD5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69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119-C848-40D0-822D-1EFECD63542C}" type="datetimeFigureOut">
              <a:rPr lang="de-DE" smtClean="0"/>
              <a:t>28.03.2026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A223-BA4B-4ECE-82FE-D223374DCD5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101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119-C848-40D0-822D-1EFECD63542C}" type="datetimeFigureOut">
              <a:rPr lang="de-DE" smtClean="0"/>
              <a:t>28.03.2026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A223-BA4B-4ECE-82FE-D223374DCD5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2479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119-C848-40D0-822D-1EFECD63542C}" type="datetimeFigureOut">
              <a:rPr lang="de-DE" smtClean="0"/>
              <a:t>28.03.2026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A223-BA4B-4ECE-82FE-D223374DCD5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540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119-C848-40D0-822D-1EFECD63542C}" type="datetimeFigureOut">
              <a:rPr lang="de-DE" smtClean="0"/>
              <a:t>28.03.2026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A223-BA4B-4ECE-82FE-D223374DCD5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14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119-C848-40D0-822D-1EFECD63542C}" type="datetimeFigureOut">
              <a:rPr lang="de-DE" smtClean="0"/>
              <a:t>28.03.2026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A223-BA4B-4ECE-82FE-D223374DCD5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9700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119-C848-40D0-822D-1EFECD63542C}" type="datetimeFigureOut">
              <a:rPr lang="de-DE" smtClean="0"/>
              <a:t>28.03.2026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A223-BA4B-4ECE-82FE-D223374DCD5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618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119-C848-40D0-822D-1EFECD63542C}" type="datetimeFigureOut">
              <a:rPr lang="de-DE" smtClean="0"/>
              <a:t>28.03.2026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A223-BA4B-4ECE-82FE-D223374DCD5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2168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D47D119-C848-40D0-822D-1EFECD63542C}" type="datetimeFigureOut">
              <a:rPr lang="de-DE" smtClean="0"/>
              <a:t>28.03.2026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BE2A223-BA4B-4ECE-82FE-D223374DCD5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17780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etelkedo.nemzetiszinhaz.hu/user_files/b57a470fa24deb6a7b93f5ab184348a2/tasks_3/Az%20ember%20trag%C3%A9di%C3%A1ja.pdf" TargetMode="External"/><Relationship Id="rId2" Type="http://schemas.openxmlformats.org/officeDocument/2006/relationships/hyperlink" Target="https://nemzetiarchivum.hu/stories/Gellert-Endr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epmas.hu/hu/ember-tragediaja-osbemutato-nemzeti-szinhaz-paulay-ede-jaszai-mari-madach-imre" TargetMode="External"/><Relationship Id="rId4" Type="http://schemas.openxmlformats.org/officeDocument/2006/relationships/hyperlink" Target="https://nemzetikonyvtar.blog.hu/2023/05/19/dr_nemeth_antal_es_az_ember_tragediaj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C7F6CDC-6E80-CB7F-F8F0-238099FCA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9236" y="1097280"/>
            <a:ext cx="6043875" cy="4626864"/>
          </a:xfrm>
        </p:spPr>
        <p:txBody>
          <a:bodyPr anchor="ctr">
            <a:normAutofit/>
          </a:bodyPr>
          <a:lstStyle/>
          <a:p>
            <a:pPr algn="l"/>
            <a:r>
              <a:rPr lang="hu-HU" dirty="0" err="1">
                <a:solidFill>
                  <a:schemeClr val="bg1"/>
                </a:solidFill>
                <a:cs typeface="Aldhabi" panose="01000000000000000000" pitchFamily="2" charset="-78"/>
              </a:rPr>
              <a:t>Madách</a:t>
            </a:r>
            <a:r>
              <a:rPr lang="hu-HU" dirty="0">
                <a:solidFill>
                  <a:schemeClr val="bg1"/>
                </a:solidFill>
                <a:cs typeface="Aldhabi" panose="01000000000000000000" pitchFamily="2" charset="-78"/>
              </a:rPr>
              <a:t> Imre: Az ember tragédiája</a:t>
            </a:r>
            <a:br>
              <a:rPr lang="hu-HU" dirty="0">
                <a:solidFill>
                  <a:schemeClr val="bg1"/>
                </a:solidFill>
                <a:cs typeface="Aldhabi" panose="01000000000000000000" pitchFamily="2" charset="-78"/>
              </a:rPr>
            </a:br>
            <a:r>
              <a:rPr lang="hu-HU" dirty="0">
                <a:solidFill>
                  <a:schemeClr val="bg1"/>
                </a:solidFill>
                <a:cs typeface="Aldhabi" panose="01000000000000000000" pitchFamily="2" charset="-78"/>
              </a:rPr>
              <a:t>a Nemzeti Színház rendezésében</a:t>
            </a:r>
            <a:endParaRPr lang="de-DE" dirty="0">
              <a:solidFill>
                <a:schemeClr val="bg1"/>
              </a:solidFill>
              <a:cs typeface="Aldhabi" panose="01000000000000000000" pitchFamily="2" charset="-78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8DCD962-A600-ED9D-C4B3-7DFB967CB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4170" y="1097280"/>
            <a:ext cx="3256177" cy="4626863"/>
          </a:xfrm>
        </p:spPr>
        <p:txBody>
          <a:bodyPr anchor="ctr">
            <a:normAutofit/>
          </a:bodyPr>
          <a:lstStyle/>
          <a:p>
            <a:pPr algn="r"/>
            <a:r>
              <a:rPr lang="hu-HU" dirty="0">
                <a:solidFill>
                  <a:schemeClr val="bg1"/>
                </a:solidFill>
                <a:cs typeface="Aldhabi" panose="01000000000000000000" pitchFamily="2" charset="-78"/>
              </a:rPr>
              <a:t>Készítette: Tragédia </a:t>
            </a:r>
            <a:r>
              <a:rPr lang="hu-HU" dirty="0" err="1">
                <a:solidFill>
                  <a:schemeClr val="bg1"/>
                </a:solidFill>
                <a:cs typeface="Aldhabi" panose="01000000000000000000" pitchFamily="2" charset="-78"/>
              </a:rPr>
              <a:t>Crew</a:t>
            </a:r>
            <a:endParaRPr lang="de-DE" dirty="0">
              <a:solidFill>
                <a:schemeClr val="bg1"/>
              </a:solidFill>
              <a:cs typeface="Aldhabi" panose="01000000000000000000" pitchFamily="2" charset="-78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83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E62A46-B37B-B0B4-ED2D-E585270AD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542364"/>
            <a:ext cx="10353762" cy="970450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Köszönjük a figyelmet!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C69AC2C-0E9B-1B5E-2BEB-BF991CA08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901" y="1797424"/>
            <a:ext cx="32575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02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7A59776-5948-400C-9935-7464561E8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35DD66E-9ECA-C39D-EA6A-7ACF58B59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3" y="609600"/>
            <a:ext cx="3108960" cy="2362610"/>
          </a:xfrm>
        </p:spPr>
        <p:txBody>
          <a:bodyPr>
            <a:normAutofit/>
          </a:bodyPr>
          <a:lstStyle/>
          <a:p>
            <a:pPr algn="r"/>
            <a:r>
              <a:rPr lang="hu-HU" sz="4400" dirty="0">
                <a:solidFill>
                  <a:schemeClr val="bg1"/>
                </a:solidFill>
              </a:rPr>
              <a:t>A rendezők</a:t>
            </a:r>
            <a:endParaRPr lang="de-DE" sz="4400" dirty="0">
              <a:solidFill>
                <a:schemeClr val="bg1"/>
              </a:solidFill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521D24A9-4C0B-6FAF-DC63-2563075B5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9883"/>
          <a:stretch>
            <a:fillRect/>
          </a:stretch>
        </p:blipFill>
        <p:spPr>
          <a:xfrm>
            <a:off x="4425539" y="3428999"/>
            <a:ext cx="3340921" cy="2677887"/>
          </a:xfrm>
          <a:prstGeom prst="roundRect">
            <a:avLst>
              <a:gd name="adj" fmla="val 0"/>
            </a:avLst>
          </a:prstGeom>
          <a:ln w="38100">
            <a:noFill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EFCA1026-4535-C5D8-C0C4-8B88C754A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" r="4" b="27961"/>
          <a:stretch>
            <a:fillRect/>
          </a:stretch>
        </p:blipFill>
        <p:spPr>
          <a:xfrm>
            <a:off x="8160561" y="3429000"/>
            <a:ext cx="3337560" cy="2677887"/>
          </a:xfrm>
          <a:prstGeom prst="roundRect">
            <a:avLst>
              <a:gd name="adj" fmla="val 0"/>
            </a:avLst>
          </a:prstGeom>
          <a:ln w="38100">
            <a:noFill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F49660B3-81C5-B1F9-6EF4-9ED68B1BA0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" r="-3" b="24543"/>
          <a:stretch>
            <a:fillRect/>
          </a:stretch>
        </p:blipFill>
        <p:spPr>
          <a:xfrm>
            <a:off x="693879" y="3428998"/>
            <a:ext cx="3337560" cy="2677887"/>
          </a:xfrm>
          <a:prstGeom prst="roundRect">
            <a:avLst>
              <a:gd name="adj" fmla="val 0"/>
            </a:avLst>
          </a:prstGeom>
          <a:ln w="38100">
            <a:noFill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B4BF45B8-D1CE-3011-8671-0513BC4AFFB6}"/>
              </a:ext>
            </a:extLst>
          </p:cNvPr>
          <p:cNvSpPr txBox="1"/>
          <p:nvPr/>
        </p:nvSpPr>
        <p:spPr>
          <a:xfrm>
            <a:off x="808179" y="2967333"/>
            <a:ext cx="310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>
                <a:solidFill>
                  <a:schemeClr val="bg1"/>
                </a:solidFill>
              </a:rPr>
              <a:t>Paulay</a:t>
            </a:r>
            <a:r>
              <a:rPr lang="hu-HU" sz="2400" dirty="0">
                <a:solidFill>
                  <a:schemeClr val="bg1"/>
                </a:solidFill>
              </a:rPr>
              <a:t> Ede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5E9F27D2-C255-3336-EAF9-7DC5FD826067}"/>
              </a:ext>
            </a:extLst>
          </p:cNvPr>
          <p:cNvSpPr txBox="1"/>
          <p:nvPr/>
        </p:nvSpPr>
        <p:spPr>
          <a:xfrm>
            <a:off x="4541519" y="2967333"/>
            <a:ext cx="3108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Németh</a:t>
            </a:r>
            <a:r>
              <a:rPr lang="hu-HU" sz="2800" dirty="0">
                <a:solidFill>
                  <a:schemeClr val="bg1"/>
                </a:solidFill>
              </a:rPr>
              <a:t> </a:t>
            </a:r>
            <a:r>
              <a:rPr lang="hu-HU" sz="2400" dirty="0">
                <a:solidFill>
                  <a:schemeClr val="bg1"/>
                </a:solidFill>
              </a:rPr>
              <a:t>Antal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4CBF2749-FD59-DE75-B84A-7FAD2078A295}"/>
              </a:ext>
            </a:extLst>
          </p:cNvPr>
          <p:cNvSpPr txBox="1"/>
          <p:nvPr/>
        </p:nvSpPr>
        <p:spPr>
          <a:xfrm>
            <a:off x="8397229" y="2999759"/>
            <a:ext cx="2864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Gellért Endre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140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A7452E5-50CA-CF14-83B2-80DDFC3A4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hu-HU" sz="3600" dirty="0" err="1">
                <a:solidFill>
                  <a:schemeClr val="bg1"/>
                </a:solidFill>
                <a:latin typeface="+mn-lt"/>
                <a:cs typeface="Aldhabi" panose="01000000000000000000" pitchFamily="2" charset="-78"/>
              </a:rPr>
              <a:t>Paulay</a:t>
            </a:r>
            <a:r>
              <a:rPr lang="hu-HU" sz="3600" dirty="0">
                <a:solidFill>
                  <a:schemeClr val="bg1"/>
                </a:solidFill>
                <a:latin typeface="+mn-lt"/>
                <a:cs typeface="Aldhabi" panose="01000000000000000000" pitchFamily="2" charset="-78"/>
              </a:rPr>
              <a:t> Ede rendezése</a:t>
            </a:r>
            <a:endParaRPr lang="de-DE" sz="3600" dirty="0">
              <a:solidFill>
                <a:schemeClr val="bg1"/>
              </a:solidFill>
              <a:latin typeface="+mn-lt"/>
              <a:cs typeface="Aldhabi" panose="01000000000000000000" pitchFamily="2" charset="-78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99E1D47-7F78-D5D3-2A90-41665EDA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u-HU" dirty="0">
                <a:solidFill>
                  <a:schemeClr val="bg1"/>
                </a:solidFill>
                <a:latin typeface="+mj-lt"/>
                <a:cs typeface="Aldhabi" panose="01000000000000000000" pitchFamily="2" charset="-78"/>
              </a:rPr>
              <a:t>Az ember tragédiája ősbemutatóját ő rendezte, melyre 1883. szeptember 21-én került sor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dirty="0">
                <a:solidFill>
                  <a:schemeClr val="bg1"/>
                </a:solidFill>
                <a:latin typeface="+mj-lt"/>
                <a:cs typeface="Aldhabi" panose="01000000000000000000" pitchFamily="2" charset="-78"/>
              </a:rPr>
              <a:t>A szokással ellentétben az előadás nem este hétkor, hanem fél hétkor kezdődött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dirty="0">
                <a:solidFill>
                  <a:schemeClr val="bg1"/>
                </a:solidFill>
                <a:latin typeface="+mj-lt"/>
                <a:cs typeface="Aldhabi" panose="01000000000000000000" pitchFamily="2" charset="-78"/>
              </a:rPr>
              <a:t>A színház igazgatója is </a:t>
            </a:r>
            <a:r>
              <a:rPr lang="hu-HU" dirty="0" err="1">
                <a:solidFill>
                  <a:schemeClr val="bg1"/>
                </a:solidFill>
                <a:latin typeface="+mj-lt"/>
                <a:cs typeface="Aldhabi" panose="01000000000000000000" pitchFamily="2" charset="-78"/>
              </a:rPr>
              <a:t>Paulay</a:t>
            </a:r>
            <a:r>
              <a:rPr lang="hu-HU" dirty="0">
                <a:solidFill>
                  <a:schemeClr val="bg1"/>
                </a:solidFill>
                <a:latin typeface="+mj-lt"/>
                <a:cs typeface="Aldhabi" panose="01000000000000000000" pitchFamily="2" charset="-78"/>
              </a:rPr>
              <a:t> volt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dirty="0">
                <a:solidFill>
                  <a:schemeClr val="bg1"/>
                </a:solidFill>
                <a:latin typeface="+mj-lt"/>
                <a:cs typeface="Aldhabi" panose="01000000000000000000" pitchFamily="2" charset="-78"/>
              </a:rPr>
              <a:t>A főbb szerepeket a kor nagy színészei játszották: Ádám – Nagy Imre, Éva – Jászai Mari, Lucifer – Gyenes László</a:t>
            </a:r>
            <a:endParaRPr lang="de-DE" dirty="0">
              <a:solidFill>
                <a:schemeClr val="bg1"/>
              </a:solidFill>
              <a:latin typeface="+mj-lt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814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6054D2FF-4689-3CCF-FA14-CA120912D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8"/>
          <a:stretch>
            <a:fillRect/>
          </a:stretch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 useBgFill="1">
        <p:nvSpPr>
          <p:cNvPr id="15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6748093" y="1371604"/>
            <a:ext cx="5624423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41CB5CC-701C-5D73-4E25-4D4B104ED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0424" y="954742"/>
            <a:ext cx="3531684" cy="4692686"/>
          </a:xfrm>
        </p:spPr>
        <p:txBody>
          <a:bodyPr anchor="t">
            <a:normAutofit/>
          </a:bodyPr>
          <a:lstStyle/>
          <a:p>
            <a:pPr marL="36900" indent="0">
              <a:spcBef>
                <a:spcPts val="600"/>
              </a:spcBef>
              <a:buNone/>
            </a:pPr>
            <a:r>
              <a:rPr lang="hu-HU" dirty="0">
                <a:solidFill>
                  <a:schemeClr val="bg1"/>
                </a:solidFill>
              </a:rPr>
              <a:t>Az előadás időtartama 4 óra volt</a:t>
            </a:r>
          </a:p>
          <a:p>
            <a:pPr marL="36900" indent="0">
              <a:spcBef>
                <a:spcPts val="600"/>
              </a:spcBef>
              <a:buNone/>
            </a:pPr>
            <a:r>
              <a:rPr lang="hu-HU" dirty="0" err="1">
                <a:solidFill>
                  <a:schemeClr val="bg1"/>
                </a:solidFill>
              </a:rPr>
              <a:t>Paulay</a:t>
            </a:r>
            <a:r>
              <a:rPr lang="hu-HU" dirty="0">
                <a:solidFill>
                  <a:schemeClr val="bg1"/>
                </a:solidFill>
              </a:rPr>
              <a:t> bebizonyította, hogy nem csak olvasásra, hanem színjátszásra is alkalmas a darab</a:t>
            </a:r>
          </a:p>
          <a:p>
            <a:pPr marL="36900" indent="0">
              <a:spcBef>
                <a:spcPts val="600"/>
              </a:spcBef>
              <a:buNone/>
            </a:pPr>
            <a:r>
              <a:rPr lang="hu-HU" dirty="0">
                <a:solidFill>
                  <a:schemeClr val="bg1"/>
                </a:solidFill>
              </a:rPr>
              <a:t>Ötletei és megoldásai </a:t>
            </a:r>
            <a:r>
              <a:rPr lang="hu-HU" dirty="0" err="1">
                <a:solidFill>
                  <a:schemeClr val="bg1"/>
                </a:solidFill>
              </a:rPr>
              <a:t>forradalmiak</a:t>
            </a:r>
            <a:r>
              <a:rPr lang="hu-HU" dirty="0">
                <a:solidFill>
                  <a:schemeClr val="bg1"/>
                </a:solidFill>
              </a:rPr>
              <a:t> voltak</a:t>
            </a:r>
          </a:p>
          <a:p>
            <a:pPr marL="36900" indent="0">
              <a:spcBef>
                <a:spcPts val="600"/>
              </a:spcBef>
              <a:buNone/>
            </a:pPr>
            <a:r>
              <a:rPr lang="hu-HU" dirty="0">
                <a:solidFill>
                  <a:schemeClr val="bg1"/>
                </a:solidFill>
              </a:rPr>
              <a:t>Ezután a darab a Nemzeti Színház egyik alapdarabja lett 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889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BA6B23-BB58-224C-7295-6F2F45CA5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08B8485-1AAD-E0A2-B4E3-4FAFB565D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2656780-B040-3036-3DDF-88B2A4D30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hu-HU" sz="3600" dirty="0">
                <a:solidFill>
                  <a:schemeClr val="bg1"/>
                </a:solidFill>
              </a:rPr>
              <a:t>Németh Antal rendezése</a:t>
            </a:r>
            <a:endParaRPr lang="de-DE" sz="3600" dirty="0">
              <a:solidFill>
                <a:schemeClr val="bg1"/>
              </a:solidFill>
              <a:latin typeface="+mn-lt"/>
              <a:cs typeface="Aldhabi" panose="01000000000000000000" pitchFamily="2" charset="-78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A8668B-CB72-41DA-5D29-C773D177C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9A859E5-FCEF-F23F-593C-E2E95CEF9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pPr marL="36900" indent="0">
              <a:buNone/>
            </a:pPr>
            <a:r>
              <a:rPr lang="hu-HU" dirty="0">
                <a:solidFill>
                  <a:schemeClr val="bg1"/>
                </a:solidFill>
              </a:rPr>
              <a:t>1935 és 1944 között volt a Nemzeti Színház igazgatója </a:t>
            </a:r>
          </a:p>
          <a:p>
            <a:pPr marL="36900" indent="0">
              <a:buNone/>
            </a:pPr>
            <a:r>
              <a:rPr lang="hu-HU" dirty="0">
                <a:solidFill>
                  <a:schemeClr val="bg1"/>
                </a:solidFill>
              </a:rPr>
              <a:t>A mű ősbemutatójának 50. évfordulója alkalmából írt egy könyvet az életpályájáról</a:t>
            </a:r>
          </a:p>
          <a:p>
            <a:pPr marL="36900" indent="0">
              <a:buNone/>
            </a:pPr>
            <a:r>
              <a:rPr lang="hu-HU" dirty="0" err="1">
                <a:solidFill>
                  <a:schemeClr val="bg1"/>
                </a:solidFill>
              </a:rPr>
              <a:t>Paulay</a:t>
            </a:r>
            <a:r>
              <a:rPr lang="hu-HU" dirty="0">
                <a:solidFill>
                  <a:schemeClr val="bg1"/>
                </a:solidFill>
              </a:rPr>
              <a:t> ötleteit vette alapul</a:t>
            </a:r>
          </a:p>
          <a:p>
            <a:pPr marL="36900" indent="0">
              <a:buNone/>
            </a:pPr>
            <a:r>
              <a:rPr lang="hu-HU" dirty="0">
                <a:solidFill>
                  <a:schemeClr val="bg1"/>
                </a:solidFill>
              </a:rPr>
              <a:t>A Nemzeti Színház 100. évfordulóján, 1937-ben a hagyományokat megtartva de technikailag megújulva mutatta be a drámát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183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9A73F0-85D9-70CF-1FCF-0FD7E1055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8156781B-CDCB-74AB-0CB9-DA82EC7ED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6" b="3701"/>
          <a:stretch>
            <a:fillRect/>
          </a:stretch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 useBgFill="1">
        <p:nvSpPr>
          <p:cNvPr id="20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-118536" y="1371603"/>
            <a:ext cx="5624423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AAC178A-AF69-6132-707A-8DE9CC7B9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968237"/>
            <a:ext cx="3531684" cy="3679189"/>
          </a:xfrm>
        </p:spPr>
        <p:txBody>
          <a:bodyPr anchor="t">
            <a:normAutofit/>
          </a:bodyPr>
          <a:lstStyle/>
          <a:p>
            <a:pPr marL="36900" indent="0">
              <a:spcBef>
                <a:spcPts val="600"/>
              </a:spcBef>
              <a:buNone/>
            </a:pPr>
            <a:r>
              <a:rPr lang="hu-HU" sz="2400" dirty="0">
                <a:solidFill>
                  <a:schemeClr val="bg1"/>
                </a:solidFill>
              </a:rPr>
              <a:t>Szereplők:  Ádám – </a:t>
            </a:r>
            <a:r>
              <a:rPr lang="hu-HU" sz="2400" dirty="0" err="1">
                <a:solidFill>
                  <a:schemeClr val="bg1"/>
                </a:solidFill>
              </a:rPr>
              <a:t>Lehotay</a:t>
            </a:r>
            <a:r>
              <a:rPr lang="hu-HU" sz="2400" dirty="0">
                <a:solidFill>
                  <a:schemeClr val="bg1"/>
                </a:solidFill>
              </a:rPr>
              <a:t> (Lehoczky) Árpád, Éva – Tőkés Anna, Lucifer – </a:t>
            </a:r>
            <a:r>
              <a:rPr lang="hu-HU" sz="2400" dirty="0" err="1">
                <a:solidFill>
                  <a:schemeClr val="bg1"/>
                </a:solidFill>
              </a:rPr>
              <a:t>Csortos</a:t>
            </a:r>
            <a:r>
              <a:rPr lang="hu-HU" sz="2400" dirty="0">
                <a:solidFill>
                  <a:schemeClr val="bg1"/>
                </a:solidFill>
              </a:rPr>
              <a:t> Gyula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15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18E664-64DE-BC45-E72C-0C72C180C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26E3F66-5F49-B347-5163-1A7FD0734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0345388-90B1-DD19-A79E-71E9E844E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hu-HU" sz="3600" dirty="0">
                <a:solidFill>
                  <a:schemeClr val="bg1"/>
                </a:solidFill>
              </a:rPr>
              <a:t>Gellért Endre rendezése</a:t>
            </a:r>
            <a:endParaRPr lang="de-DE" sz="3600" dirty="0">
              <a:solidFill>
                <a:schemeClr val="bg1"/>
              </a:solidFill>
              <a:latin typeface="+mn-lt"/>
              <a:cs typeface="Aldhabi" panose="01000000000000000000" pitchFamily="2" charset="-78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AC220F-DC42-2C72-535C-02EAC6446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002651C-A9AD-0AE4-E6BB-316DDCA03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7" y="1115568"/>
            <a:ext cx="6405283" cy="4626864"/>
          </a:xfrm>
        </p:spPr>
        <p:txBody>
          <a:bodyPr anchor="ctr">
            <a:normAutofit/>
          </a:bodyPr>
          <a:lstStyle/>
          <a:p>
            <a:pPr marL="36900" indent="0">
              <a:buNone/>
            </a:pPr>
            <a:r>
              <a:rPr lang="hu-HU" sz="2400" dirty="0">
                <a:solidFill>
                  <a:schemeClr val="bg1"/>
                </a:solidFill>
              </a:rPr>
              <a:t>A második világháborút követően kezdett el rendezni</a:t>
            </a:r>
          </a:p>
          <a:p>
            <a:pPr marL="36900" indent="0">
              <a:buNone/>
            </a:pPr>
            <a:r>
              <a:rPr lang="hu-HU" sz="2400" dirty="0">
                <a:solidFill>
                  <a:schemeClr val="bg1"/>
                </a:solidFill>
              </a:rPr>
              <a:t>Könnyen szót értett a kor nagy színészeivel</a:t>
            </a:r>
          </a:p>
          <a:p>
            <a:pPr marL="36900" indent="0">
              <a:buNone/>
            </a:pPr>
            <a:r>
              <a:rPr lang="hu-HU" sz="2400" dirty="0">
                <a:solidFill>
                  <a:schemeClr val="bg1"/>
                </a:solidFill>
              </a:rPr>
              <a:t>A kommunizmus idején két másik rendezőtársával (Major Tamás, Marton Endre) álltak ki a rendszer ellen 1955-ben, együtt vállalták a felelősséget a későbbi megtorlásokért 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57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76623D-9F78-7816-1E5C-126E602E4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6EAD93E5-5820-3D90-32BF-0F76444C0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35"/>
          <a:stretch>
            <a:fillRect/>
          </a:stretch>
        </p:blipFill>
        <p:spPr>
          <a:xfrm>
            <a:off x="-8622" y="10"/>
            <a:ext cx="6265648" cy="68579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22A6E816-AD7A-17A4-2707-7537DEFE4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anchor="t">
            <a:normAutofit/>
          </a:bodyPr>
          <a:lstStyle/>
          <a:p>
            <a:pPr marL="36900" indent="0">
              <a:spcBef>
                <a:spcPts val="600"/>
              </a:spcBef>
              <a:buNone/>
            </a:pPr>
            <a:r>
              <a:rPr lang="hu-HU" sz="2400" dirty="0">
                <a:solidFill>
                  <a:schemeClr val="bg1"/>
                </a:solidFill>
              </a:rPr>
              <a:t>Szereplők:  Ádám –Básti Lajos és Bessenyei Ferenc, Éva – Lukács Margit és Szörényi Éva, Lucifer – Major Tamás és Ungvári László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98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2EC1340-CCDA-145E-07C6-F5AC45EFA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Források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E3E6149-F61E-A76D-A321-16002106E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de-DE" dirty="0">
                <a:hlinkClick r:id="rId2"/>
              </a:rPr>
              <a:t>https://nemzetiarchivum.hu/stories/Gellert-Endre</a:t>
            </a:r>
            <a:endParaRPr lang="hu-HU" dirty="0"/>
          </a:p>
          <a:p>
            <a:pPr marL="36900" indent="0">
              <a:buNone/>
            </a:pPr>
            <a:r>
              <a:rPr lang="de-DE" dirty="0">
                <a:hlinkClick r:id="rId3"/>
              </a:rPr>
              <a:t>https://vetelkedo.nemzetiszinhaz.hu/user_files/b57a470fa24deb6a7b93f5ab184348a2/tasks_3/Az%20ember%20trag%C3%A9di%C3%A1ja.pdf</a:t>
            </a:r>
            <a:endParaRPr lang="hu-HU" dirty="0"/>
          </a:p>
          <a:p>
            <a:pPr marL="36900" indent="0">
              <a:buNone/>
            </a:pPr>
            <a:r>
              <a:rPr lang="hu-HU" dirty="0">
                <a:hlinkClick r:id="rId4"/>
              </a:rPr>
              <a:t>https://nemzetikonyvtar.blog.hu/2023/05/19/dr_nemeth_antal_es_az_ember_tragediaja</a:t>
            </a:r>
            <a:endParaRPr lang="hu-HU" dirty="0"/>
          </a:p>
          <a:p>
            <a:pPr marL="36900" indent="0">
              <a:buNone/>
            </a:pPr>
            <a:r>
              <a:rPr lang="hu-HU" dirty="0">
                <a:hlinkClick r:id="rId5"/>
              </a:rPr>
              <a:t>https://kepmas.hu/hu/ember-tragediaja-osbemutato-nemzeti-szinhaz-paulay-ede-jaszai-mari-madach-imre</a:t>
            </a:r>
            <a:endParaRPr lang="hu-HU" dirty="0"/>
          </a:p>
          <a:p>
            <a:pPr marL="36900" indent="0">
              <a:buNone/>
            </a:pPr>
            <a:endParaRPr lang="hu-HU" dirty="0"/>
          </a:p>
          <a:p>
            <a:pPr marL="3690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11526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la">
  <a:themeElements>
    <a:clrScheme name="Pal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Pal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l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TM04033929[[fn=Pala]]</Template>
  <TotalTime>147</TotalTime>
  <Words>329</Words>
  <Application>Microsoft Office PowerPoint</Application>
  <PresentationFormat>Szélesvásznú</PresentationFormat>
  <Paragraphs>32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Aldhabi</vt:lpstr>
      <vt:lpstr>Calisto MT</vt:lpstr>
      <vt:lpstr>Wingdings 2</vt:lpstr>
      <vt:lpstr>Pala</vt:lpstr>
      <vt:lpstr>Madách Imre: Az ember tragédiája a Nemzeti Színház rendezésében</vt:lpstr>
      <vt:lpstr>A rendezők</vt:lpstr>
      <vt:lpstr>Paulay Ede rendezése</vt:lpstr>
      <vt:lpstr>PowerPoint-bemutató</vt:lpstr>
      <vt:lpstr>Németh Antal rendezése</vt:lpstr>
      <vt:lpstr>PowerPoint-bemutató</vt:lpstr>
      <vt:lpstr>Gellért Endre rendezése</vt:lpstr>
      <vt:lpstr>PowerPoint-bemutató</vt:lpstr>
      <vt:lpstr>Források</vt:lpstr>
      <vt:lpstr>Köszönjük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O365 felhasználó</dc:creator>
  <cp:lastModifiedBy>O365 felhasználó</cp:lastModifiedBy>
  <cp:revision>5</cp:revision>
  <dcterms:created xsi:type="dcterms:W3CDTF">2026-03-27T14:59:16Z</dcterms:created>
  <dcterms:modified xsi:type="dcterms:W3CDTF">2026-03-28T20:44:02Z</dcterms:modified>
</cp:coreProperties>
</file>