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3" r:id="rId7"/>
    <p:sldId id="264" r:id="rId8"/>
    <p:sldId id="265" r:id="rId9"/>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5263"/>
    <a:srgbClr val="C1D4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288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4-19T13:00:42.962"/>
    </inkml:context>
    <inkml:brush xml:id="br0">
      <inkml:brushProperty name="width" value="0.035" units="cm"/>
      <inkml:brushProperty name="height" value="0.035" units="cm"/>
    </inkml:brush>
  </inkml:definitions>
  <inkml:trace contextRef="#ctx0" brushRef="#br0">0 1 24575,'0'0'-8191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A318F58-C360-67FE-DE65-56771BA8F5DA}"/>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48DF3856-6A83-A37F-CE97-DCA49D835A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75A4E4D5-AF6D-8940-1877-B9E9E9F89423}"/>
              </a:ext>
            </a:extLst>
          </p:cNvPr>
          <p:cNvSpPr>
            <a:spLocks noGrp="1"/>
          </p:cNvSpPr>
          <p:nvPr>
            <p:ph type="dt" sz="half" idx="10"/>
          </p:nvPr>
        </p:nvSpPr>
        <p:spPr/>
        <p:txBody>
          <a:bodyPr/>
          <a:lstStyle/>
          <a:p>
            <a:fld id="{B0F0E68A-6628-446B-AB13-B7C0E9FF5BCC}" type="datetimeFigureOut">
              <a:rPr lang="hu-HU" smtClean="0"/>
              <a:t>2026. 04. 19.</a:t>
            </a:fld>
            <a:endParaRPr lang="hu-HU"/>
          </a:p>
        </p:txBody>
      </p:sp>
      <p:sp>
        <p:nvSpPr>
          <p:cNvPr id="5" name="Élőláb helye 4">
            <a:extLst>
              <a:ext uri="{FF2B5EF4-FFF2-40B4-BE49-F238E27FC236}">
                <a16:creationId xmlns:a16="http://schemas.microsoft.com/office/drawing/2014/main" id="{9252B669-C85C-D2CE-3016-2BE2529DFE3D}"/>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AE20C7FE-B309-1EE4-941F-42981B83C4A8}"/>
              </a:ext>
            </a:extLst>
          </p:cNvPr>
          <p:cNvSpPr>
            <a:spLocks noGrp="1"/>
          </p:cNvSpPr>
          <p:nvPr>
            <p:ph type="sldNum" sz="quarter" idx="12"/>
          </p:nvPr>
        </p:nvSpPr>
        <p:spPr/>
        <p:txBody>
          <a:bodyPr/>
          <a:lstStyle/>
          <a:p>
            <a:fld id="{1791F4A1-8EA9-4073-909D-6685A62FB9B7}" type="slidenum">
              <a:rPr lang="hu-HU" smtClean="0"/>
              <a:t>‹#›</a:t>
            </a:fld>
            <a:endParaRPr lang="hu-HU"/>
          </a:p>
        </p:txBody>
      </p:sp>
    </p:spTree>
    <p:extLst>
      <p:ext uri="{BB962C8B-B14F-4D97-AF65-F5344CB8AC3E}">
        <p14:creationId xmlns:p14="http://schemas.microsoft.com/office/powerpoint/2010/main" val="2486793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82B7297-69CD-653C-3C8D-A3E7BDEC393A}"/>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51C713EF-5DC1-5B48-2B4F-32E960C651FE}"/>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462AEA78-0E43-E461-BE89-8789B0F841E8}"/>
              </a:ext>
            </a:extLst>
          </p:cNvPr>
          <p:cNvSpPr>
            <a:spLocks noGrp="1"/>
          </p:cNvSpPr>
          <p:nvPr>
            <p:ph type="dt" sz="half" idx="10"/>
          </p:nvPr>
        </p:nvSpPr>
        <p:spPr/>
        <p:txBody>
          <a:bodyPr/>
          <a:lstStyle/>
          <a:p>
            <a:fld id="{B0F0E68A-6628-446B-AB13-B7C0E9FF5BCC}" type="datetimeFigureOut">
              <a:rPr lang="hu-HU" smtClean="0"/>
              <a:t>2026. 04. 19.</a:t>
            </a:fld>
            <a:endParaRPr lang="hu-HU"/>
          </a:p>
        </p:txBody>
      </p:sp>
      <p:sp>
        <p:nvSpPr>
          <p:cNvPr id="5" name="Élőláb helye 4">
            <a:extLst>
              <a:ext uri="{FF2B5EF4-FFF2-40B4-BE49-F238E27FC236}">
                <a16:creationId xmlns:a16="http://schemas.microsoft.com/office/drawing/2014/main" id="{B6E99948-1D18-1A04-8FCD-0F231AA3B132}"/>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F4DAE5CD-8C58-A1DD-AD40-FCF1E97D6AB5}"/>
              </a:ext>
            </a:extLst>
          </p:cNvPr>
          <p:cNvSpPr>
            <a:spLocks noGrp="1"/>
          </p:cNvSpPr>
          <p:nvPr>
            <p:ph type="sldNum" sz="quarter" idx="12"/>
          </p:nvPr>
        </p:nvSpPr>
        <p:spPr/>
        <p:txBody>
          <a:bodyPr/>
          <a:lstStyle/>
          <a:p>
            <a:fld id="{1791F4A1-8EA9-4073-909D-6685A62FB9B7}" type="slidenum">
              <a:rPr lang="hu-HU" smtClean="0"/>
              <a:t>‹#›</a:t>
            </a:fld>
            <a:endParaRPr lang="hu-HU"/>
          </a:p>
        </p:txBody>
      </p:sp>
    </p:spTree>
    <p:extLst>
      <p:ext uri="{BB962C8B-B14F-4D97-AF65-F5344CB8AC3E}">
        <p14:creationId xmlns:p14="http://schemas.microsoft.com/office/powerpoint/2010/main" val="2337108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6DBF371D-2C83-A562-D5E7-80E966DD3E3B}"/>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606C409C-9B42-2274-F560-1DF31D43ED4E}"/>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6FEC925A-AE5A-ACA2-7FCF-6E46496A910D}"/>
              </a:ext>
            </a:extLst>
          </p:cNvPr>
          <p:cNvSpPr>
            <a:spLocks noGrp="1"/>
          </p:cNvSpPr>
          <p:nvPr>
            <p:ph type="dt" sz="half" idx="10"/>
          </p:nvPr>
        </p:nvSpPr>
        <p:spPr/>
        <p:txBody>
          <a:bodyPr/>
          <a:lstStyle/>
          <a:p>
            <a:fld id="{B0F0E68A-6628-446B-AB13-B7C0E9FF5BCC}" type="datetimeFigureOut">
              <a:rPr lang="hu-HU" smtClean="0"/>
              <a:t>2026. 04. 19.</a:t>
            </a:fld>
            <a:endParaRPr lang="hu-HU"/>
          </a:p>
        </p:txBody>
      </p:sp>
      <p:sp>
        <p:nvSpPr>
          <p:cNvPr id="5" name="Élőláb helye 4">
            <a:extLst>
              <a:ext uri="{FF2B5EF4-FFF2-40B4-BE49-F238E27FC236}">
                <a16:creationId xmlns:a16="http://schemas.microsoft.com/office/drawing/2014/main" id="{55E07676-ABFC-48D1-9BCF-BB904F76E696}"/>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BEA3C347-9BAD-4DB7-99CC-CDF5A618F6BE}"/>
              </a:ext>
            </a:extLst>
          </p:cNvPr>
          <p:cNvSpPr>
            <a:spLocks noGrp="1"/>
          </p:cNvSpPr>
          <p:nvPr>
            <p:ph type="sldNum" sz="quarter" idx="12"/>
          </p:nvPr>
        </p:nvSpPr>
        <p:spPr/>
        <p:txBody>
          <a:bodyPr/>
          <a:lstStyle/>
          <a:p>
            <a:fld id="{1791F4A1-8EA9-4073-909D-6685A62FB9B7}" type="slidenum">
              <a:rPr lang="hu-HU" smtClean="0"/>
              <a:t>‹#›</a:t>
            </a:fld>
            <a:endParaRPr lang="hu-HU"/>
          </a:p>
        </p:txBody>
      </p:sp>
    </p:spTree>
    <p:extLst>
      <p:ext uri="{BB962C8B-B14F-4D97-AF65-F5344CB8AC3E}">
        <p14:creationId xmlns:p14="http://schemas.microsoft.com/office/powerpoint/2010/main" val="935178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7DC6FD1-2C65-4DBB-0AF9-996B439288E3}"/>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705C713A-4D07-833D-5688-51F6F7CF9F25}"/>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C825186D-760A-9C18-F5F2-9F9E9578577A}"/>
              </a:ext>
            </a:extLst>
          </p:cNvPr>
          <p:cNvSpPr>
            <a:spLocks noGrp="1"/>
          </p:cNvSpPr>
          <p:nvPr>
            <p:ph type="dt" sz="half" idx="10"/>
          </p:nvPr>
        </p:nvSpPr>
        <p:spPr/>
        <p:txBody>
          <a:bodyPr/>
          <a:lstStyle/>
          <a:p>
            <a:fld id="{B0F0E68A-6628-446B-AB13-B7C0E9FF5BCC}" type="datetimeFigureOut">
              <a:rPr lang="hu-HU" smtClean="0"/>
              <a:t>2026. 04. 19.</a:t>
            </a:fld>
            <a:endParaRPr lang="hu-HU"/>
          </a:p>
        </p:txBody>
      </p:sp>
      <p:sp>
        <p:nvSpPr>
          <p:cNvPr id="5" name="Élőláb helye 4">
            <a:extLst>
              <a:ext uri="{FF2B5EF4-FFF2-40B4-BE49-F238E27FC236}">
                <a16:creationId xmlns:a16="http://schemas.microsoft.com/office/drawing/2014/main" id="{8AF68749-1C9F-ED17-2618-7204EE6A42DB}"/>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553C2267-0103-AA58-9CBE-376150891004}"/>
              </a:ext>
            </a:extLst>
          </p:cNvPr>
          <p:cNvSpPr>
            <a:spLocks noGrp="1"/>
          </p:cNvSpPr>
          <p:nvPr>
            <p:ph type="sldNum" sz="quarter" idx="12"/>
          </p:nvPr>
        </p:nvSpPr>
        <p:spPr/>
        <p:txBody>
          <a:bodyPr/>
          <a:lstStyle/>
          <a:p>
            <a:fld id="{1791F4A1-8EA9-4073-909D-6685A62FB9B7}" type="slidenum">
              <a:rPr lang="hu-HU" smtClean="0"/>
              <a:t>‹#›</a:t>
            </a:fld>
            <a:endParaRPr lang="hu-HU"/>
          </a:p>
        </p:txBody>
      </p:sp>
    </p:spTree>
    <p:extLst>
      <p:ext uri="{BB962C8B-B14F-4D97-AF65-F5344CB8AC3E}">
        <p14:creationId xmlns:p14="http://schemas.microsoft.com/office/powerpoint/2010/main" val="2392748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85DEFDB-8701-E94B-1433-E7CC4D5F5A29}"/>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A77B5874-F7F7-A506-050D-E8F3DADEEE1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6992CA6B-C697-19BF-D5B5-9FE0504ADBE7}"/>
              </a:ext>
            </a:extLst>
          </p:cNvPr>
          <p:cNvSpPr>
            <a:spLocks noGrp="1"/>
          </p:cNvSpPr>
          <p:nvPr>
            <p:ph type="dt" sz="half" idx="10"/>
          </p:nvPr>
        </p:nvSpPr>
        <p:spPr/>
        <p:txBody>
          <a:bodyPr/>
          <a:lstStyle/>
          <a:p>
            <a:fld id="{B0F0E68A-6628-446B-AB13-B7C0E9FF5BCC}" type="datetimeFigureOut">
              <a:rPr lang="hu-HU" smtClean="0"/>
              <a:t>2026. 04. 19.</a:t>
            </a:fld>
            <a:endParaRPr lang="hu-HU"/>
          </a:p>
        </p:txBody>
      </p:sp>
      <p:sp>
        <p:nvSpPr>
          <p:cNvPr id="5" name="Élőláb helye 4">
            <a:extLst>
              <a:ext uri="{FF2B5EF4-FFF2-40B4-BE49-F238E27FC236}">
                <a16:creationId xmlns:a16="http://schemas.microsoft.com/office/drawing/2014/main" id="{E6C7F37E-DCE6-A5FC-ABE0-7184136F5E82}"/>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B9E77842-E73A-97ED-9BB7-53B36656AF96}"/>
              </a:ext>
            </a:extLst>
          </p:cNvPr>
          <p:cNvSpPr>
            <a:spLocks noGrp="1"/>
          </p:cNvSpPr>
          <p:nvPr>
            <p:ph type="sldNum" sz="quarter" idx="12"/>
          </p:nvPr>
        </p:nvSpPr>
        <p:spPr/>
        <p:txBody>
          <a:bodyPr/>
          <a:lstStyle/>
          <a:p>
            <a:fld id="{1791F4A1-8EA9-4073-909D-6685A62FB9B7}" type="slidenum">
              <a:rPr lang="hu-HU" smtClean="0"/>
              <a:t>‹#›</a:t>
            </a:fld>
            <a:endParaRPr lang="hu-HU"/>
          </a:p>
        </p:txBody>
      </p:sp>
    </p:spTree>
    <p:extLst>
      <p:ext uri="{BB962C8B-B14F-4D97-AF65-F5344CB8AC3E}">
        <p14:creationId xmlns:p14="http://schemas.microsoft.com/office/powerpoint/2010/main" val="2276204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7928BB1-7E7B-6C6F-EB84-FA2A7AC8D9CE}"/>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937A7F4D-A4AC-B053-0B7F-8843050FBA41}"/>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E2F3D36D-15C5-7899-4843-0063B35DB50B}"/>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70E1CB02-801B-C153-6FCD-3AD2FF032249}"/>
              </a:ext>
            </a:extLst>
          </p:cNvPr>
          <p:cNvSpPr>
            <a:spLocks noGrp="1"/>
          </p:cNvSpPr>
          <p:nvPr>
            <p:ph type="dt" sz="half" idx="10"/>
          </p:nvPr>
        </p:nvSpPr>
        <p:spPr/>
        <p:txBody>
          <a:bodyPr/>
          <a:lstStyle/>
          <a:p>
            <a:fld id="{B0F0E68A-6628-446B-AB13-B7C0E9FF5BCC}" type="datetimeFigureOut">
              <a:rPr lang="hu-HU" smtClean="0"/>
              <a:t>2026. 04. 19.</a:t>
            </a:fld>
            <a:endParaRPr lang="hu-HU"/>
          </a:p>
        </p:txBody>
      </p:sp>
      <p:sp>
        <p:nvSpPr>
          <p:cNvPr id="6" name="Élőláb helye 5">
            <a:extLst>
              <a:ext uri="{FF2B5EF4-FFF2-40B4-BE49-F238E27FC236}">
                <a16:creationId xmlns:a16="http://schemas.microsoft.com/office/drawing/2014/main" id="{F81C43EC-4893-887F-F41D-C7E334FAD4DB}"/>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40789345-E3B5-B9DB-E327-971CAF046C2D}"/>
              </a:ext>
            </a:extLst>
          </p:cNvPr>
          <p:cNvSpPr>
            <a:spLocks noGrp="1"/>
          </p:cNvSpPr>
          <p:nvPr>
            <p:ph type="sldNum" sz="quarter" idx="12"/>
          </p:nvPr>
        </p:nvSpPr>
        <p:spPr/>
        <p:txBody>
          <a:bodyPr/>
          <a:lstStyle/>
          <a:p>
            <a:fld id="{1791F4A1-8EA9-4073-909D-6685A62FB9B7}" type="slidenum">
              <a:rPr lang="hu-HU" smtClean="0"/>
              <a:t>‹#›</a:t>
            </a:fld>
            <a:endParaRPr lang="hu-HU"/>
          </a:p>
        </p:txBody>
      </p:sp>
    </p:spTree>
    <p:extLst>
      <p:ext uri="{BB962C8B-B14F-4D97-AF65-F5344CB8AC3E}">
        <p14:creationId xmlns:p14="http://schemas.microsoft.com/office/powerpoint/2010/main" val="3388734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DDDE9E4-5FE0-72DA-4B07-06794B00E2A5}"/>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id="{15EC7B81-AE8F-F17B-92E8-B210434E46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CC5632A9-1689-DE1F-2431-894E4C1A206A}"/>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D9693B0D-D160-8C4E-F493-5B514E37F6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EA4AE680-BB12-8EB0-3294-CB47508A20DB}"/>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58C82B7B-08EA-7668-77E8-6933A85EF98E}"/>
              </a:ext>
            </a:extLst>
          </p:cNvPr>
          <p:cNvSpPr>
            <a:spLocks noGrp="1"/>
          </p:cNvSpPr>
          <p:nvPr>
            <p:ph type="dt" sz="half" idx="10"/>
          </p:nvPr>
        </p:nvSpPr>
        <p:spPr/>
        <p:txBody>
          <a:bodyPr/>
          <a:lstStyle/>
          <a:p>
            <a:fld id="{B0F0E68A-6628-446B-AB13-B7C0E9FF5BCC}" type="datetimeFigureOut">
              <a:rPr lang="hu-HU" smtClean="0"/>
              <a:t>2026. 04. 19.</a:t>
            </a:fld>
            <a:endParaRPr lang="hu-HU"/>
          </a:p>
        </p:txBody>
      </p:sp>
      <p:sp>
        <p:nvSpPr>
          <p:cNvPr id="8" name="Élőláb helye 7">
            <a:extLst>
              <a:ext uri="{FF2B5EF4-FFF2-40B4-BE49-F238E27FC236}">
                <a16:creationId xmlns:a16="http://schemas.microsoft.com/office/drawing/2014/main" id="{4EA73696-590A-382C-510D-67C7FBD86F75}"/>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715D33B2-5FAA-AC42-B3B5-17CAEF612CA3}"/>
              </a:ext>
            </a:extLst>
          </p:cNvPr>
          <p:cNvSpPr>
            <a:spLocks noGrp="1"/>
          </p:cNvSpPr>
          <p:nvPr>
            <p:ph type="sldNum" sz="quarter" idx="12"/>
          </p:nvPr>
        </p:nvSpPr>
        <p:spPr/>
        <p:txBody>
          <a:bodyPr/>
          <a:lstStyle/>
          <a:p>
            <a:fld id="{1791F4A1-8EA9-4073-909D-6685A62FB9B7}" type="slidenum">
              <a:rPr lang="hu-HU" smtClean="0"/>
              <a:t>‹#›</a:t>
            </a:fld>
            <a:endParaRPr lang="hu-HU"/>
          </a:p>
        </p:txBody>
      </p:sp>
    </p:spTree>
    <p:extLst>
      <p:ext uri="{BB962C8B-B14F-4D97-AF65-F5344CB8AC3E}">
        <p14:creationId xmlns:p14="http://schemas.microsoft.com/office/powerpoint/2010/main" val="4220572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B85333-6BDD-7509-6E0C-6CBADDBD5AC1}"/>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7B106B1A-4AED-B3B0-9D19-21F3EC1BB031}"/>
              </a:ext>
            </a:extLst>
          </p:cNvPr>
          <p:cNvSpPr>
            <a:spLocks noGrp="1"/>
          </p:cNvSpPr>
          <p:nvPr>
            <p:ph type="dt" sz="half" idx="10"/>
          </p:nvPr>
        </p:nvSpPr>
        <p:spPr/>
        <p:txBody>
          <a:bodyPr/>
          <a:lstStyle/>
          <a:p>
            <a:fld id="{B0F0E68A-6628-446B-AB13-B7C0E9FF5BCC}" type="datetimeFigureOut">
              <a:rPr lang="hu-HU" smtClean="0"/>
              <a:t>2026. 04. 19.</a:t>
            </a:fld>
            <a:endParaRPr lang="hu-HU"/>
          </a:p>
        </p:txBody>
      </p:sp>
      <p:sp>
        <p:nvSpPr>
          <p:cNvPr id="4" name="Élőláb helye 3">
            <a:extLst>
              <a:ext uri="{FF2B5EF4-FFF2-40B4-BE49-F238E27FC236}">
                <a16:creationId xmlns:a16="http://schemas.microsoft.com/office/drawing/2014/main" id="{4E36BF89-D14C-3253-1D00-8D5AFAC8A078}"/>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1F17D665-933F-F32D-AFA1-B7D497D6E4FF}"/>
              </a:ext>
            </a:extLst>
          </p:cNvPr>
          <p:cNvSpPr>
            <a:spLocks noGrp="1"/>
          </p:cNvSpPr>
          <p:nvPr>
            <p:ph type="sldNum" sz="quarter" idx="12"/>
          </p:nvPr>
        </p:nvSpPr>
        <p:spPr/>
        <p:txBody>
          <a:bodyPr/>
          <a:lstStyle/>
          <a:p>
            <a:fld id="{1791F4A1-8EA9-4073-909D-6685A62FB9B7}" type="slidenum">
              <a:rPr lang="hu-HU" smtClean="0"/>
              <a:t>‹#›</a:t>
            </a:fld>
            <a:endParaRPr lang="hu-HU"/>
          </a:p>
        </p:txBody>
      </p:sp>
    </p:spTree>
    <p:extLst>
      <p:ext uri="{BB962C8B-B14F-4D97-AF65-F5344CB8AC3E}">
        <p14:creationId xmlns:p14="http://schemas.microsoft.com/office/powerpoint/2010/main" val="851310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2D2133AD-1876-B728-DD11-723DDCFD2C72}"/>
              </a:ext>
            </a:extLst>
          </p:cNvPr>
          <p:cNvSpPr>
            <a:spLocks noGrp="1"/>
          </p:cNvSpPr>
          <p:nvPr>
            <p:ph type="dt" sz="half" idx="10"/>
          </p:nvPr>
        </p:nvSpPr>
        <p:spPr/>
        <p:txBody>
          <a:bodyPr/>
          <a:lstStyle/>
          <a:p>
            <a:fld id="{B0F0E68A-6628-446B-AB13-B7C0E9FF5BCC}" type="datetimeFigureOut">
              <a:rPr lang="hu-HU" smtClean="0"/>
              <a:t>2026. 04. 19.</a:t>
            </a:fld>
            <a:endParaRPr lang="hu-HU"/>
          </a:p>
        </p:txBody>
      </p:sp>
      <p:sp>
        <p:nvSpPr>
          <p:cNvPr id="3" name="Élőláb helye 2">
            <a:extLst>
              <a:ext uri="{FF2B5EF4-FFF2-40B4-BE49-F238E27FC236}">
                <a16:creationId xmlns:a16="http://schemas.microsoft.com/office/drawing/2014/main" id="{07968300-DBC0-B99B-A551-290233EED7F9}"/>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F2BAD0CB-AA69-9249-0D99-709E9AEB2AC6}"/>
              </a:ext>
            </a:extLst>
          </p:cNvPr>
          <p:cNvSpPr>
            <a:spLocks noGrp="1"/>
          </p:cNvSpPr>
          <p:nvPr>
            <p:ph type="sldNum" sz="quarter" idx="12"/>
          </p:nvPr>
        </p:nvSpPr>
        <p:spPr/>
        <p:txBody>
          <a:bodyPr/>
          <a:lstStyle/>
          <a:p>
            <a:fld id="{1791F4A1-8EA9-4073-909D-6685A62FB9B7}" type="slidenum">
              <a:rPr lang="hu-HU" smtClean="0"/>
              <a:t>‹#›</a:t>
            </a:fld>
            <a:endParaRPr lang="hu-HU"/>
          </a:p>
        </p:txBody>
      </p:sp>
    </p:spTree>
    <p:extLst>
      <p:ext uri="{BB962C8B-B14F-4D97-AF65-F5344CB8AC3E}">
        <p14:creationId xmlns:p14="http://schemas.microsoft.com/office/powerpoint/2010/main" val="2110725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5BC1C21-E89D-73BA-6FAB-41B1E278DB44}"/>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CA508DA6-EC86-B6E4-ECE6-58952BF505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29A1A65B-EB16-9A08-32A9-B43533FDE6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C99C1FE2-6EB7-D70A-B967-7F3F7F05DE07}"/>
              </a:ext>
            </a:extLst>
          </p:cNvPr>
          <p:cNvSpPr>
            <a:spLocks noGrp="1"/>
          </p:cNvSpPr>
          <p:nvPr>
            <p:ph type="dt" sz="half" idx="10"/>
          </p:nvPr>
        </p:nvSpPr>
        <p:spPr/>
        <p:txBody>
          <a:bodyPr/>
          <a:lstStyle/>
          <a:p>
            <a:fld id="{B0F0E68A-6628-446B-AB13-B7C0E9FF5BCC}" type="datetimeFigureOut">
              <a:rPr lang="hu-HU" smtClean="0"/>
              <a:t>2026. 04. 19.</a:t>
            </a:fld>
            <a:endParaRPr lang="hu-HU"/>
          </a:p>
        </p:txBody>
      </p:sp>
      <p:sp>
        <p:nvSpPr>
          <p:cNvPr id="6" name="Élőláb helye 5">
            <a:extLst>
              <a:ext uri="{FF2B5EF4-FFF2-40B4-BE49-F238E27FC236}">
                <a16:creationId xmlns:a16="http://schemas.microsoft.com/office/drawing/2014/main" id="{F26DC06B-0F8D-1EA1-2857-631DFBEEEF3E}"/>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0422C154-90E7-137A-451D-115C29C05EA0}"/>
              </a:ext>
            </a:extLst>
          </p:cNvPr>
          <p:cNvSpPr>
            <a:spLocks noGrp="1"/>
          </p:cNvSpPr>
          <p:nvPr>
            <p:ph type="sldNum" sz="quarter" idx="12"/>
          </p:nvPr>
        </p:nvSpPr>
        <p:spPr/>
        <p:txBody>
          <a:bodyPr/>
          <a:lstStyle/>
          <a:p>
            <a:fld id="{1791F4A1-8EA9-4073-909D-6685A62FB9B7}" type="slidenum">
              <a:rPr lang="hu-HU" smtClean="0"/>
              <a:t>‹#›</a:t>
            </a:fld>
            <a:endParaRPr lang="hu-HU"/>
          </a:p>
        </p:txBody>
      </p:sp>
    </p:spTree>
    <p:extLst>
      <p:ext uri="{BB962C8B-B14F-4D97-AF65-F5344CB8AC3E}">
        <p14:creationId xmlns:p14="http://schemas.microsoft.com/office/powerpoint/2010/main" val="834673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88CE1E4-64E4-9171-405D-C86DB32AA15E}"/>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F1AE82DD-0ABA-24DA-9E08-D5BCF665D2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42CC623A-0ACC-925C-66F0-7C6F2A8F4D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ABC3DE6C-C1A6-11ED-806B-99B901FDEEE1}"/>
              </a:ext>
            </a:extLst>
          </p:cNvPr>
          <p:cNvSpPr>
            <a:spLocks noGrp="1"/>
          </p:cNvSpPr>
          <p:nvPr>
            <p:ph type="dt" sz="half" idx="10"/>
          </p:nvPr>
        </p:nvSpPr>
        <p:spPr/>
        <p:txBody>
          <a:bodyPr/>
          <a:lstStyle/>
          <a:p>
            <a:fld id="{B0F0E68A-6628-446B-AB13-B7C0E9FF5BCC}" type="datetimeFigureOut">
              <a:rPr lang="hu-HU" smtClean="0"/>
              <a:t>2026. 04. 19.</a:t>
            </a:fld>
            <a:endParaRPr lang="hu-HU"/>
          </a:p>
        </p:txBody>
      </p:sp>
      <p:sp>
        <p:nvSpPr>
          <p:cNvPr id="6" name="Élőláb helye 5">
            <a:extLst>
              <a:ext uri="{FF2B5EF4-FFF2-40B4-BE49-F238E27FC236}">
                <a16:creationId xmlns:a16="http://schemas.microsoft.com/office/drawing/2014/main" id="{E9C598F4-43EA-A808-4E37-3B053ECB07F2}"/>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C82FDF08-FFAF-D5FA-E81D-4F6E28B6E13F}"/>
              </a:ext>
            </a:extLst>
          </p:cNvPr>
          <p:cNvSpPr>
            <a:spLocks noGrp="1"/>
          </p:cNvSpPr>
          <p:nvPr>
            <p:ph type="sldNum" sz="quarter" idx="12"/>
          </p:nvPr>
        </p:nvSpPr>
        <p:spPr/>
        <p:txBody>
          <a:bodyPr/>
          <a:lstStyle/>
          <a:p>
            <a:fld id="{1791F4A1-8EA9-4073-909D-6685A62FB9B7}" type="slidenum">
              <a:rPr lang="hu-HU" smtClean="0"/>
              <a:t>‹#›</a:t>
            </a:fld>
            <a:endParaRPr lang="hu-HU"/>
          </a:p>
        </p:txBody>
      </p:sp>
    </p:spTree>
    <p:extLst>
      <p:ext uri="{BB962C8B-B14F-4D97-AF65-F5344CB8AC3E}">
        <p14:creationId xmlns:p14="http://schemas.microsoft.com/office/powerpoint/2010/main" val="3460707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41262E01-B1BC-49DA-0A32-4FED78B7A4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B49EA1D1-1A1E-566A-7131-295A798F82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441AC0A7-8613-440E-215A-BE38EB58FC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0F0E68A-6628-446B-AB13-B7C0E9FF5BCC}" type="datetimeFigureOut">
              <a:rPr lang="hu-HU" smtClean="0"/>
              <a:t>2026. 04. 19.</a:t>
            </a:fld>
            <a:endParaRPr lang="hu-HU"/>
          </a:p>
        </p:txBody>
      </p:sp>
      <p:sp>
        <p:nvSpPr>
          <p:cNvPr id="5" name="Élőláb helye 4">
            <a:extLst>
              <a:ext uri="{FF2B5EF4-FFF2-40B4-BE49-F238E27FC236}">
                <a16:creationId xmlns:a16="http://schemas.microsoft.com/office/drawing/2014/main" id="{1D5F47D7-3406-A10D-D092-D4B6A529F1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hu-HU"/>
          </a:p>
        </p:txBody>
      </p:sp>
      <p:sp>
        <p:nvSpPr>
          <p:cNvPr id="6" name="Dia számának helye 5">
            <a:extLst>
              <a:ext uri="{FF2B5EF4-FFF2-40B4-BE49-F238E27FC236}">
                <a16:creationId xmlns:a16="http://schemas.microsoft.com/office/drawing/2014/main" id="{C6E9FD89-F929-5D36-B4D4-41348BE966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791F4A1-8EA9-4073-909D-6685A62FB9B7}" type="slidenum">
              <a:rPr lang="hu-HU" smtClean="0"/>
              <a:t>‹#›</a:t>
            </a:fld>
            <a:endParaRPr lang="hu-HU"/>
          </a:p>
        </p:txBody>
      </p:sp>
    </p:spTree>
    <p:extLst>
      <p:ext uri="{BB962C8B-B14F-4D97-AF65-F5344CB8AC3E}">
        <p14:creationId xmlns:p14="http://schemas.microsoft.com/office/powerpoint/2010/main" val="3838918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1.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4" name="Ellipszis 3">
            <a:extLst>
              <a:ext uri="{FF2B5EF4-FFF2-40B4-BE49-F238E27FC236}">
                <a16:creationId xmlns:a16="http://schemas.microsoft.com/office/drawing/2014/main" id="{0D6E367A-F013-B790-13CF-FE75A6ADD92F}"/>
              </a:ext>
            </a:extLst>
          </p:cNvPr>
          <p:cNvSpPr/>
          <p:nvPr/>
        </p:nvSpPr>
        <p:spPr>
          <a:xfrm>
            <a:off x="4523014" y="4278086"/>
            <a:ext cx="2552700" cy="1415142"/>
          </a:xfrm>
          <a:prstGeom prst="ellipse">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 name="Cím 1">
            <a:extLst>
              <a:ext uri="{FF2B5EF4-FFF2-40B4-BE49-F238E27FC236}">
                <a16:creationId xmlns:a16="http://schemas.microsoft.com/office/drawing/2014/main" id="{D4E5FF26-49C0-0382-AD7A-A0C4DE3B03AD}"/>
              </a:ext>
            </a:extLst>
          </p:cNvPr>
          <p:cNvSpPr>
            <a:spLocks noGrp="1"/>
          </p:cNvSpPr>
          <p:nvPr>
            <p:ph type="ctrTitle"/>
          </p:nvPr>
        </p:nvSpPr>
        <p:spPr>
          <a:xfrm>
            <a:off x="1524000" y="-968829"/>
            <a:ext cx="9144000" cy="2387600"/>
          </a:xfrm>
        </p:spPr>
        <p:txBody>
          <a:bodyPr>
            <a:normAutofit/>
          </a:bodyPr>
          <a:lstStyle/>
          <a:p>
            <a:r>
              <a:rPr lang="hu-HU" sz="9600" b="1" dirty="0">
                <a:solidFill>
                  <a:schemeClr val="bg1"/>
                </a:solidFill>
                <a:latin typeface="Kunstler Script" panose="030304020206070D0D06" pitchFamily="66" charset="0"/>
              </a:rPr>
              <a:t>Az ember tragédiája</a:t>
            </a:r>
          </a:p>
        </p:txBody>
      </p:sp>
      <p:sp>
        <p:nvSpPr>
          <p:cNvPr id="3" name="Alcím 2">
            <a:extLst>
              <a:ext uri="{FF2B5EF4-FFF2-40B4-BE49-F238E27FC236}">
                <a16:creationId xmlns:a16="http://schemas.microsoft.com/office/drawing/2014/main" id="{56A22064-70F0-1196-8710-E416FC0E657E}"/>
              </a:ext>
            </a:extLst>
          </p:cNvPr>
          <p:cNvSpPr>
            <a:spLocks noGrp="1"/>
          </p:cNvSpPr>
          <p:nvPr>
            <p:ph type="subTitle" idx="1"/>
          </p:nvPr>
        </p:nvSpPr>
        <p:spPr>
          <a:xfrm>
            <a:off x="4672692" y="4810352"/>
            <a:ext cx="2253343" cy="523647"/>
          </a:xfrm>
        </p:spPr>
        <p:txBody>
          <a:bodyPr>
            <a:normAutofit fontScale="92500" lnSpcReduction="10000"/>
          </a:bodyPr>
          <a:lstStyle/>
          <a:p>
            <a:r>
              <a:rPr lang="hu-HU" sz="3600" dirty="0">
                <a:latin typeface="Congenial SemiBold" panose="02000503040000020004" pitchFamily="2" charset="0"/>
              </a:rPr>
              <a:t>Alakítások</a:t>
            </a:r>
            <a:endParaRPr lang="hu-HU" dirty="0">
              <a:latin typeface="Congenial SemiBold" panose="02000503040000020004" pitchFamily="2" charset="0"/>
            </a:endParaRPr>
          </a:p>
        </p:txBody>
      </p:sp>
    </p:spTree>
    <p:extLst>
      <p:ext uri="{BB962C8B-B14F-4D97-AF65-F5344CB8AC3E}">
        <p14:creationId xmlns:p14="http://schemas.microsoft.com/office/powerpoint/2010/main" val="3213308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40" name="Group 39">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41" name="Freeform: Shape 40">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2" name="Freeform: Shape 41">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Freeform: Shape 42">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Freeform: Shape 43">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Cím 1">
            <a:extLst>
              <a:ext uri="{FF2B5EF4-FFF2-40B4-BE49-F238E27FC236}">
                <a16:creationId xmlns:a16="http://schemas.microsoft.com/office/drawing/2014/main" id="{DEACD32F-113F-6D48-D9F7-466CCA3CB3E2}"/>
              </a:ext>
            </a:extLst>
          </p:cNvPr>
          <p:cNvSpPr>
            <a:spLocks noGrp="1"/>
          </p:cNvSpPr>
          <p:nvPr>
            <p:ph type="title"/>
          </p:nvPr>
        </p:nvSpPr>
        <p:spPr>
          <a:xfrm>
            <a:off x="269965" y="1243013"/>
            <a:ext cx="4116977" cy="4371974"/>
          </a:xfrm>
        </p:spPr>
        <p:txBody>
          <a:bodyPr>
            <a:normAutofit/>
          </a:bodyPr>
          <a:lstStyle/>
          <a:p>
            <a:r>
              <a:rPr lang="hu-HU" sz="4800" b="1" dirty="0">
                <a:solidFill>
                  <a:schemeClr val="tx2"/>
                </a:solidFill>
                <a:latin typeface="Kunstler Script" panose="030304020206070D0D06" pitchFamily="66" charset="0"/>
              </a:rPr>
              <a:t>Ádám </a:t>
            </a:r>
            <a:r>
              <a:rPr lang="hu-HU" sz="3600" dirty="0">
                <a:solidFill>
                  <a:schemeClr val="tx2"/>
                </a:solidFill>
              </a:rPr>
              <a:t> -</a:t>
            </a:r>
            <a:r>
              <a:rPr lang="hu-HU" sz="3600" dirty="0">
                <a:solidFill>
                  <a:schemeClr val="tx2"/>
                </a:solidFill>
                <a:latin typeface="Congenial SemiBold" panose="020F0502020204030204" pitchFamily="2" charset="0"/>
                <a:ea typeface="+mn-ea"/>
                <a:cs typeface="+mn-cs"/>
              </a:rPr>
              <a:t>Básti Lajos</a:t>
            </a:r>
          </a:p>
        </p:txBody>
      </p:sp>
      <p:sp>
        <p:nvSpPr>
          <p:cNvPr id="3" name="Tartalom helye 2">
            <a:extLst>
              <a:ext uri="{FF2B5EF4-FFF2-40B4-BE49-F238E27FC236}">
                <a16:creationId xmlns:a16="http://schemas.microsoft.com/office/drawing/2014/main" id="{BC0BFABC-D746-1FDA-AC63-A048D11912D3}"/>
              </a:ext>
            </a:extLst>
          </p:cNvPr>
          <p:cNvSpPr>
            <a:spLocks noGrp="1"/>
          </p:cNvSpPr>
          <p:nvPr>
            <p:ph idx="1"/>
          </p:nvPr>
        </p:nvSpPr>
        <p:spPr>
          <a:xfrm>
            <a:off x="5215811" y="993604"/>
            <a:ext cx="5221224" cy="5230368"/>
          </a:xfrm>
        </p:spPr>
        <p:txBody>
          <a:bodyPr anchor="ctr">
            <a:normAutofit fontScale="77500" lnSpcReduction="20000"/>
          </a:bodyPr>
          <a:lstStyle/>
          <a:p>
            <a:pPr marL="0" indent="0">
              <a:buNone/>
            </a:pPr>
            <a:r>
              <a:rPr lang="hu-HU" sz="4800" dirty="0">
                <a:latin typeface="Fairwater Script" panose="02000507000000020003" pitchFamily="2" charset="0"/>
                <a:ea typeface="+mj-ea"/>
                <a:cs typeface="+mj-cs"/>
              </a:rPr>
              <a:t>Élete</a:t>
            </a:r>
            <a:r>
              <a:rPr lang="hu-HU" sz="4800" b="1" dirty="0">
                <a:latin typeface="Kunstler Script" panose="030304020206070D0D06" pitchFamily="66" charset="0"/>
                <a:ea typeface="+mj-ea"/>
                <a:cs typeface="+mj-cs"/>
              </a:rPr>
              <a:t>:</a:t>
            </a:r>
          </a:p>
          <a:p>
            <a:pPr marL="0" indent="0">
              <a:lnSpc>
                <a:spcPct val="120000"/>
              </a:lnSpc>
              <a:spcBef>
                <a:spcPts val="1200"/>
              </a:spcBef>
              <a:spcAft>
                <a:spcPts val="1200"/>
              </a:spcAft>
              <a:buNone/>
            </a:pPr>
            <a:r>
              <a:rPr lang="hu-HU" sz="1900" dirty="0">
                <a:latin typeface="Fairwater Script" panose="02000507000000020003" pitchFamily="2" charset="0"/>
              </a:rPr>
              <a:t>1911. november 17. </a:t>
            </a:r>
            <a:r>
              <a:rPr lang="hu-HU" sz="1900" dirty="0"/>
              <a:t>| Keszthely</a:t>
            </a:r>
            <a:br>
              <a:rPr lang="hu-HU" sz="1900" dirty="0"/>
            </a:br>
            <a:r>
              <a:rPr lang="hu-HU" sz="1900" dirty="0">
                <a:latin typeface="Fairwater Script" panose="02000507000000020003" pitchFamily="2" charset="0"/>
              </a:rPr>
              <a:t>1935</a:t>
            </a:r>
            <a:r>
              <a:rPr lang="hu-HU" sz="1900" dirty="0"/>
              <a:t> | Országos Magyar Királyi Színművészeti Akadémia – diploma</a:t>
            </a:r>
            <a:br>
              <a:rPr lang="hu-HU" sz="1900" dirty="0"/>
            </a:br>
            <a:r>
              <a:rPr lang="hu-HU" sz="1900" dirty="0">
                <a:latin typeface="Fairwater Script" panose="02000507000000020003" pitchFamily="2" charset="0"/>
              </a:rPr>
              <a:t>1935–1937</a:t>
            </a:r>
            <a:r>
              <a:rPr lang="hu-HU" sz="1900" dirty="0"/>
              <a:t> | Belvárosi Színház (Bárdos Artúr társulata)</a:t>
            </a:r>
            <a:br>
              <a:rPr lang="hu-HU" sz="1900" dirty="0"/>
            </a:br>
            <a:r>
              <a:rPr lang="hu-HU" sz="1900" dirty="0">
                <a:latin typeface="Fairwater Script" panose="02000507000000020003" pitchFamily="2" charset="0"/>
              </a:rPr>
              <a:t>1937–1941</a:t>
            </a:r>
            <a:r>
              <a:rPr lang="hu-HU" sz="1900" dirty="0"/>
              <a:t> | Vígszínház (a zsidótörvények miatt egyre kevesebb szerep)</a:t>
            </a:r>
            <a:br>
              <a:rPr lang="hu-HU" sz="1900" dirty="0"/>
            </a:br>
            <a:r>
              <a:rPr lang="hu-HU" sz="1900" dirty="0">
                <a:latin typeface="Fairwater Script" panose="02000507000000020003" pitchFamily="2" charset="0"/>
              </a:rPr>
              <a:t>1941–1945</a:t>
            </a:r>
            <a:r>
              <a:rPr lang="hu-HU" sz="1900" dirty="0"/>
              <a:t> | Színpadi eltiltás, munkaszolgálatok között írás és könyvkiadás, rövid londoni tartózkodás</a:t>
            </a:r>
            <a:br>
              <a:rPr lang="hu-HU" sz="1900" dirty="0"/>
            </a:br>
            <a:r>
              <a:rPr lang="hu-HU" sz="1900" dirty="0">
                <a:latin typeface="Fairwater Script" panose="02000507000000020003" pitchFamily="2" charset="0"/>
              </a:rPr>
              <a:t>1945</a:t>
            </a:r>
            <a:r>
              <a:rPr lang="hu-HU" sz="1900" dirty="0"/>
              <a:t> </a:t>
            </a:r>
            <a:r>
              <a:rPr lang="hu-HU" sz="1900" dirty="0">
                <a:latin typeface="Fairwater Script" panose="02000507000000020003" pitchFamily="2" charset="0"/>
              </a:rPr>
              <a:t>után</a:t>
            </a:r>
            <a:r>
              <a:rPr lang="hu-HU" sz="1900" dirty="0"/>
              <a:t> | Nemzeti Színház meghatározó művésze</a:t>
            </a:r>
            <a:br>
              <a:rPr lang="hu-HU" sz="1900" dirty="0"/>
            </a:br>
            <a:r>
              <a:rPr lang="hu-HU" sz="1900" dirty="0">
                <a:latin typeface="Fairwater Script" panose="02000507000000020003" pitchFamily="2" charset="0"/>
              </a:rPr>
              <a:t>1952–1960</a:t>
            </a:r>
            <a:r>
              <a:rPr lang="hu-HU" sz="1900" dirty="0"/>
              <a:t> | Színház- és Filmművészeti Főiskola tanára</a:t>
            </a:r>
            <a:br>
              <a:rPr lang="hu-HU" sz="1900" dirty="0"/>
            </a:br>
            <a:r>
              <a:rPr lang="hu-HU" sz="1900" dirty="0">
                <a:latin typeface="Fairwater Script" panose="02000507000000020003" pitchFamily="2" charset="0"/>
              </a:rPr>
              <a:t>1955</a:t>
            </a:r>
            <a:r>
              <a:rPr lang="hu-HU" sz="1900" dirty="0"/>
              <a:t> | Válás Ferrari Violettától</a:t>
            </a:r>
            <a:br>
              <a:rPr lang="hu-HU" sz="1900" dirty="0"/>
            </a:br>
            <a:r>
              <a:rPr lang="hu-HU" sz="1900" dirty="0">
                <a:latin typeface="Fairwater Script" panose="02000507000000020003" pitchFamily="2" charset="0"/>
              </a:rPr>
              <a:t>1956. október 5. </a:t>
            </a:r>
            <a:r>
              <a:rPr lang="hu-HU" sz="1900" dirty="0"/>
              <a:t>| Házasságkötés </a:t>
            </a:r>
            <a:r>
              <a:rPr lang="hu-HU" sz="1900" dirty="0" err="1"/>
              <a:t>Zolnay</a:t>
            </a:r>
            <a:r>
              <a:rPr lang="hu-HU" sz="1900" dirty="0"/>
              <a:t> Zsuzsával</a:t>
            </a:r>
            <a:br>
              <a:rPr lang="hu-HU" sz="1900" dirty="0"/>
            </a:br>
            <a:r>
              <a:rPr lang="hu-HU" sz="1900" dirty="0">
                <a:latin typeface="Fairwater Script" panose="02000507000000020003" pitchFamily="2" charset="0"/>
              </a:rPr>
              <a:t>1968–1972</a:t>
            </a:r>
            <a:r>
              <a:rPr lang="hu-HU" sz="1900" dirty="0"/>
              <a:t> | Vígszínház – kiemelt szerepek (pl. Arthur Miller: Alku)</a:t>
            </a:r>
            <a:br>
              <a:rPr lang="hu-HU" sz="1900" dirty="0"/>
            </a:br>
            <a:r>
              <a:rPr lang="hu-HU" sz="1900" dirty="0">
                <a:latin typeface="Fairwater Script" panose="02000507000000020003" pitchFamily="2" charset="0"/>
              </a:rPr>
              <a:t>1970-es évek </a:t>
            </a:r>
            <a:r>
              <a:rPr lang="hu-HU" sz="1900" dirty="0"/>
              <a:t>| Nemzeti Színház tagja</a:t>
            </a:r>
            <a:br>
              <a:rPr lang="hu-HU" sz="1900" dirty="0"/>
            </a:br>
            <a:r>
              <a:rPr lang="hu-HU" sz="1900" dirty="0">
                <a:latin typeface="Fairwater Script" panose="02000507000000020003" pitchFamily="2" charset="0"/>
              </a:rPr>
              <a:t>1976</a:t>
            </a:r>
            <a:r>
              <a:rPr lang="hu-HU" sz="1900" dirty="0"/>
              <a:t> | Tüdőrák diagnózis, a műtét után is aktív</a:t>
            </a:r>
            <a:br>
              <a:rPr lang="hu-HU" sz="1900" dirty="0"/>
            </a:br>
            <a:r>
              <a:rPr lang="hu-HU" sz="1900" dirty="0">
                <a:latin typeface="Fairwater Script" panose="02000507000000020003" pitchFamily="2" charset="0"/>
              </a:rPr>
              <a:t>1970-es évek vége</a:t>
            </a:r>
            <a:r>
              <a:rPr lang="hu-HU" sz="1900" dirty="0"/>
              <a:t> | Szerep az Abigél című televíziós sorozatban			                     </a:t>
            </a:r>
            <a:r>
              <a:rPr lang="hu-HU" sz="1900" dirty="0">
                <a:latin typeface="Fairwater Script" panose="02000507000000020003" pitchFamily="2" charset="0"/>
              </a:rPr>
              <a:t>1977. június 1.</a:t>
            </a:r>
            <a:r>
              <a:rPr lang="hu-HU" sz="1900" dirty="0"/>
              <a:t> | elhunyt</a:t>
            </a:r>
          </a:p>
        </p:txBody>
      </p:sp>
      <p:sp>
        <p:nvSpPr>
          <p:cNvPr id="7" name="Szövegdoboz 6">
            <a:extLst>
              <a:ext uri="{FF2B5EF4-FFF2-40B4-BE49-F238E27FC236}">
                <a16:creationId xmlns:a16="http://schemas.microsoft.com/office/drawing/2014/main" id="{0B6EE5FA-7D57-E280-F4C0-51F26D57DD2C}"/>
              </a:ext>
            </a:extLst>
          </p:cNvPr>
          <p:cNvSpPr txBox="1"/>
          <p:nvPr/>
        </p:nvSpPr>
        <p:spPr>
          <a:xfrm>
            <a:off x="798576" y="3982744"/>
            <a:ext cx="2960914" cy="369332"/>
          </a:xfrm>
          <a:prstGeom prst="rect">
            <a:avLst/>
          </a:prstGeom>
          <a:noFill/>
        </p:spPr>
        <p:txBody>
          <a:bodyPr wrap="square" rtlCol="0">
            <a:spAutoFit/>
          </a:bodyPr>
          <a:lstStyle/>
          <a:p>
            <a:r>
              <a:rPr lang="hu-HU" dirty="0"/>
              <a:t>Színész, </a:t>
            </a:r>
            <a:r>
              <a:rPr lang="hu-HU" dirty="0" err="1"/>
              <a:t>szinkronszínész,író</a:t>
            </a:r>
            <a:endParaRPr lang="hu-HU" dirty="0"/>
          </a:p>
        </p:txBody>
      </p:sp>
      <p:pic>
        <p:nvPicPr>
          <p:cNvPr id="5" name="Kép 4">
            <a:extLst>
              <a:ext uri="{FF2B5EF4-FFF2-40B4-BE49-F238E27FC236}">
                <a16:creationId xmlns:a16="http://schemas.microsoft.com/office/drawing/2014/main" id="{F84F2049-B32A-5677-CB85-37E6B6C20C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77425" y="116342"/>
            <a:ext cx="2202930" cy="2937240"/>
          </a:xfrm>
          <a:custGeom>
            <a:avLst/>
            <a:gdLst>
              <a:gd name="csX0" fmla="*/ 0 w 2202930"/>
              <a:gd name="csY0" fmla="*/ 0 h 2937240"/>
              <a:gd name="csX1" fmla="*/ 594791 w 2202930"/>
              <a:gd name="csY1" fmla="*/ 0 h 2937240"/>
              <a:gd name="csX2" fmla="*/ 1123494 w 2202930"/>
              <a:gd name="csY2" fmla="*/ 0 h 2937240"/>
              <a:gd name="csX3" fmla="*/ 1630168 w 2202930"/>
              <a:gd name="csY3" fmla="*/ 0 h 2937240"/>
              <a:gd name="csX4" fmla="*/ 2202930 w 2202930"/>
              <a:gd name="csY4" fmla="*/ 0 h 2937240"/>
              <a:gd name="csX5" fmla="*/ 2202930 w 2202930"/>
              <a:gd name="csY5" fmla="*/ 528703 h 2937240"/>
              <a:gd name="csX6" fmla="*/ 2202930 w 2202930"/>
              <a:gd name="csY6" fmla="*/ 1086779 h 2937240"/>
              <a:gd name="csX7" fmla="*/ 2202930 w 2202930"/>
              <a:gd name="csY7" fmla="*/ 1586110 h 2937240"/>
              <a:gd name="csX8" fmla="*/ 2202930 w 2202930"/>
              <a:gd name="csY8" fmla="*/ 2114813 h 2937240"/>
              <a:gd name="csX9" fmla="*/ 2202930 w 2202930"/>
              <a:gd name="csY9" fmla="*/ 2937240 h 2937240"/>
              <a:gd name="csX10" fmla="*/ 1608139 w 2202930"/>
              <a:gd name="csY10" fmla="*/ 2937240 h 2937240"/>
              <a:gd name="csX11" fmla="*/ 1057406 w 2202930"/>
              <a:gd name="csY11" fmla="*/ 2937240 h 2937240"/>
              <a:gd name="csX12" fmla="*/ 484645 w 2202930"/>
              <a:gd name="csY12" fmla="*/ 2937240 h 2937240"/>
              <a:gd name="csX13" fmla="*/ 0 w 2202930"/>
              <a:gd name="csY13" fmla="*/ 2937240 h 2937240"/>
              <a:gd name="csX14" fmla="*/ 0 w 2202930"/>
              <a:gd name="csY14" fmla="*/ 2291047 h 2937240"/>
              <a:gd name="csX15" fmla="*/ 0 w 2202930"/>
              <a:gd name="csY15" fmla="*/ 1644854 h 2937240"/>
              <a:gd name="csX16" fmla="*/ 0 w 2202930"/>
              <a:gd name="csY16" fmla="*/ 1086779 h 2937240"/>
              <a:gd name="csX17" fmla="*/ 0 w 2202930"/>
              <a:gd name="csY17" fmla="*/ 0 h 293724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Lst>
            <a:rect l="l" t="t" r="r" b="b"/>
            <a:pathLst>
              <a:path w="2202930" h="2937240" fill="none" extrusionOk="0">
                <a:moveTo>
                  <a:pt x="0" y="0"/>
                </a:moveTo>
                <a:cubicBezTo>
                  <a:pt x="176187" y="-3577"/>
                  <a:pt x="453740" y="-14605"/>
                  <a:pt x="594791" y="0"/>
                </a:cubicBezTo>
                <a:cubicBezTo>
                  <a:pt x="735842" y="14605"/>
                  <a:pt x="1011822" y="17316"/>
                  <a:pt x="1123494" y="0"/>
                </a:cubicBezTo>
                <a:cubicBezTo>
                  <a:pt x="1235166" y="-17316"/>
                  <a:pt x="1412110" y="-318"/>
                  <a:pt x="1630168" y="0"/>
                </a:cubicBezTo>
                <a:cubicBezTo>
                  <a:pt x="1848226" y="318"/>
                  <a:pt x="1956475" y="-9931"/>
                  <a:pt x="2202930" y="0"/>
                </a:cubicBezTo>
                <a:cubicBezTo>
                  <a:pt x="2227512" y="109735"/>
                  <a:pt x="2194385" y="286289"/>
                  <a:pt x="2202930" y="528703"/>
                </a:cubicBezTo>
                <a:cubicBezTo>
                  <a:pt x="2211475" y="771117"/>
                  <a:pt x="2197119" y="845300"/>
                  <a:pt x="2202930" y="1086779"/>
                </a:cubicBezTo>
                <a:cubicBezTo>
                  <a:pt x="2208741" y="1328258"/>
                  <a:pt x="2210901" y="1393520"/>
                  <a:pt x="2202930" y="1586110"/>
                </a:cubicBezTo>
                <a:cubicBezTo>
                  <a:pt x="2194959" y="1778700"/>
                  <a:pt x="2177884" y="1934479"/>
                  <a:pt x="2202930" y="2114813"/>
                </a:cubicBezTo>
                <a:cubicBezTo>
                  <a:pt x="2227976" y="2295147"/>
                  <a:pt x="2168992" y="2765534"/>
                  <a:pt x="2202930" y="2937240"/>
                </a:cubicBezTo>
                <a:cubicBezTo>
                  <a:pt x="2081188" y="2911242"/>
                  <a:pt x="1865032" y="2923992"/>
                  <a:pt x="1608139" y="2937240"/>
                </a:cubicBezTo>
                <a:cubicBezTo>
                  <a:pt x="1351246" y="2950488"/>
                  <a:pt x="1303993" y="2962971"/>
                  <a:pt x="1057406" y="2937240"/>
                </a:cubicBezTo>
                <a:cubicBezTo>
                  <a:pt x="810819" y="2911509"/>
                  <a:pt x="759097" y="2912556"/>
                  <a:pt x="484645" y="2937240"/>
                </a:cubicBezTo>
                <a:cubicBezTo>
                  <a:pt x="210193" y="2961924"/>
                  <a:pt x="116686" y="2939178"/>
                  <a:pt x="0" y="2937240"/>
                </a:cubicBezTo>
                <a:cubicBezTo>
                  <a:pt x="-608" y="2716456"/>
                  <a:pt x="23105" y="2500315"/>
                  <a:pt x="0" y="2291047"/>
                </a:cubicBezTo>
                <a:cubicBezTo>
                  <a:pt x="-23105" y="2081779"/>
                  <a:pt x="18004" y="1857522"/>
                  <a:pt x="0" y="1644854"/>
                </a:cubicBezTo>
                <a:cubicBezTo>
                  <a:pt x="-18004" y="1432186"/>
                  <a:pt x="-19711" y="1210003"/>
                  <a:pt x="0" y="1086779"/>
                </a:cubicBezTo>
                <a:cubicBezTo>
                  <a:pt x="19711" y="963555"/>
                  <a:pt x="53489" y="532550"/>
                  <a:pt x="0" y="0"/>
                </a:cubicBezTo>
                <a:close/>
              </a:path>
              <a:path w="2202930" h="2937240" stroke="0" extrusionOk="0">
                <a:moveTo>
                  <a:pt x="0" y="0"/>
                </a:moveTo>
                <a:cubicBezTo>
                  <a:pt x="233216" y="3151"/>
                  <a:pt x="316677" y="-18794"/>
                  <a:pt x="528703" y="0"/>
                </a:cubicBezTo>
                <a:cubicBezTo>
                  <a:pt x="740729" y="18794"/>
                  <a:pt x="903093" y="-16589"/>
                  <a:pt x="1079436" y="0"/>
                </a:cubicBezTo>
                <a:cubicBezTo>
                  <a:pt x="1255779" y="16589"/>
                  <a:pt x="1327546" y="12806"/>
                  <a:pt x="1564080" y="0"/>
                </a:cubicBezTo>
                <a:cubicBezTo>
                  <a:pt x="1800614" y="-12806"/>
                  <a:pt x="1979816" y="-6720"/>
                  <a:pt x="2202930" y="0"/>
                </a:cubicBezTo>
                <a:cubicBezTo>
                  <a:pt x="2191995" y="176245"/>
                  <a:pt x="2217899" y="415673"/>
                  <a:pt x="2202930" y="558076"/>
                </a:cubicBezTo>
                <a:cubicBezTo>
                  <a:pt x="2187961" y="700479"/>
                  <a:pt x="2202570" y="963869"/>
                  <a:pt x="2202930" y="1174896"/>
                </a:cubicBezTo>
                <a:cubicBezTo>
                  <a:pt x="2203290" y="1385923"/>
                  <a:pt x="2222807" y="1495183"/>
                  <a:pt x="2202930" y="1674227"/>
                </a:cubicBezTo>
                <a:cubicBezTo>
                  <a:pt x="2183053" y="1853271"/>
                  <a:pt x="2221945" y="2110418"/>
                  <a:pt x="2202930" y="2261675"/>
                </a:cubicBezTo>
                <a:cubicBezTo>
                  <a:pt x="2183915" y="2412932"/>
                  <a:pt x="2195655" y="2722135"/>
                  <a:pt x="2202930" y="2937240"/>
                </a:cubicBezTo>
                <a:cubicBezTo>
                  <a:pt x="1964179" y="2933918"/>
                  <a:pt x="1802862" y="2945561"/>
                  <a:pt x="1652198" y="2937240"/>
                </a:cubicBezTo>
                <a:cubicBezTo>
                  <a:pt x="1501534" y="2928919"/>
                  <a:pt x="1272198" y="2919092"/>
                  <a:pt x="1101465" y="2937240"/>
                </a:cubicBezTo>
                <a:cubicBezTo>
                  <a:pt x="930732" y="2955388"/>
                  <a:pt x="707975" y="2936802"/>
                  <a:pt x="528703" y="2937240"/>
                </a:cubicBezTo>
                <a:cubicBezTo>
                  <a:pt x="349431" y="2937678"/>
                  <a:pt x="185088" y="2949080"/>
                  <a:pt x="0" y="2937240"/>
                </a:cubicBezTo>
                <a:cubicBezTo>
                  <a:pt x="-20129" y="2825698"/>
                  <a:pt x="2859" y="2651925"/>
                  <a:pt x="0" y="2437909"/>
                </a:cubicBezTo>
                <a:cubicBezTo>
                  <a:pt x="-2859" y="2223893"/>
                  <a:pt x="21235" y="2112391"/>
                  <a:pt x="0" y="1938578"/>
                </a:cubicBezTo>
                <a:cubicBezTo>
                  <a:pt x="-21235" y="1764765"/>
                  <a:pt x="4640" y="1488041"/>
                  <a:pt x="0" y="1292386"/>
                </a:cubicBezTo>
                <a:cubicBezTo>
                  <a:pt x="-4640" y="1096731"/>
                  <a:pt x="22867" y="868846"/>
                  <a:pt x="0" y="734310"/>
                </a:cubicBezTo>
                <a:cubicBezTo>
                  <a:pt x="-22867" y="599774"/>
                  <a:pt x="-23451" y="169378"/>
                  <a:pt x="0" y="0"/>
                </a:cubicBezTo>
                <a:close/>
              </a:path>
            </a:pathLst>
          </a:custGeom>
          <a:ln>
            <a:solidFill>
              <a:schemeClr val="tx1"/>
            </a:solidFill>
            <a:extLst>
              <a:ext uri="{C807C97D-BFC1-408E-A445-0C87EB9F89A2}">
                <ask:lineSketchStyleProps xmlns:ask="http://schemas.microsoft.com/office/drawing/2018/sketchyshapes" sd="4096453767">
                  <a:prstGeom prst="rect">
                    <a:avLst/>
                  </a:prstGeom>
                  <ask:type>
                    <ask:lineSketchFreehand/>
                  </ask:type>
                </ask:lineSketchStyleProps>
              </a:ext>
            </a:extLst>
          </a:ln>
        </p:spPr>
      </p:pic>
    </p:spTree>
    <p:extLst>
      <p:ext uri="{BB962C8B-B14F-4D97-AF65-F5344CB8AC3E}">
        <p14:creationId xmlns:p14="http://schemas.microsoft.com/office/powerpoint/2010/main" val="801414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F75AD06-DFC4-4B3A-8490-330823D0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C587C93-0840-40DF-96D5-D1F2137E64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Cím 1">
            <a:extLst>
              <a:ext uri="{FF2B5EF4-FFF2-40B4-BE49-F238E27FC236}">
                <a16:creationId xmlns:a16="http://schemas.microsoft.com/office/drawing/2014/main" id="{53CD6F3C-BF79-AD6A-07DE-7D4E2CAF9269}"/>
              </a:ext>
            </a:extLst>
          </p:cNvPr>
          <p:cNvSpPr>
            <a:spLocks noGrp="1"/>
          </p:cNvSpPr>
          <p:nvPr>
            <p:ph type="title"/>
          </p:nvPr>
        </p:nvSpPr>
        <p:spPr>
          <a:xfrm>
            <a:off x="463773" y="-1286912"/>
            <a:ext cx="4130185" cy="4054282"/>
          </a:xfrm>
        </p:spPr>
        <p:txBody>
          <a:bodyPr>
            <a:normAutofit/>
          </a:bodyPr>
          <a:lstStyle/>
          <a:p>
            <a:r>
              <a:rPr lang="hu-HU" sz="3600" dirty="0">
                <a:solidFill>
                  <a:schemeClr val="tx2"/>
                </a:solidFill>
                <a:latin typeface="Fairwater Script" panose="02000507000000020003" pitchFamily="2" charset="0"/>
              </a:rPr>
              <a:t>Pályafutása</a:t>
            </a:r>
          </a:p>
        </p:txBody>
      </p:sp>
      <p:grpSp>
        <p:nvGrpSpPr>
          <p:cNvPr id="12" name="Group 11">
            <a:extLst>
              <a:ext uri="{FF2B5EF4-FFF2-40B4-BE49-F238E27FC236}">
                <a16:creationId xmlns:a16="http://schemas.microsoft.com/office/drawing/2014/main" id="{5E02D55A-F529-4B19-BAF9-F63240A7B4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839"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60367E3C-3947-493D-9458-5955DB20AE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1E8D9785-21DB-4CE6-B138-2999AD6161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43AA5AD5-8F29-4165-8112-305DDDDDD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A4EC0CF-F38F-4D7F-B48D-9A26E814DF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47A3A52F-BCB3-444D-9372-EE018B135C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535970" y="4114799"/>
            <a:ext cx="3655725" cy="2743201"/>
            <a:chOff x="-305" y="-1"/>
            <a:chExt cx="3832880" cy="2876136"/>
          </a:xfrm>
        </p:grpSpPr>
        <p:sp>
          <p:nvSpPr>
            <p:cNvPr id="19" name="Freeform: Shape 18">
              <a:extLst>
                <a:ext uri="{FF2B5EF4-FFF2-40B4-BE49-F238E27FC236}">
                  <a16:creationId xmlns:a16="http://schemas.microsoft.com/office/drawing/2014/main" id="{91E32C13-DED6-4967-85B8-68DD77103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38DDA515-BC6A-47FB-951E-E1E7928750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97EEFA7-6787-4EC0-8284-6D3D273061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A9621AC-50AB-4B43-896D-78FE571A38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Szövegdoboz 3">
            <a:extLst>
              <a:ext uri="{FF2B5EF4-FFF2-40B4-BE49-F238E27FC236}">
                <a16:creationId xmlns:a16="http://schemas.microsoft.com/office/drawing/2014/main" id="{A0871485-AC50-47BE-8A28-4CE56A554A77}"/>
              </a:ext>
            </a:extLst>
          </p:cNvPr>
          <p:cNvSpPr txBox="1"/>
          <p:nvPr/>
        </p:nvSpPr>
        <p:spPr>
          <a:xfrm>
            <a:off x="9609655" y="4715332"/>
            <a:ext cx="2699473" cy="1754326"/>
          </a:xfrm>
          <a:prstGeom prst="rect">
            <a:avLst/>
          </a:prstGeom>
          <a:noFill/>
        </p:spPr>
        <p:txBody>
          <a:bodyPr wrap="square" rtlCol="0">
            <a:spAutoFit/>
          </a:bodyPr>
          <a:lstStyle/>
          <a:p>
            <a:r>
              <a:rPr lang="hu-HU" dirty="0">
                <a:solidFill>
                  <a:srgbClr val="335263"/>
                </a:solidFill>
                <a:latin typeface="Congenial SemiBold" panose="02000503040000020004" pitchFamily="2" charset="0"/>
              </a:rPr>
              <a:t>Díjai:</a:t>
            </a:r>
            <a:br>
              <a:rPr lang="hu-HU" dirty="0">
                <a:latin typeface="Congenial SemiBold" panose="02000503040000020004" pitchFamily="2" charset="0"/>
              </a:rPr>
            </a:br>
            <a:r>
              <a:rPr lang="hu-HU" dirty="0"/>
              <a:t>Érdemes művész (1954)</a:t>
            </a:r>
            <a:br>
              <a:rPr lang="hu-HU" dirty="0"/>
            </a:br>
            <a:r>
              <a:rPr lang="hu-HU" dirty="0"/>
              <a:t>Kossuth-díj (1955)</a:t>
            </a:r>
            <a:br>
              <a:rPr lang="hu-HU" dirty="0"/>
            </a:br>
            <a:r>
              <a:rPr lang="hu-HU" dirty="0"/>
              <a:t>Kiváló művész (1963)</a:t>
            </a:r>
            <a:br>
              <a:rPr lang="hu-HU" dirty="0"/>
            </a:br>
            <a:r>
              <a:rPr lang="hu-HU" dirty="0"/>
              <a:t>SZOT-díj (1965)</a:t>
            </a:r>
          </a:p>
          <a:p>
            <a:r>
              <a:rPr lang="hu-HU" dirty="0"/>
              <a:t>Monte-Carlo díj (1966)</a:t>
            </a:r>
          </a:p>
        </p:txBody>
      </p:sp>
      <p:sp>
        <p:nvSpPr>
          <p:cNvPr id="5" name="Szövegdoboz 4">
            <a:extLst>
              <a:ext uri="{FF2B5EF4-FFF2-40B4-BE49-F238E27FC236}">
                <a16:creationId xmlns:a16="http://schemas.microsoft.com/office/drawing/2014/main" id="{F8B28F40-A5B6-7FD1-0F0A-BAABFB2EE60C}"/>
              </a:ext>
            </a:extLst>
          </p:cNvPr>
          <p:cNvSpPr txBox="1"/>
          <p:nvPr/>
        </p:nvSpPr>
        <p:spPr>
          <a:xfrm>
            <a:off x="4352238" y="-190084"/>
            <a:ext cx="4032410" cy="6771084"/>
          </a:xfrm>
          <a:prstGeom prst="rect">
            <a:avLst/>
          </a:prstGeom>
          <a:noFill/>
        </p:spPr>
        <p:txBody>
          <a:bodyPr wrap="square" rtlCol="0">
            <a:spAutoFit/>
          </a:bodyPr>
          <a:lstStyle/>
          <a:p>
            <a:endParaRPr lang="hu-HU" b="1" dirty="0"/>
          </a:p>
          <a:p>
            <a:r>
              <a:rPr lang="hu-HU" sz="2000" dirty="0">
                <a:solidFill>
                  <a:srgbClr val="335263"/>
                </a:solidFill>
                <a:latin typeface="Congenial SemiBold" panose="02000503040000020004" pitchFamily="2" charset="0"/>
              </a:rPr>
              <a:t>Fontos</a:t>
            </a:r>
            <a:r>
              <a:rPr lang="hu-HU" sz="2000" dirty="0">
                <a:solidFill>
                  <a:srgbClr val="335263"/>
                </a:solidFill>
              </a:rPr>
              <a:t> </a:t>
            </a:r>
            <a:r>
              <a:rPr lang="hu-HU" sz="2000" dirty="0">
                <a:solidFill>
                  <a:srgbClr val="335263"/>
                </a:solidFill>
                <a:latin typeface="Congenial SemiBold" panose="02000503040000020004" pitchFamily="2" charset="0"/>
              </a:rPr>
              <a:t>szerepei</a:t>
            </a:r>
            <a:r>
              <a:rPr lang="hu-HU" sz="2000" dirty="0">
                <a:solidFill>
                  <a:srgbClr val="335263"/>
                </a:solidFill>
              </a:rPr>
              <a:t>:</a:t>
            </a:r>
          </a:p>
          <a:p>
            <a:r>
              <a:rPr lang="hu-HU" sz="2000" b="1" dirty="0"/>
              <a:t>Színház</a:t>
            </a:r>
          </a:p>
          <a:p>
            <a:r>
              <a:rPr lang="hu-HU" dirty="0">
                <a:latin typeface="Fairwater Script" panose="02000507000000020003" pitchFamily="2" charset="0"/>
              </a:rPr>
              <a:t>Ádám</a:t>
            </a:r>
            <a:r>
              <a:rPr lang="hu-HU" sz="2000" dirty="0"/>
              <a:t> – Az ember tragédiája </a:t>
            </a:r>
          </a:p>
          <a:p>
            <a:r>
              <a:rPr lang="hu-HU" dirty="0">
                <a:latin typeface="Fairwater Script" panose="02000507000000020003" pitchFamily="2" charset="0"/>
              </a:rPr>
              <a:t>Lear király </a:t>
            </a:r>
            <a:r>
              <a:rPr lang="hu-HU" sz="2000" dirty="0"/>
              <a:t>– Lear király</a:t>
            </a:r>
          </a:p>
          <a:p>
            <a:r>
              <a:rPr lang="hu-HU" dirty="0" err="1">
                <a:latin typeface="Fairwater Script" panose="02000507000000020003" pitchFamily="2" charset="0"/>
              </a:rPr>
              <a:t>Higgins</a:t>
            </a:r>
            <a:r>
              <a:rPr lang="hu-HU" dirty="0">
                <a:latin typeface="Fairwater Script" panose="02000507000000020003" pitchFamily="2" charset="0"/>
              </a:rPr>
              <a:t> professzor </a:t>
            </a:r>
            <a:r>
              <a:rPr lang="hu-HU" sz="2000" dirty="0"/>
              <a:t>– </a:t>
            </a:r>
            <a:r>
              <a:rPr lang="hu-HU" sz="2000" dirty="0" err="1"/>
              <a:t>My</a:t>
            </a:r>
            <a:r>
              <a:rPr lang="hu-HU" sz="2000" dirty="0"/>
              <a:t> Fair Lady </a:t>
            </a:r>
          </a:p>
          <a:p>
            <a:r>
              <a:rPr lang="hu-HU" dirty="0">
                <a:latin typeface="Fairwater Script" panose="02000507000000020003" pitchFamily="2" charset="0"/>
              </a:rPr>
              <a:t>Oidipusz</a:t>
            </a:r>
            <a:r>
              <a:rPr lang="hu-HU" sz="2000" b="1" dirty="0"/>
              <a:t> </a:t>
            </a:r>
            <a:r>
              <a:rPr lang="hu-HU" sz="2000" dirty="0"/>
              <a:t>– Oidipusz király </a:t>
            </a:r>
          </a:p>
          <a:p>
            <a:r>
              <a:rPr lang="hu-HU" dirty="0">
                <a:latin typeface="Fairwater Script" panose="02000507000000020003" pitchFamily="2" charset="0"/>
              </a:rPr>
              <a:t>Alku</a:t>
            </a:r>
            <a:r>
              <a:rPr lang="hu-HU" sz="2000" b="1" dirty="0"/>
              <a:t> </a:t>
            </a:r>
            <a:r>
              <a:rPr lang="hu-HU" dirty="0">
                <a:latin typeface="Fairwater Script" panose="02000507000000020003" pitchFamily="2" charset="0"/>
              </a:rPr>
              <a:t>főszerepe</a:t>
            </a:r>
            <a:r>
              <a:rPr lang="hu-HU" sz="2000" dirty="0"/>
              <a:t> – Alku</a:t>
            </a:r>
          </a:p>
          <a:p>
            <a:r>
              <a:rPr lang="hu-HU" sz="2000" b="1" dirty="0"/>
              <a:t>Film</a:t>
            </a:r>
            <a:endParaRPr lang="hu-HU" sz="2000" dirty="0"/>
          </a:p>
          <a:p>
            <a:r>
              <a:rPr lang="hu-HU" dirty="0">
                <a:latin typeface="Fairwater Script" panose="02000507000000020003" pitchFamily="2" charset="0"/>
              </a:rPr>
              <a:t>Kossuth</a:t>
            </a:r>
            <a:r>
              <a:rPr lang="hu-HU" sz="2000" b="1" dirty="0"/>
              <a:t> </a:t>
            </a:r>
            <a:r>
              <a:rPr lang="hu-HU" dirty="0">
                <a:latin typeface="Fairwater Script" panose="02000507000000020003" pitchFamily="2" charset="0"/>
              </a:rPr>
              <a:t>Lajos</a:t>
            </a:r>
            <a:r>
              <a:rPr lang="hu-HU" sz="2000" dirty="0"/>
              <a:t> – Föltámadott a tenger </a:t>
            </a:r>
          </a:p>
          <a:p>
            <a:r>
              <a:rPr lang="hu-HU" dirty="0">
                <a:latin typeface="Fairwater Script" panose="02000507000000020003" pitchFamily="2" charset="0"/>
              </a:rPr>
              <a:t>Merénylet</a:t>
            </a:r>
            <a:r>
              <a:rPr lang="hu-HU" sz="2000" dirty="0"/>
              <a:t> (1959) </a:t>
            </a:r>
          </a:p>
          <a:p>
            <a:r>
              <a:rPr lang="hu-HU" dirty="0">
                <a:latin typeface="Fairwater Script" panose="02000507000000020003" pitchFamily="2" charset="0"/>
              </a:rPr>
              <a:t>Katonazene</a:t>
            </a:r>
            <a:r>
              <a:rPr lang="hu-HU" sz="2000" dirty="0"/>
              <a:t> (1961) </a:t>
            </a:r>
          </a:p>
          <a:p>
            <a:r>
              <a:rPr lang="hu-HU" dirty="0">
                <a:latin typeface="Fairwater Script" panose="02000507000000020003" pitchFamily="2" charset="0"/>
              </a:rPr>
              <a:t>Nappali sötétség </a:t>
            </a:r>
            <a:r>
              <a:rPr lang="hu-HU" sz="2000" dirty="0"/>
              <a:t>(1963) </a:t>
            </a:r>
          </a:p>
          <a:p>
            <a:r>
              <a:rPr lang="hu-HU" dirty="0">
                <a:latin typeface="Fairwater Script" panose="02000507000000020003" pitchFamily="2" charset="0"/>
              </a:rPr>
              <a:t>A kőszívű ember fiai </a:t>
            </a:r>
            <a:r>
              <a:rPr lang="hu-HU" sz="2000" dirty="0"/>
              <a:t>(1964) </a:t>
            </a:r>
          </a:p>
          <a:p>
            <a:r>
              <a:rPr lang="hu-HU" dirty="0">
                <a:latin typeface="Fairwater Script" panose="02000507000000020003" pitchFamily="2" charset="0"/>
              </a:rPr>
              <a:t>Butaságom története </a:t>
            </a:r>
            <a:r>
              <a:rPr lang="hu-HU" sz="2000" dirty="0"/>
              <a:t>(1965) </a:t>
            </a:r>
          </a:p>
          <a:p>
            <a:r>
              <a:rPr lang="hu-HU" dirty="0" err="1">
                <a:latin typeface="Fairwater Script" panose="02000507000000020003" pitchFamily="2" charset="0"/>
              </a:rPr>
              <a:t>Kárpáthy</a:t>
            </a:r>
            <a:r>
              <a:rPr lang="hu-HU" dirty="0">
                <a:latin typeface="Fairwater Script" panose="02000507000000020003" pitchFamily="2" charset="0"/>
              </a:rPr>
              <a:t> Zoltán </a:t>
            </a:r>
            <a:r>
              <a:rPr lang="hu-HU" sz="2000" dirty="0"/>
              <a:t>(1966)</a:t>
            </a:r>
          </a:p>
          <a:p>
            <a:r>
              <a:rPr lang="hu-HU" sz="2000" b="1" dirty="0"/>
              <a:t>Televízió</a:t>
            </a:r>
            <a:endParaRPr lang="hu-HU" sz="2000" dirty="0"/>
          </a:p>
          <a:p>
            <a:r>
              <a:rPr lang="hu-HU" dirty="0">
                <a:latin typeface="Fairwater Script" panose="02000507000000020003" pitchFamily="2" charset="0"/>
              </a:rPr>
              <a:t>Iván Iljics </a:t>
            </a:r>
            <a:r>
              <a:rPr lang="hu-HU" sz="2000" dirty="0"/>
              <a:t>– Iván Iljics halála</a:t>
            </a:r>
          </a:p>
          <a:p>
            <a:r>
              <a:rPr lang="hu-HU" dirty="0">
                <a:latin typeface="Fairwater Script" panose="02000507000000020003" pitchFamily="2" charset="0"/>
              </a:rPr>
              <a:t>Torma Gedeon </a:t>
            </a:r>
            <a:r>
              <a:rPr lang="hu-HU" sz="2000" dirty="0"/>
              <a:t>– Abigél </a:t>
            </a:r>
          </a:p>
          <a:p>
            <a:endParaRPr lang="hu-HU" dirty="0"/>
          </a:p>
          <a:p>
            <a:endParaRPr lang="hu-HU" dirty="0"/>
          </a:p>
        </p:txBody>
      </p:sp>
      <p:sp>
        <p:nvSpPr>
          <p:cNvPr id="11" name="Szövegdoboz 10">
            <a:extLst>
              <a:ext uri="{FF2B5EF4-FFF2-40B4-BE49-F238E27FC236}">
                <a16:creationId xmlns:a16="http://schemas.microsoft.com/office/drawing/2014/main" id="{0E2D1A4B-40E1-FA49-E4BA-93BECC33B86D}"/>
              </a:ext>
            </a:extLst>
          </p:cNvPr>
          <p:cNvSpPr txBox="1"/>
          <p:nvPr/>
        </p:nvSpPr>
        <p:spPr>
          <a:xfrm>
            <a:off x="279274" y="2718487"/>
            <a:ext cx="2763555" cy="2031325"/>
          </a:xfrm>
          <a:prstGeom prst="rect">
            <a:avLst/>
          </a:prstGeom>
          <a:noFill/>
        </p:spPr>
        <p:txBody>
          <a:bodyPr wrap="square" rtlCol="0">
            <a:spAutoFit/>
          </a:bodyPr>
          <a:lstStyle/>
          <a:p>
            <a:r>
              <a:rPr lang="hu-HU" dirty="0"/>
              <a:t>Intellektuális</a:t>
            </a:r>
          </a:p>
          <a:p>
            <a:r>
              <a:rPr lang="hu-HU" dirty="0"/>
              <a:t>Belső vívódásokkal teli </a:t>
            </a:r>
          </a:p>
          <a:p>
            <a:r>
              <a:rPr lang="hu-HU" dirty="0"/>
              <a:t>Tragikus sorsú</a:t>
            </a:r>
          </a:p>
          <a:p>
            <a:r>
              <a:rPr lang="hu-HU" dirty="0"/>
              <a:t>Mélyen emberi</a:t>
            </a:r>
          </a:p>
          <a:p>
            <a:r>
              <a:rPr lang="hu-HU" dirty="0"/>
              <a:t>Klasszikus, filozofikus és lélektani hangsúlyú</a:t>
            </a:r>
          </a:p>
          <a:p>
            <a:endParaRPr lang="hu-HU" dirty="0"/>
          </a:p>
        </p:txBody>
      </p:sp>
      <p:sp>
        <p:nvSpPr>
          <p:cNvPr id="17" name="Szövegdoboz 16">
            <a:extLst>
              <a:ext uri="{FF2B5EF4-FFF2-40B4-BE49-F238E27FC236}">
                <a16:creationId xmlns:a16="http://schemas.microsoft.com/office/drawing/2014/main" id="{9B2A48B3-1BBA-F7A8-DFED-D9EBD8AC541F}"/>
              </a:ext>
            </a:extLst>
          </p:cNvPr>
          <p:cNvSpPr txBox="1"/>
          <p:nvPr/>
        </p:nvSpPr>
        <p:spPr>
          <a:xfrm>
            <a:off x="160860" y="4629856"/>
            <a:ext cx="3834506" cy="1754326"/>
          </a:xfrm>
          <a:prstGeom prst="rect">
            <a:avLst/>
          </a:prstGeom>
          <a:noFill/>
        </p:spPr>
        <p:txBody>
          <a:bodyPr wrap="square" rtlCol="0">
            <a:spAutoFit/>
          </a:bodyPr>
          <a:lstStyle/>
          <a:p>
            <a:r>
              <a:rPr lang="hu-HU" dirty="0">
                <a:latin typeface="Congenial SemiBold" panose="02000503040000020004" pitchFamily="2" charset="0"/>
              </a:rPr>
              <a:t>Ádámja egy gondolkodó, tragikus és intellektuális emberkép volt, nem romantikus hős. Básti erős orgánuma és fegyelmezett játéka miatt az előadás egyik központi erejévé vált.</a:t>
            </a:r>
          </a:p>
        </p:txBody>
      </p:sp>
      <mc:AlternateContent xmlns:mc="http://schemas.openxmlformats.org/markup-compatibility/2006" xmlns:p14="http://schemas.microsoft.com/office/powerpoint/2010/main">
        <mc:Choice Requires="p14">
          <p:contentPart p14:bwMode="auto" r:id="rId2">
            <p14:nvContentPartPr>
              <p14:cNvPr id="30" name="Szabadkéz 29">
                <a:extLst>
                  <a:ext uri="{FF2B5EF4-FFF2-40B4-BE49-F238E27FC236}">
                    <a16:creationId xmlns:a16="http://schemas.microsoft.com/office/drawing/2014/main" id="{60367A97-4A4F-CA4B-551F-FF304861F4DE}"/>
                  </a:ext>
                </a:extLst>
              </p14:cNvPr>
              <p14:cNvContentPartPr/>
              <p14:nvPr/>
            </p14:nvContentPartPr>
            <p14:xfrm>
              <a:off x="6183223" y="-239520"/>
              <a:ext cx="360" cy="360"/>
            </p14:xfrm>
          </p:contentPart>
        </mc:Choice>
        <mc:Fallback xmlns="">
          <p:pic>
            <p:nvPicPr>
              <p:cNvPr id="30" name="Szabadkéz 29">
                <a:extLst>
                  <a:ext uri="{FF2B5EF4-FFF2-40B4-BE49-F238E27FC236}">
                    <a16:creationId xmlns:a16="http://schemas.microsoft.com/office/drawing/2014/main" id="{60367A97-4A4F-CA4B-551F-FF304861F4DE}"/>
                  </a:ext>
                </a:extLst>
              </p:cNvPr>
              <p:cNvPicPr/>
              <p:nvPr/>
            </p:nvPicPr>
            <p:blipFill>
              <a:blip r:embed="rId3"/>
              <a:stretch>
                <a:fillRect/>
              </a:stretch>
            </p:blipFill>
            <p:spPr>
              <a:xfrm>
                <a:off x="6177103" y="-245640"/>
                <a:ext cx="12600" cy="12600"/>
              </a:xfrm>
              <a:prstGeom prst="rect">
                <a:avLst/>
              </a:prstGeom>
            </p:spPr>
          </p:pic>
        </mc:Fallback>
      </mc:AlternateContent>
      <p:sp>
        <p:nvSpPr>
          <p:cNvPr id="31" name="Szövegdoboz 30">
            <a:extLst>
              <a:ext uri="{FF2B5EF4-FFF2-40B4-BE49-F238E27FC236}">
                <a16:creationId xmlns:a16="http://schemas.microsoft.com/office/drawing/2014/main" id="{00660A10-27B2-055A-5DB8-B682488D017E}"/>
              </a:ext>
            </a:extLst>
          </p:cNvPr>
          <p:cNvSpPr txBox="1"/>
          <p:nvPr/>
        </p:nvSpPr>
        <p:spPr>
          <a:xfrm rot="5400000">
            <a:off x="2821575" y="3235000"/>
            <a:ext cx="1988706" cy="646331"/>
          </a:xfrm>
          <a:prstGeom prst="rect">
            <a:avLst/>
          </a:prstGeom>
          <a:noFill/>
        </p:spPr>
        <p:txBody>
          <a:bodyPr wrap="square" rtlCol="0">
            <a:spAutoFit/>
          </a:bodyPr>
          <a:lstStyle/>
          <a:p>
            <a:pPr algn="ctr"/>
            <a:r>
              <a:rPr lang="hu-HU" dirty="0"/>
              <a:t>Ádámot személyesít meg</a:t>
            </a:r>
          </a:p>
        </p:txBody>
      </p:sp>
      <p:sp>
        <p:nvSpPr>
          <p:cNvPr id="42" name="Szövegdoboz 41">
            <a:extLst>
              <a:ext uri="{FF2B5EF4-FFF2-40B4-BE49-F238E27FC236}">
                <a16:creationId xmlns:a16="http://schemas.microsoft.com/office/drawing/2014/main" id="{342A4FC4-6D0D-82F3-884B-953BFCFB181C}"/>
              </a:ext>
            </a:extLst>
          </p:cNvPr>
          <p:cNvSpPr txBox="1"/>
          <p:nvPr/>
        </p:nvSpPr>
        <p:spPr>
          <a:xfrm>
            <a:off x="2688467" y="2108664"/>
            <a:ext cx="370114" cy="2646878"/>
          </a:xfrm>
          <a:prstGeom prst="rect">
            <a:avLst/>
          </a:prstGeom>
          <a:noFill/>
        </p:spPr>
        <p:txBody>
          <a:bodyPr wrap="square" rtlCol="0">
            <a:spAutoFit/>
          </a:bodyPr>
          <a:lstStyle/>
          <a:p>
            <a:r>
              <a:rPr lang="hu-HU" sz="16600" dirty="0">
                <a:effectLst>
                  <a:outerShdw blurRad="38100" dist="38100" dir="2700000" algn="tl">
                    <a:srgbClr val="000000">
                      <a:alpha val="43137"/>
                    </a:srgbClr>
                  </a:outerShdw>
                </a:effectLst>
              </a:rPr>
              <a:t>}</a:t>
            </a:r>
          </a:p>
        </p:txBody>
      </p:sp>
      <p:sp>
        <p:nvSpPr>
          <p:cNvPr id="43" name="Szövegdoboz 42">
            <a:extLst>
              <a:ext uri="{FF2B5EF4-FFF2-40B4-BE49-F238E27FC236}">
                <a16:creationId xmlns:a16="http://schemas.microsoft.com/office/drawing/2014/main" id="{DC340339-3AED-82EC-787F-8519283CFC81}"/>
              </a:ext>
            </a:extLst>
          </p:cNvPr>
          <p:cNvSpPr txBox="1"/>
          <p:nvPr/>
        </p:nvSpPr>
        <p:spPr>
          <a:xfrm>
            <a:off x="8693723" y="269997"/>
            <a:ext cx="3556536" cy="3970318"/>
          </a:xfrm>
          <a:prstGeom prst="rect">
            <a:avLst/>
          </a:prstGeom>
          <a:noFill/>
        </p:spPr>
        <p:txBody>
          <a:bodyPr wrap="square" rtlCol="0">
            <a:spAutoFit/>
          </a:bodyPr>
          <a:lstStyle/>
          <a:p>
            <a:r>
              <a:rPr lang="hu-HU" dirty="0"/>
              <a:t>Básti Lajos számára Ádám szerepe Az ember tragédiája című műben azért volt kiemelkedő, mert ez a magyar drámairodalom egyik legnagyobb és legösszetettebb főszerepe. Hosszú időn át játszotta a Nemzeti Színház legendás előadásában(Gellért Endre rendezése), így alakítása </a:t>
            </a:r>
            <a:r>
              <a:rPr lang="hu-HU" dirty="0" err="1"/>
              <a:t>összeforrt</a:t>
            </a:r>
            <a:r>
              <a:rPr lang="hu-HU" dirty="0"/>
              <a:t> a szereppel. A figura lehetőséget adott számára, hogy megmutassa színészi mélységét és művészi erejét.</a:t>
            </a:r>
          </a:p>
        </p:txBody>
      </p:sp>
      <p:pic>
        <p:nvPicPr>
          <p:cNvPr id="6" name="Kép 5">
            <a:extLst>
              <a:ext uri="{FF2B5EF4-FFF2-40B4-BE49-F238E27FC236}">
                <a16:creationId xmlns:a16="http://schemas.microsoft.com/office/drawing/2014/main" id="{C4587C58-BFAC-ECC2-0B6F-108B36EBE2F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10901" y="2920723"/>
            <a:ext cx="1424563" cy="1961571"/>
          </a:xfrm>
          <a:custGeom>
            <a:avLst/>
            <a:gdLst>
              <a:gd name="csX0" fmla="*/ 0 w 1424563"/>
              <a:gd name="csY0" fmla="*/ 0 h 1961571"/>
              <a:gd name="csX1" fmla="*/ 432117 w 1424563"/>
              <a:gd name="csY1" fmla="*/ 0 h 1961571"/>
              <a:gd name="csX2" fmla="*/ 892726 w 1424563"/>
              <a:gd name="csY2" fmla="*/ 0 h 1961571"/>
              <a:gd name="csX3" fmla="*/ 1424563 w 1424563"/>
              <a:gd name="csY3" fmla="*/ 0 h 1961571"/>
              <a:gd name="csX4" fmla="*/ 1424563 w 1424563"/>
              <a:gd name="csY4" fmla="*/ 693088 h 1961571"/>
              <a:gd name="csX5" fmla="*/ 1424563 w 1424563"/>
              <a:gd name="csY5" fmla="*/ 1366561 h 1961571"/>
              <a:gd name="csX6" fmla="*/ 1424563 w 1424563"/>
              <a:gd name="csY6" fmla="*/ 1961571 h 1961571"/>
              <a:gd name="csX7" fmla="*/ 921217 w 1424563"/>
              <a:gd name="csY7" fmla="*/ 1961571 h 1961571"/>
              <a:gd name="csX8" fmla="*/ 489100 w 1424563"/>
              <a:gd name="csY8" fmla="*/ 1961571 h 1961571"/>
              <a:gd name="csX9" fmla="*/ 0 w 1424563"/>
              <a:gd name="csY9" fmla="*/ 1961571 h 1961571"/>
              <a:gd name="csX10" fmla="*/ 0 w 1424563"/>
              <a:gd name="csY10" fmla="*/ 1268483 h 1961571"/>
              <a:gd name="csX11" fmla="*/ 0 w 1424563"/>
              <a:gd name="csY11" fmla="*/ 673473 h 1961571"/>
              <a:gd name="csX12" fmla="*/ 0 w 1424563"/>
              <a:gd name="csY12" fmla="*/ 0 h 196157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1424563" h="1961571" fill="none" extrusionOk="0">
                <a:moveTo>
                  <a:pt x="0" y="0"/>
                </a:moveTo>
                <a:cubicBezTo>
                  <a:pt x="101552" y="-15202"/>
                  <a:pt x="303207" y="-14465"/>
                  <a:pt x="432117" y="0"/>
                </a:cubicBezTo>
                <a:cubicBezTo>
                  <a:pt x="561027" y="14465"/>
                  <a:pt x="702452" y="7873"/>
                  <a:pt x="892726" y="0"/>
                </a:cubicBezTo>
                <a:cubicBezTo>
                  <a:pt x="1083000" y="-7873"/>
                  <a:pt x="1295389" y="-17438"/>
                  <a:pt x="1424563" y="0"/>
                </a:cubicBezTo>
                <a:cubicBezTo>
                  <a:pt x="1434184" y="145348"/>
                  <a:pt x="1457804" y="540986"/>
                  <a:pt x="1424563" y="693088"/>
                </a:cubicBezTo>
                <a:cubicBezTo>
                  <a:pt x="1391322" y="845190"/>
                  <a:pt x="1440632" y="1184402"/>
                  <a:pt x="1424563" y="1366561"/>
                </a:cubicBezTo>
                <a:cubicBezTo>
                  <a:pt x="1408494" y="1548720"/>
                  <a:pt x="1404114" y="1733546"/>
                  <a:pt x="1424563" y="1961571"/>
                </a:cubicBezTo>
                <a:cubicBezTo>
                  <a:pt x="1269841" y="1966802"/>
                  <a:pt x="1099350" y="1947010"/>
                  <a:pt x="921217" y="1961571"/>
                </a:cubicBezTo>
                <a:cubicBezTo>
                  <a:pt x="743084" y="1976132"/>
                  <a:pt x="612461" y="1950282"/>
                  <a:pt x="489100" y="1961571"/>
                </a:cubicBezTo>
                <a:cubicBezTo>
                  <a:pt x="365739" y="1972860"/>
                  <a:pt x="193217" y="1983028"/>
                  <a:pt x="0" y="1961571"/>
                </a:cubicBezTo>
                <a:cubicBezTo>
                  <a:pt x="-32437" y="1711524"/>
                  <a:pt x="-15574" y="1506074"/>
                  <a:pt x="0" y="1268483"/>
                </a:cubicBezTo>
                <a:cubicBezTo>
                  <a:pt x="15574" y="1030892"/>
                  <a:pt x="-5359" y="948992"/>
                  <a:pt x="0" y="673473"/>
                </a:cubicBezTo>
                <a:cubicBezTo>
                  <a:pt x="5359" y="397954"/>
                  <a:pt x="-3818" y="152134"/>
                  <a:pt x="0" y="0"/>
                </a:cubicBezTo>
                <a:close/>
              </a:path>
              <a:path w="1424563" h="1961571" stroke="0" extrusionOk="0">
                <a:moveTo>
                  <a:pt x="0" y="0"/>
                </a:moveTo>
                <a:cubicBezTo>
                  <a:pt x="171488" y="4287"/>
                  <a:pt x="273187" y="23746"/>
                  <a:pt x="489100" y="0"/>
                </a:cubicBezTo>
                <a:cubicBezTo>
                  <a:pt x="705013" y="-23746"/>
                  <a:pt x="736306" y="-7658"/>
                  <a:pt x="978200" y="0"/>
                </a:cubicBezTo>
                <a:cubicBezTo>
                  <a:pt x="1220094" y="7658"/>
                  <a:pt x="1313619" y="21882"/>
                  <a:pt x="1424563" y="0"/>
                </a:cubicBezTo>
                <a:cubicBezTo>
                  <a:pt x="1439020" y="156341"/>
                  <a:pt x="1413448" y="468526"/>
                  <a:pt x="1424563" y="595010"/>
                </a:cubicBezTo>
                <a:cubicBezTo>
                  <a:pt x="1435679" y="721494"/>
                  <a:pt x="1451042" y="911814"/>
                  <a:pt x="1424563" y="1209635"/>
                </a:cubicBezTo>
                <a:cubicBezTo>
                  <a:pt x="1398084" y="1507457"/>
                  <a:pt x="1420593" y="1786923"/>
                  <a:pt x="1424563" y="1961571"/>
                </a:cubicBezTo>
                <a:cubicBezTo>
                  <a:pt x="1283275" y="1944464"/>
                  <a:pt x="1134899" y="1938811"/>
                  <a:pt x="935463" y="1961571"/>
                </a:cubicBezTo>
                <a:cubicBezTo>
                  <a:pt x="736027" y="1984331"/>
                  <a:pt x="653486" y="1959643"/>
                  <a:pt x="474854" y="1961571"/>
                </a:cubicBezTo>
                <a:cubicBezTo>
                  <a:pt x="296222" y="1963499"/>
                  <a:pt x="159848" y="1951447"/>
                  <a:pt x="0" y="1961571"/>
                </a:cubicBezTo>
                <a:cubicBezTo>
                  <a:pt x="17289" y="1701357"/>
                  <a:pt x="4885" y="1524766"/>
                  <a:pt x="0" y="1366561"/>
                </a:cubicBezTo>
                <a:cubicBezTo>
                  <a:pt x="-4885" y="1208356"/>
                  <a:pt x="-33592" y="817975"/>
                  <a:pt x="0" y="673473"/>
                </a:cubicBezTo>
                <a:cubicBezTo>
                  <a:pt x="33592" y="528971"/>
                  <a:pt x="15058" y="139987"/>
                  <a:pt x="0" y="0"/>
                </a:cubicBezTo>
                <a:close/>
              </a:path>
            </a:pathLst>
          </a:custGeom>
          <a:ln>
            <a:solidFill>
              <a:schemeClr val="tx1"/>
            </a:solidFill>
            <a:extLst>
              <a:ext uri="{C807C97D-BFC1-408E-A445-0C87EB9F89A2}">
                <ask:lineSketchStyleProps xmlns:ask="http://schemas.microsoft.com/office/drawing/2018/sketchyshapes" sd="2181918364">
                  <a:prstGeom prst="rect">
                    <a:avLst/>
                  </a:prstGeom>
                  <ask:type>
                    <ask:lineSketchFreehand/>
                  </ask:type>
                </ask:lineSketchStyleProps>
              </a:ext>
            </a:extLst>
          </a:ln>
        </p:spPr>
      </p:pic>
    </p:spTree>
    <p:extLst>
      <p:ext uri="{BB962C8B-B14F-4D97-AF65-F5344CB8AC3E}">
        <p14:creationId xmlns:p14="http://schemas.microsoft.com/office/powerpoint/2010/main" val="4155808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pic>
        <p:nvPicPr>
          <p:cNvPr id="5" name="Kép 4">
            <a:extLst>
              <a:ext uri="{FF2B5EF4-FFF2-40B4-BE49-F238E27FC236}">
                <a16:creationId xmlns:a16="http://schemas.microsoft.com/office/drawing/2014/main" id="{51332B8A-6FBB-C31A-DD72-72AA632310EF}"/>
              </a:ext>
            </a:extLst>
          </p:cNvPr>
          <p:cNvPicPr>
            <a:picLocks noChangeAspect="1"/>
          </p:cNvPicPr>
          <p:nvPr/>
        </p:nvPicPr>
        <p:blipFill>
          <a:blip r:embed="rId2">
            <a:alphaModFix/>
            <a:extLst>
              <a:ext uri="{28A0092B-C50C-407E-A947-70E740481C1C}">
                <a14:useLocalDpi xmlns:a14="http://schemas.microsoft.com/office/drawing/2010/main" val="0"/>
              </a:ext>
            </a:extLst>
          </a:blip>
          <a:stretch>
            <a:fillRect/>
          </a:stretch>
        </p:blipFill>
        <p:spPr>
          <a:xfrm>
            <a:off x="10114053" y="-78"/>
            <a:ext cx="2077642" cy="3875393"/>
          </a:xfrm>
          <a:custGeom>
            <a:avLst/>
            <a:gdLst>
              <a:gd name="csX0" fmla="*/ 0 w 2077642"/>
              <a:gd name="csY0" fmla="*/ 0 h 3875393"/>
              <a:gd name="csX1" fmla="*/ 734100 w 2077642"/>
              <a:gd name="csY1" fmla="*/ 0 h 3875393"/>
              <a:gd name="csX2" fmla="*/ 1364318 w 2077642"/>
              <a:gd name="csY2" fmla="*/ 0 h 3875393"/>
              <a:gd name="csX3" fmla="*/ 2077642 w 2077642"/>
              <a:gd name="csY3" fmla="*/ 0 h 3875393"/>
              <a:gd name="csX4" fmla="*/ 2077642 w 2077642"/>
              <a:gd name="csY4" fmla="*/ 568391 h 3875393"/>
              <a:gd name="csX5" fmla="*/ 2077642 w 2077642"/>
              <a:gd name="csY5" fmla="*/ 1098028 h 3875393"/>
              <a:gd name="csX6" fmla="*/ 2077642 w 2077642"/>
              <a:gd name="csY6" fmla="*/ 1705173 h 3875393"/>
              <a:gd name="csX7" fmla="*/ 2077642 w 2077642"/>
              <a:gd name="csY7" fmla="*/ 2428580 h 3875393"/>
              <a:gd name="csX8" fmla="*/ 2077642 w 2077642"/>
              <a:gd name="csY8" fmla="*/ 3074478 h 3875393"/>
              <a:gd name="csX9" fmla="*/ 2077642 w 2077642"/>
              <a:gd name="csY9" fmla="*/ 3875393 h 3875393"/>
              <a:gd name="csX10" fmla="*/ 1385095 w 2077642"/>
              <a:gd name="csY10" fmla="*/ 3875393 h 3875393"/>
              <a:gd name="csX11" fmla="*/ 713324 w 2077642"/>
              <a:gd name="csY11" fmla="*/ 3875393 h 3875393"/>
              <a:gd name="csX12" fmla="*/ 0 w 2077642"/>
              <a:gd name="csY12" fmla="*/ 3875393 h 3875393"/>
              <a:gd name="csX13" fmla="*/ 0 w 2077642"/>
              <a:gd name="csY13" fmla="*/ 3190740 h 3875393"/>
              <a:gd name="csX14" fmla="*/ 0 w 2077642"/>
              <a:gd name="csY14" fmla="*/ 2622349 h 3875393"/>
              <a:gd name="csX15" fmla="*/ 0 w 2077642"/>
              <a:gd name="csY15" fmla="*/ 1976450 h 3875393"/>
              <a:gd name="csX16" fmla="*/ 0 w 2077642"/>
              <a:gd name="csY16" fmla="*/ 1446813 h 3875393"/>
              <a:gd name="csX17" fmla="*/ 0 w 2077642"/>
              <a:gd name="csY17" fmla="*/ 917176 h 3875393"/>
              <a:gd name="csX18" fmla="*/ 0 w 2077642"/>
              <a:gd name="csY18" fmla="*/ 0 h 387539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2077642" h="3875393" fill="none" extrusionOk="0">
                <a:moveTo>
                  <a:pt x="0" y="0"/>
                </a:moveTo>
                <a:cubicBezTo>
                  <a:pt x="323291" y="21568"/>
                  <a:pt x="390086" y="486"/>
                  <a:pt x="734100" y="0"/>
                </a:cubicBezTo>
                <a:cubicBezTo>
                  <a:pt x="1078114" y="-486"/>
                  <a:pt x="1119518" y="-30464"/>
                  <a:pt x="1364318" y="0"/>
                </a:cubicBezTo>
                <a:cubicBezTo>
                  <a:pt x="1609118" y="30464"/>
                  <a:pt x="1763881" y="17166"/>
                  <a:pt x="2077642" y="0"/>
                </a:cubicBezTo>
                <a:cubicBezTo>
                  <a:pt x="2049735" y="177989"/>
                  <a:pt x="2105250" y="382599"/>
                  <a:pt x="2077642" y="568391"/>
                </a:cubicBezTo>
                <a:cubicBezTo>
                  <a:pt x="2050034" y="754183"/>
                  <a:pt x="2095193" y="939814"/>
                  <a:pt x="2077642" y="1098028"/>
                </a:cubicBezTo>
                <a:cubicBezTo>
                  <a:pt x="2060091" y="1256242"/>
                  <a:pt x="2098033" y="1441828"/>
                  <a:pt x="2077642" y="1705173"/>
                </a:cubicBezTo>
                <a:cubicBezTo>
                  <a:pt x="2057251" y="1968518"/>
                  <a:pt x="2091715" y="2225834"/>
                  <a:pt x="2077642" y="2428580"/>
                </a:cubicBezTo>
                <a:cubicBezTo>
                  <a:pt x="2063569" y="2631326"/>
                  <a:pt x="2088030" y="2801356"/>
                  <a:pt x="2077642" y="3074478"/>
                </a:cubicBezTo>
                <a:cubicBezTo>
                  <a:pt x="2067254" y="3347600"/>
                  <a:pt x="2106659" y="3501987"/>
                  <a:pt x="2077642" y="3875393"/>
                </a:cubicBezTo>
                <a:cubicBezTo>
                  <a:pt x="1752777" y="3874861"/>
                  <a:pt x="1694827" y="3853124"/>
                  <a:pt x="1385095" y="3875393"/>
                </a:cubicBezTo>
                <a:cubicBezTo>
                  <a:pt x="1075363" y="3897662"/>
                  <a:pt x="851664" y="3901281"/>
                  <a:pt x="713324" y="3875393"/>
                </a:cubicBezTo>
                <a:cubicBezTo>
                  <a:pt x="574984" y="3849505"/>
                  <a:pt x="319365" y="3851101"/>
                  <a:pt x="0" y="3875393"/>
                </a:cubicBezTo>
                <a:cubicBezTo>
                  <a:pt x="-6820" y="3694730"/>
                  <a:pt x="19416" y="3396345"/>
                  <a:pt x="0" y="3190740"/>
                </a:cubicBezTo>
                <a:cubicBezTo>
                  <a:pt x="-19416" y="2985135"/>
                  <a:pt x="-24657" y="2903823"/>
                  <a:pt x="0" y="2622349"/>
                </a:cubicBezTo>
                <a:cubicBezTo>
                  <a:pt x="24657" y="2340875"/>
                  <a:pt x="11191" y="2112125"/>
                  <a:pt x="0" y="1976450"/>
                </a:cubicBezTo>
                <a:cubicBezTo>
                  <a:pt x="-11191" y="1840775"/>
                  <a:pt x="18632" y="1685488"/>
                  <a:pt x="0" y="1446813"/>
                </a:cubicBezTo>
                <a:cubicBezTo>
                  <a:pt x="-18632" y="1208138"/>
                  <a:pt x="-18752" y="1163651"/>
                  <a:pt x="0" y="917176"/>
                </a:cubicBezTo>
                <a:cubicBezTo>
                  <a:pt x="18752" y="670701"/>
                  <a:pt x="23915" y="458358"/>
                  <a:pt x="0" y="0"/>
                </a:cubicBezTo>
                <a:close/>
              </a:path>
              <a:path w="2077642" h="3875393" stroke="0" extrusionOk="0">
                <a:moveTo>
                  <a:pt x="0" y="0"/>
                </a:moveTo>
                <a:cubicBezTo>
                  <a:pt x="357277" y="-2832"/>
                  <a:pt x="401667" y="26071"/>
                  <a:pt x="734100" y="0"/>
                </a:cubicBezTo>
                <a:cubicBezTo>
                  <a:pt x="1066533" y="-26071"/>
                  <a:pt x="1159416" y="-16620"/>
                  <a:pt x="1468200" y="0"/>
                </a:cubicBezTo>
                <a:cubicBezTo>
                  <a:pt x="1776984" y="16620"/>
                  <a:pt x="1817515" y="-2301"/>
                  <a:pt x="2077642" y="0"/>
                </a:cubicBezTo>
                <a:cubicBezTo>
                  <a:pt x="2072789" y="334551"/>
                  <a:pt x="2070077" y="470837"/>
                  <a:pt x="2077642" y="684653"/>
                </a:cubicBezTo>
                <a:cubicBezTo>
                  <a:pt x="2085207" y="898469"/>
                  <a:pt x="2095820" y="991120"/>
                  <a:pt x="2077642" y="1291798"/>
                </a:cubicBezTo>
                <a:cubicBezTo>
                  <a:pt x="2059464" y="1592476"/>
                  <a:pt x="2071870" y="1751227"/>
                  <a:pt x="2077642" y="1976450"/>
                </a:cubicBezTo>
                <a:cubicBezTo>
                  <a:pt x="2083414" y="2201673"/>
                  <a:pt x="2096925" y="2301400"/>
                  <a:pt x="2077642" y="2544841"/>
                </a:cubicBezTo>
                <a:cubicBezTo>
                  <a:pt x="2058359" y="2788282"/>
                  <a:pt x="2069339" y="2924796"/>
                  <a:pt x="2077642" y="3151986"/>
                </a:cubicBezTo>
                <a:cubicBezTo>
                  <a:pt x="2085945" y="3379176"/>
                  <a:pt x="2043804" y="3653032"/>
                  <a:pt x="2077642" y="3875393"/>
                </a:cubicBezTo>
                <a:cubicBezTo>
                  <a:pt x="1755046" y="3847264"/>
                  <a:pt x="1729892" y="3843868"/>
                  <a:pt x="1426648" y="3875393"/>
                </a:cubicBezTo>
                <a:cubicBezTo>
                  <a:pt x="1123404" y="3906918"/>
                  <a:pt x="943599" y="3844485"/>
                  <a:pt x="692547" y="3875393"/>
                </a:cubicBezTo>
                <a:cubicBezTo>
                  <a:pt x="441495" y="3906301"/>
                  <a:pt x="264800" y="3865649"/>
                  <a:pt x="0" y="3875393"/>
                </a:cubicBezTo>
                <a:cubicBezTo>
                  <a:pt x="17355" y="3748947"/>
                  <a:pt x="-23599" y="3561761"/>
                  <a:pt x="0" y="3307002"/>
                </a:cubicBezTo>
                <a:cubicBezTo>
                  <a:pt x="23599" y="3052243"/>
                  <a:pt x="9547" y="2916923"/>
                  <a:pt x="0" y="2661103"/>
                </a:cubicBezTo>
                <a:cubicBezTo>
                  <a:pt x="-9547" y="2405283"/>
                  <a:pt x="-24241" y="2372272"/>
                  <a:pt x="0" y="2131466"/>
                </a:cubicBezTo>
                <a:cubicBezTo>
                  <a:pt x="24241" y="1890660"/>
                  <a:pt x="-10539" y="1655684"/>
                  <a:pt x="0" y="1408059"/>
                </a:cubicBezTo>
                <a:cubicBezTo>
                  <a:pt x="10539" y="1160434"/>
                  <a:pt x="-25444" y="1036322"/>
                  <a:pt x="0" y="878422"/>
                </a:cubicBezTo>
                <a:cubicBezTo>
                  <a:pt x="25444" y="720522"/>
                  <a:pt x="34013" y="344853"/>
                  <a:pt x="0" y="0"/>
                </a:cubicBezTo>
                <a:close/>
              </a:path>
            </a:pathLst>
          </a:custGeom>
          <a:ln>
            <a:solidFill>
              <a:schemeClr val="tx1"/>
            </a:solidFill>
            <a:extLst>
              <a:ext uri="{C807C97D-BFC1-408E-A445-0C87EB9F89A2}">
                <ask:lineSketchStyleProps xmlns:ask="http://schemas.microsoft.com/office/drawing/2018/sketchyshapes" sd="2262895382">
                  <a:prstGeom prst="rect">
                    <a:avLst/>
                  </a:prstGeom>
                  <ask:type>
                    <ask:lineSketchFreehand/>
                  </ask:type>
                </ask:lineSketchStyleProps>
              </a:ext>
            </a:extLst>
          </a:ln>
        </p:spPr>
      </p:pic>
      <p:sp>
        <p:nvSpPr>
          <p:cNvPr id="2" name="Cím 1">
            <a:extLst>
              <a:ext uri="{FF2B5EF4-FFF2-40B4-BE49-F238E27FC236}">
                <a16:creationId xmlns:a16="http://schemas.microsoft.com/office/drawing/2014/main" id="{F11E19C5-F129-7D2A-C510-33665EEE17CF}"/>
              </a:ext>
            </a:extLst>
          </p:cNvPr>
          <p:cNvSpPr>
            <a:spLocks noGrp="1"/>
          </p:cNvSpPr>
          <p:nvPr>
            <p:ph type="title"/>
          </p:nvPr>
        </p:nvSpPr>
        <p:spPr>
          <a:xfrm>
            <a:off x="400593" y="1243013"/>
            <a:ext cx="4182291" cy="4371974"/>
          </a:xfrm>
        </p:spPr>
        <p:txBody>
          <a:bodyPr>
            <a:normAutofit/>
          </a:bodyPr>
          <a:lstStyle/>
          <a:p>
            <a:r>
              <a:rPr lang="hu-HU" sz="5400" b="1" dirty="0">
                <a:solidFill>
                  <a:schemeClr val="tx2"/>
                </a:solidFill>
                <a:latin typeface="Kunstler Script" panose="030304020206070D0D06" pitchFamily="66" charset="0"/>
              </a:rPr>
              <a:t>Éva</a:t>
            </a:r>
            <a:r>
              <a:rPr lang="hu-HU" sz="3600" b="1" dirty="0">
                <a:solidFill>
                  <a:schemeClr val="tx2"/>
                </a:solidFill>
                <a:latin typeface="Kunstler Script" panose="030304020206070D0D06" pitchFamily="66" charset="0"/>
              </a:rPr>
              <a:t>  </a:t>
            </a:r>
            <a:r>
              <a:rPr lang="hu-HU" sz="3600" dirty="0">
                <a:solidFill>
                  <a:schemeClr val="tx2"/>
                </a:solidFill>
                <a:latin typeface="Congenial SemiBold" panose="020F0502020204030204" pitchFamily="2" charset="0"/>
                <a:ea typeface="+mn-ea"/>
                <a:cs typeface="+mn-cs"/>
              </a:rPr>
              <a:t>-Jászai Mari</a:t>
            </a:r>
          </a:p>
        </p:txBody>
      </p:sp>
      <p:sp>
        <p:nvSpPr>
          <p:cNvPr id="3" name="Tartalom helye 2">
            <a:extLst>
              <a:ext uri="{FF2B5EF4-FFF2-40B4-BE49-F238E27FC236}">
                <a16:creationId xmlns:a16="http://schemas.microsoft.com/office/drawing/2014/main" id="{F840B421-A963-8847-19BE-038AF4A1F80C}"/>
              </a:ext>
            </a:extLst>
          </p:cNvPr>
          <p:cNvSpPr>
            <a:spLocks noGrp="1"/>
          </p:cNvSpPr>
          <p:nvPr>
            <p:ph idx="1"/>
          </p:nvPr>
        </p:nvSpPr>
        <p:spPr>
          <a:xfrm>
            <a:off x="5165335" y="267778"/>
            <a:ext cx="5215810" cy="6322443"/>
          </a:xfrm>
        </p:spPr>
        <p:txBody>
          <a:bodyPr anchor="ctr">
            <a:normAutofit fontScale="47500" lnSpcReduction="20000"/>
          </a:bodyPr>
          <a:lstStyle/>
          <a:p>
            <a:pPr marL="0" indent="0">
              <a:buNone/>
            </a:pPr>
            <a:r>
              <a:rPr lang="hu-HU" sz="8000" dirty="0">
                <a:latin typeface="Fairwater Script" panose="02000507000000020003" pitchFamily="2" charset="0"/>
                <a:ea typeface="+mj-ea"/>
                <a:cs typeface="+mj-cs"/>
              </a:rPr>
              <a:t>Élete</a:t>
            </a:r>
          </a:p>
          <a:p>
            <a:pPr marL="0" indent="0">
              <a:lnSpc>
                <a:spcPct val="120000"/>
              </a:lnSpc>
              <a:spcBef>
                <a:spcPts val="1200"/>
              </a:spcBef>
              <a:buNone/>
            </a:pPr>
            <a:r>
              <a:rPr lang="hu-HU" sz="3800" dirty="0">
                <a:latin typeface="Fairwater Script" panose="02000507000000020003" pitchFamily="2" charset="0"/>
              </a:rPr>
              <a:t>1850. február 24.</a:t>
            </a:r>
            <a:r>
              <a:rPr lang="hu-HU" sz="3800" dirty="0"/>
              <a:t> |Ászár</a:t>
            </a:r>
            <a:br>
              <a:rPr lang="hu-HU" sz="3800" dirty="0"/>
            </a:br>
            <a:r>
              <a:rPr lang="hu-HU" sz="3800" dirty="0">
                <a:latin typeface="Fairwater Script" panose="02000507000000020003" pitchFamily="2" charset="0"/>
              </a:rPr>
              <a:t>1866</a:t>
            </a:r>
            <a:r>
              <a:rPr lang="hu-HU" sz="3800" dirty="0"/>
              <a:t> | Székesfehérvár – Hubay Gusztáv társulatánál statiszta</a:t>
            </a:r>
            <a:br>
              <a:rPr lang="hu-HU" sz="3800" dirty="0"/>
            </a:br>
            <a:r>
              <a:rPr lang="hu-HU" sz="3800" dirty="0">
                <a:latin typeface="Fairwater Script" panose="02000507000000020003" pitchFamily="2" charset="0"/>
              </a:rPr>
              <a:t>1867</a:t>
            </a:r>
            <a:r>
              <a:rPr lang="hu-HU" sz="3800" dirty="0"/>
              <a:t> | Buda – színészi fellépések </a:t>
            </a:r>
            <a:r>
              <a:rPr lang="hu-HU" sz="3800" dirty="0" err="1"/>
              <a:t>Bényeinél</a:t>
            </a:r>
            <a:br>
              <a:rPr lang="hu-HU" sz="3800" dirty="0"/>
            </a:br>
            <a:r>
              <a:rPr lang="hu-HU" sz="3800" dirty="0">
                <a:latin typeface="Fairwater Script" panose="02000507000000020003" pitchFamily="2" charset="0"/>
              </a:rPr>
              <a:t>1869</a:t>
            </a:r>
            <a:r>
              <a:rPr lang="hu-HU" sz="3800" dirty="0"/>
              <a:t> | Kolozsvári színház – szerződéses színésznő</a:t>
            </a:r>
            <a:br>
              <a:rPr lang="hu-HU" sz="3800" dirty="0"/>
            </a:br>
            <a:r>
              <a:rPr lang="hu-HU" sz="3800" dirty="0">
                <a:latin typeface="Fairwater Script" panose="02000507000000020003" pitchFamily="2" charset="0"/>
              </a:rPr>
              <a:t>1872</a:t>
            </a:r>
            <a:r>
              <a:rPr lang="hu-HU" sz="3800" dirty="0"/>
              <a:t> | Nemzeti Színház – társulati tag (bemutatkozás: Bánk bán – Gertrudis)</a:t>
            </a:r>
            <a:br>
              <a:rPr lang="hu-HU" sz="3800" dirty="0"/>
            </a:br>
            <a:r>
              <a:rPr lang="hu-HU" sz="3800" dirty="0">
                <a:latin typeface="Fairwater Script" panose="02000507000000020003" pitchFamily="2" charset="0"/>
              </a:rPr>
              <a:t>1870</a:t>
            </a:r>
            <a:r>
              <a:rPr lang="hu-HU" sz="3800" dirty="0"/>
              <a:t>-es évek | Házasság Kassai Vidorral, majd válás</a:t>
            </a:r>
            <a:br>
              <a:rPr lang="hu-HU" sz="3800" dirty="0"/>
            </a:br>
            <a:r>
              <a:rPr lang="hu-HU" sz="3800" dirty="0">
                <a:latin typeface="Fairwater Script" panose="02000507000000020003" pitchFamily="2" charset="0"/>
              </a:rPr>
              <a:t>1893–1894</a:t>
            </a:r>
            <a:r>
              <a:rPr lang="hu-HU" sz="3800" dirty="0"/>
              <a:t> | Színművészeti Akadémia tanára</a:t>
            </a:r>
            <a:br>
              <a:rPr lang="hu-HU" sz="3800" dirty="0"/>
            </a:br>
            <a:r>
              <a:rPr lang="hu-HU" sz="3800" dirty="0">
                <a:latin typeface="Fairwater Script" panose="02000507000000020003" pitchFamily="2" charset="0"/>
              </a:rPr>
              <a:t>1900</a:t>
            </a:r>
            <a:r>
              <a:rPr lang="hu-HU" sz="3800" dirty="0"/>
              <a:t> | Vígszínház – rövid ideig tagja</a:t>
            </a:r>
            <a:br>
              <a:rPr lang="hu-HU" sz="3800" dirty="0"/>
            </a:br>
            <a:r>
              <a:rPr lang="hu-HU" sz="3800" dirty="0">
                <a:latin typeface="Fairwater Script" panose="02000507000000020003" pitchFamily="2" charset="0"/>
              </a:rPr>
              <a:t>1901</a:t>
            </a:r>
            <a:r>
              <a:rPr lang="hu-HU" sz="3800" dirty="0"/>
              <a:t> | Nemzeti Színház – örökös tagság</a:t>
            </a:r>
            <a:br>
              <a:rPr lang="hu-HU" sz="3800" dirty="0"/>
            </a:br>
            <a:r>
              <a:rPr lang="hu-HU" sz="3800" dirty="0">
                <a:latin typeface="Fairwater Script" panose="02000507000000020003" pitchFamily="2" charset="0"/>
              </a:rPr>
              <a:t>1908</a:t>
            </a:r>
            <a:r>
              <a:rPr lang="hu-HU" sz="3800" dirty="0"/>
              <a:t> | Petőfi Társaság  tiszteleti tagja</a:t>
            </a:r>
            <a:br>
              <a:rPr lang="hu-HU" sz="3800" dirty="0"/>
            </a:br>
            <a:r>
              <a:rPr lang="hu-HU" sz="3800" dirty="0">
                <a:latin typeface="Fairwater Script" panose="02000507000000020003" pitchFamily="2" charset="0"/>
              </a:rPr>
              <a:t>1914–1918</a:t>
            </a:r>
            <a:r>
              <a:rPr lang="hu-HU" sz="3800" dirty="0"/>
              <a:t> | Az első világháború alatt sebesült katonák segítése</a:t>
            </a:r>
            <a:br>
              <a:rPr lang="hu-HU" sz="3800" dirty="0"/>
            </a:br>
            <a:r>
              <a:rPr lang="hu-HU" sz="3800" dirty="0">
                <a:latin typeface="Fairwater Script" panose="02000507000000020003" pitchFamily="2" charset="0"/>
              </a:rPr>
              <a:t>1922. január 6.</a:t>
            </a:r>
            <a:r>
              <a:rPr lang="hu-HU" sz="3800" dirty="0"/>
              <a:t> | 50 éves színészi jubileum a Nemzeti Színházban</a:t>
            </a:r>
            <a:br>
              <a:rPr lang="hu-HU" sz="3800" dirty="0"/>
            </a:br>
            <a:r>
              <a:rPr lang="hu-HU" sz="3800" dirty="0">
                <a:latin typeface="Fairwater Script" panose="02000507000000020003" pitchFamily="2" charset="0"/>
              </a:rPr>
              <a:t>1925. december 3. </a:t>
            </a:r>
            <a:r>
              <a:rPr lang="hu-HU" sz="3800" dirty="0"/>
              <a:t>| Utolsó fellépés (Az arany ember – Teréza mama)</a:t>
            </a:r>
            <a:br>
              <a:rPr lang="hu-HU" sz="3800" dirty="0"/>
            </a:br>
            <a:r>
              <a:rPr lang="hu-HU" sz="3800" dirty="0">
                <a:latin typeface="Fairwater Script" panose="02000507000000020003" pitchFamily="2" charset="0"/>
              </a:rPr>
              <a:t>1926. október 5. </a:t>
            </a:r>
            <a:r>
              <a:rPr lang="hu-HU" sz="3800" dirty="0"/>
              <a:t>| elhunyt </a:t>
            </a:r>
            <a:endParaRPr lang="hu-HU" sz="3800" dirty="0">
              <a:latin typeface="Fairwater Script" panose="02000507000000020003" pitchFamily="2" charset="0"/>
              <a:ea typeface="+mj-ea"/>
              <a:cs typeface="+mj-cs"/>
            </a:endParaRPr>
          </a:p>
        </p:txBody>
      </p:sp>
      <p:sp>
        <p:nvSpPr>
          <p:cNvPr id="7" name="Szövegdoboz 6">
            <a:extLst>
              <a:ext uri="{FF2B5EF4-FFF2-40B4-BE49-F238E27FC236}">
                <a16:creationId xmlns:a16="http://schemas.microsoft.com/office/drawing/2014/main" id="{E084039E-93CC-E86C-22F7-1585CA3D008D}"/>
              </a:ext>
            </a:extLst>
          </p:cNvPr>
          <p:cNvSpPr txBox="1"/>
          <p:nvPr/>
        </p:nvSpPr>
        <p:spPr>
          <a:xfrm>
            <a:off x="1522446" y="3875315"/>
            <a:ext cx="2862943" cy="369332"/>
          </a:xfrm>
          <a:prstGeom prst="rect">
            <a:avLst/>
          </a:prstGeom>
          <a:noFill/>
        </p:spPr>
        <p:txBody>
          <a:bodyPr wrap="square" rtlCol="0">
            <a:spAutoFit/>
          </a:bodyPr>
          <a:lstStyle/>
          <a:p>
            <a:r>
              <a:rPr lang="hu-HU" dirty="0"/>
              <a:t>Színésznő</a:t>
            </a:r>
          </a:p>
        </p:txBody>
      </p:sp>
    </p:spTree>
    <p:extLst>
      <p:ext uri="{BB962C8B-B14F-4D97-AF65-F5344CB8AC3E}">
        <p14:creationId xmlns:p14="http://schemas.microsoft.com/office/powerpoint/2010/main" val="6369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F75AD06-DFC4-4B3A-8490-330823D0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C587C93-0840-40DF-96D5-D1F2137E64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Cím 1">
            <a:extLst>
              <a:ext uri="{FF2B5EF4-FFF2-40B4-BE49-F238E27FC236}">
                <a16:creationId xmlns:a16="http://schemas.microsoft.com/office/drawing/2014/main" id="{328E1916-59C5-01ED-DECC-CE47E9374546}"/>
              </a:ext>
            </a:extLst>
          </p:cNvPr>
          <p:cNvSpPr>
            <a:spLocks noGrp="1"/>
          </p:cNvSpPr>
          <p:nvPr>
            <p:ph type="title"/>
          </p:nvPr>
        </p:nvSpPr>
        <p:spPr>
          <a:xfrm>
            <a:off x="376928" y="-1284178"/>
            <a:ext cx="4130185" cy="4054282"/>
          </a:xfrm>
        </p:spPr>
        <p:txBody>
          <a:bodyPr>
            <a:normAutofit/>
          </a:bodyPr>
          <a:lstStyle/>
          <a:p>
            <a:r>
              <a:rPr lang="hu-HU" sz="3600" dirty="0">
                <a:solidFill>
                  <a:schemeClr val="tx2"/>
                </a:solidFill>
                <a:latin typeface="Fairwater Script" panose="02000507000000020003" pitchFamily="2" charset="0"/>
              </a:rPr>
              <a:t>Pályafutása</a:t>
            </a:r>
          </a:p>
        </p:txBody>
      </p:sp>
      <p:grpSp>
        <p:nvGrpSpPr>
          <p:cNvPr id="12" name="Group 11">
            <a:extLst>
              <a:ext uri="{FF2B5EF4-FFF2-40B4-BE49-F238E27FC236}">
                <a16:creationId xmlns:a16="http://schemas.microsoft.com/office/drawing/2014/main" id="{5E02D55A-F529-4B19-BAF9-F63240A7B4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839"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60367E3C-3947-493D-9458-5955DB20AE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1E8D9785-21DB-4CE6-B138-2999AD6161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43AA5AD5-8F29-4165-8112-305DDDDDD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A4EC0CF-F38F-4D7F-B48D-9A26E814DF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47A3A52F-BCB3-444D-9372-EE018B135C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535970" y="4114799"/>
            <a:ext cx="3655725" cy="2743201"/>
            <a:chOff x="-305" y="-1"/>
            <a:chExt cx="3832880" cy="2876136"/>
          </a:xfrm>
        </p:grpSpPr>
        <p:sp>
          <p:nvSpPr>
            <p:cNvPr id="19" name="Freeform: Shape 18">
              <a:extLst>
                <a:ext uri="{FF2B5EF4-FFF2-40B4-BE49-F238E27FC236}">
                  <a16:creationId xmlns:a16="http://schemas.microsoft.com/office/drawing/2014/main" id="{91E32C13-DED6-4967-85B8-68DD77103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38DDA515-BC6A-47FB-951E-E1E7928750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97EEFA7-6787-4EC0-8284-6D3D273061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A9621AC-50AB-4B43-896D-78FE571A38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Szövegdoboz 3">
            <a:extLst>
              <a:ext uri="{FF2B5EF4-FFF2-40B4-BE49-F238E27FC236}">
                <a16:creationId xmlns:a16="http://schemas.microsoft.com/office/drawing/2014/main" id="{11B75478-44CA-5A71-604E-9FCAFB7B47F1}"/>
              </a:ext>
            </a:extLst>
          </p:cNvPr>
          <p:cNvSpPr txBox="1"/>
          <p:nvPr/>
        </p:nvSpPr>
        <p:spPr>
          <a:xfrm>
            <a:off x="4637938" y="304650"/>
            <a:ext cx="3749616" cy="4001095"/>
          </a:xfrm>
          <a:prstGeom prst="rect">
            <a:avLst/>
          </a:prstGeom>
          <a:noFill/>
        </p:spPr>
        <p:txBody>
          <a:bodyPr wrap="square" rtlCol="0">
            <a:spAutoFit/>
          </a:bodyPr>
          <a:lstStyle/>
          <a:p>
            <a:r>
              <a:rPr lang="hu-HU" sz="2000" dirty="0">
                <a:solidFill>
                  <a:srgbClr val="335263"/>
                </a:solidFill>
                <a:latin typeface="Congenial SemiBold" panose="02000503040000020004" pitchFamily="2" charset="0"/>
              </a:rPr>
              <a:t>Fontos szerepei:</a:t>
            </a:r>
            <a:br>
              <a:rPr lang="hu-HU" sz="2000" dirty="0">
                <a:solidFill>
                  <a:srgbClr val="335263"/>
                </a:solidFill>
                <a:latin typeface="Congenial SemiBold" panose="02000503040000020004" pitchFamily="2" charset="0"/>
              </a:rPr>
            </a:br>
            <a:r>
              <a:rPr lang="hu-HU" dirty="0">
                <a:latin typeface="Fairwater Script" panose="02000507000000020003" pitchFamily="2" charset="0"/>
              </a:rPr>
              <a:t>Gertrudis</a:t>
            </a:r>
            <a:r>
              <a:rPr lang="hu-HU" dirty="0"/>
              <a:t> – Bánk bán </a:t>
            </a:r>
          </a:p>
          <a:p>
            <a:r>
              <a:rPr lang="hu-HU" dirty="0">
                <a:latin typeface="Fairwater Script" panose="02000507000000020003" pitchFamily="2" charset="0"/>
              </a:rPr>
              <a:t>Antigoné</a:t>
            </a:r>
            <a:r>
              <a:rPr lang="hu-HU" dirty="0"/>
              <a:t> – Szophoklész művében </a:t>
            </a:r>
          </a:p>
          <a:p>
            <a:r>
              <a:rPr lang="hu-HU" dirty="0">
                <a:latin typeface="Fairwater Script" panose="02000507000000020003" pitchFamily="2" charset="0"/>
              </a:rPr>
              <a:t>Elektra </a:t>
            </a:r>
          </a:p>
          <a:p>
            <a:r>
              <a:rPr lang="hu-HU" dirty="0" err="1">
                <a:latin typeface="Fairwater Script" panose="02000507000000020003" pitchFamily="2" charset="0"/>
              </a:rPr>
              <a:t>Jokaszté</a:t>
            </a:r>
            <a:r>
              <a:rPr lang="hu-HU" dirty="0">
                <a:latin typeface="Fairwater Script" panose="02000507000000020003" pitchFamily="2" charset="0"/>
              </a:rPr>
              <a:t> </a:t>
            </a:r>
          </a:p>
          <a:p>
            <a:r>
              <a:rPr lang="hu-HU" dirty="0">
                <a:latin typeface="Fairwater Script" panose="02000507000000020003" pitchFamily="2" charset="0"/>
              </a:rPr>
              <a:t>Kleopátra </a:t>
            </a:r>
          </a:p>
          <a:p>
            <a:r>
              <a:rPr lang="hu-HU" dirty="0">
                <a:latin typeface="Fairwater Script" panose="02000507000000020003" pitchFamily="2" charset="0"/>
              </a:rPr>
              <a:t>Lady Macbeth </a:t>
            </a:r>
            <a:r>
              <a:rPr lang="hu-HU" dirty="0"/>
              <a:t>– William Shakespeare művében </a:t>
            </a:r>
          </a:p>
          <a:p>
            <a:r>
              <a:rPr lang="hu-HU" dirty="0" err="1">
                <a:latin typeface="Fairwater Script" panose="02000507000000020003" pitchFamily="2" charset="0"/>
              </a:rPr>
              <a:t>Volumnia</a:t>
            </a:r>
            <a:r>
              <a:rPr lang="hu-HU" dirty="0">
                <a:latin typeface="Fairwater Script" panose="02000507000000020003" pitchFamily="2" charset="0"/>
              </a:rPr>
              <a:t>, </a:t>
            </a:r>
            <a:r>
              <a:rPr lang="hu-HU" dirty="0" err="1">
                <a:latin typeface="Fairwater Script" panose="02000507000000020003" pitchFamily="2" charset="0"/>
              </a:rPr>
              <a:t>Goneril</a:t>
            </a:r>
            <a:r>
              <a:rPr lang="hu-HU" dirty="0">
                <a:latin typeface="Fairwater Script" panose="02000507000000020003" pitchFamily="2" charset="0"/>
              </a:rPr>
              <a:t>, Konstancia </a:t>
            </a:r>
            <a:r>
              <a:rPr lang="hu-HU" dirty="0"/>
              <a:t>– Shakespeare-drámákban </a:t>
            </a:r>
          </a:p>
          <a:p>
            <a:r>
              <a:rPr lang="hu-HU" dirty="0" err="1">
                <a:latin typeface="Fairwater Script" panose="02000507000000020003" pitchFamily="2" charset="0"/>
              </a:rPr>
              <a:t>Capuletné</a:t>
            </a:r>
            <a:r>
              <a:rPr lang="hu-HU" dirty="0">
                <a:latin typeface="Fairwater Script" panose="02000507000000020003" pitchFamily="2" charset="0"/>
              </a:rPr>
              <a:t> </a:t>
            </a:r>
            <a:r>
              <a:rPr lang="hu-HU" dirty="0">
                <a:latin typeface="+mj-lt"/>
              </a:rPr>
              <a:t>és a</a:t>
            </a:r>
            <a:r>
              <a:rPr lang="hu-HU" dirty="0">
                <a:latin typeface="Fairwater Script" panose="02000507000000020003" pitchFamily="2" charset="0"/>
              </a:rPr>
              <a:t> dajka </a:t>
            </a:r>
            <a:r>
              <a:rPr lang="hu-HU" dirty="0"/>
              <a:t>– Rómeó és Júlia </a:t>
            </a:r>
          </a:p>
          <a:p>
            <a:r>
              <a:rPr lang="hu-HU" dirty="0">
                <a:latin typeface="Fairwater Script" panose="02000507000000020003" pitchFamily="2" charset="0"/>
              </a:rPr>
              <a:t>Margit királyné </a:t>
            </a:r>
            <a:r>
              <a:rPr lang="hu-HU" dirty="0"/>
              <a:t>különböző történelmi drámákban </a:t>
            </a:r>
          </a:p>
        </p:txBody>
      </p:sp>
      <p:sp>
        <p:nvSpPr>
          <p:cNvPr id="5" name="Szövegdoboz 4">
            <a:extLst>
              <a:ext uri="{FF2B5EF4-FFF2-40B4-BE49-F238E27FC236}">
                <a16:creationId xmlns:a16="http://schemas.microsoft.com/office/drawing/2014/main" id="{FD425A2A-03A2-B323-868B-C5127CFF2681}"/>
              </a:ext>
            </a:extLst>
          </p:cNvPr>
          <p:cNvSpPr txBox="1"/>
          <p:nvPr/>
        </p:nvSpPr>
        <p:spPr>
          <a:xfrm>
            <a:off x="8923614" y="4663388"/>
            <a:ext cx="3283566" cy="2031325"/>
          </a:xfrm>
          <a:prstGeom prst="rect">
            <a:avLst/>
          </a:prstGeom>
          <a:noFill/>
        </p:spPr>
        <p:txBody>
          <a:bodyPr wrap="square" rtlCol="0">
            <a:spAutoFit/>
          </a:bodyPr>
          <a:lstStyle/>
          <a:p>
            <a:r>
              <a:rPr lang="hu-HU" dirty="0">
                <a:solidFill>
                  <a:srgbClr val="335263"/>
                </a:solidFill>
                <a:latin typeface="Congenial SemiBold" panose="02000503040000020004" pitchFamily="2" charset="0"/>
              </a:rPr>
              <a:t>Díjai:</a:t>
            </a:r>
            <a:endParaRPr lang="hu-HU" dirty="0"/>
          </a:p>
          <a:p>
            <a:r>
              <a:rPr lang="hu-HU" dirty="0"/>
              <a:t>A Nemzeti Színház örökös tagja lett (1901)</a:t>
            </a:r>
          </a:p>
          <a:p>
            <a:r>
              <a:rPr lang="hu-HU" dirty="0"/>
              <a:t>A Petőfi Társaság tiszteleti tagjává választották (1908)</a:t>
            </a:r>
          </a:p>
          <a:p>
            <a:r>
              <a:rPr lang="hu-HU" dirty="0"/>
              <a:t>Halála után róla nevezték el a rangos Jászai Mari-díj-</a:t>
            </a:r>
            <a:r>
              <a:rPr lang="hu-HU" dirty="0" err="1"/>
              <a:t>at</a:t>
            </a:r>
            <a:endParaRPr lang="hu-HU" dirty="0"/>
          </a:p>
        </p:txBody>
      </p:sp>
      <p:sp>
        <p:nvSpPr>
          <p:cNvPr id="6" name="Szövegdoboz 5">
            <a:extLst>
              <a:ext uri="{FF2B5EF4-FFF2-40B4-BE49-F238E27FC236}">
                <a16:creationId xmlns:a16="http://schemas.microsoft.com/office/drawing/2014/main" id="{62368C94-FA8B-03B3-566A-F6A660A77ED1}"/>
              </a:ext>
            </a:extLst>
          </p:cNvPr>
          <p:cNvSpPr txBox="1"/>
          <p:nvPr/>
        </p:nvSpPr>
        <p:spPr>
          <a:xfrm>
            <a:off x="8788732" y="144481"/>
            <a:ext cx="3254547" cy="3970318"/>
          </a:xfrm>
          <a:prstGeom prst="rect">
            <a:avLst/>
          </a:prstGeom>
          <a:noFill/>
        </p:spPr>
        <p:txBody>
          <a:bodyPr wrap="square" rtlCol="0">
            <a:spAutoFit/>
          </a:bodyPr>
          <a:lstStyle/>
          <a:p>
            <a:r>
              <a:rPr lang="hu-HU" dirty="0"/>
              <a:t>Jászai Mari számára Éva szerepe Az ember tragédiája című műben azért volt fontos, mert ez a magyar drámairodalom egyik csúcsa, így benne főszerepet játszani szakmai rangot jelentett. A karakter összetettsége lehetőséget adott arra, hogy tragikai erejét és érzelmi árnyaltságát is megmutassa. A szerep eljátszása a Nemzeti Színház </a:t>
            </a:r>
            <a:r>
              <a:rPr lang="hu-HU" dirty="0" err="1"/>
              <a:t>színpadán</a:t>
            </a:r>
            <a:r>
              <a:rPr lang="hu-HU" dirty="0"/>
              <a:t> komoly szakmai elismerést jelentett.</a:t>
            </a:r>
          </a:p>
        </p:txBody>
      </p:sp>
      <p:sp>
        <p:nvSpPr>
          <p:cNvPr id="7" name="Szövegdoboz 6">
            <a:extLst>
              <a:ext uri="{FF2B5EF4-FFF2-40B4-BE49-F238E27FC236}">
                <a16:creationId xmlns:a16="http://schemas.microsoft.com/office/drawing/2014/main" id="{2687A8ED-2A27-B7C3-1B85-F018155FB818}"/>
              </a:ext>
            </a:extLst>
          </p:cNvPr>
          <p:cNvSpPr txBox="1"/>
          <p:nvPr/>
        </p:nvSpPr>
        <p:spPr>
          <a:xfrm>
            <a:off x="89835" y="2865729"/>
            <a:ext cx="3067022" cy="1754326"/>
          </a:xfrm>
          <a:prstGeom prst="rect">
            <a:avLst/>
          </a:prstGeom>
          <a:noFill/>
        </p:spPr>
        <p:txBody>
          <a:bodyPr wrap="square" rtlCol="0">
            <a:spAutoFit/>
          </a:bodyPr>
          <a:lstStyle/>
          <a:p>
            <a:r>
              <a:rPr lang="hu-HU" dirty="0"/>
              <a:t>Érzelmileg gazdag </a:t>
            </a:r>
          </a:p>
          <a:p>
            <a:r>
              <a:rPr lang="hu-HU" dirty="0"/>
              <a:t>Szenvedélyes és erős </a:t>
            </a:r>
          </a:p>
          <a:p>
            <a:r>
              <a:rPr lang="hu-HU" dirty="0"/>
              <a:t>Méltóságteljes </a:t>
            </a:r>
          </a:p>
          <a:p>
            <a:r>
              <a:rPr lang="hu-HU" dirty="0"/>
              <a:t>Életet és reményt hordozó </a:t>
            </a:r>
          </a:p>
          <a:p>
            <a:r>
              <a:rPr lang="hu-HU" dirty="0"/>
              <a:t>Nőies, de határozott </a:t>
            </a:r>
          </a:p>
          <a:p>
            <a:r>
              <a:rPr lang="hu-HU" dirty="0"/>
              <a:t>Klasszikus, jelképes</a:t>
            </a:r>
          </a:p>
        </p:txBody>
      </p:sp>
      <p:sp>
        <p:nvSpPr>
          <p:cNvPr id="9" name="Szövegdoboz 8">
            <a:extLst>
              <a:ext uri="{FF2B5EF4-FFF2-40B4-BE49-F238E27FC236}">
                <a16:creationId xmlns:a16="http://schemas.microsoft.com/office/drawing/2014/main" id="{2F2F266B-C42E-CC32-5A32-BBFCF9BE2C1A}"/>
              </a:ext>
            </a:extLst>
          </p:cNvPr>
          <p:cNvSpPr txBox="1"/>
          <p:nvPr/>
        </p:nvSpPr>
        <p:spPr>
          <a:xfrm>
            <a:off x="292056" y="5055860"/>
            <a:ext cx="4878658" cy="1477328"/>
          </a:xfrm>
          <a:prstGeom prst="rect">
            <a:avLst/>
          </a:prstGeom>
          <a:noFill/>
        </p:spPr>
        <p:txBody>
          <a:bodyPr wrap="square" rtlCol="0">
            <a:spAutoFit/>
          </a:bodyPr>
          <a:lstStyle/>
          <a:p>
            <a:r>
              <a:rPr lang="hu-HU" b="1" dirty="0"/>
              <a:t>Jászai Mari Évája mély érzésű, erős és öntudatos nőalak volt, nem alárendelt figura. Jászai szenvedéllyel és belső tartással formálta meg, így Éva az életigenlés és kitartás szimbólumává vált az előadásban.</a:t>
            </a:r>
            <a:endParaRPr lang="hu-HU" dirty="0"/>
          </a:p>
        </p:txBody>
      </p:sp>
      <p:sp>
        <p:nvSpPr>
          <p:cNvPr id="11" name="Szövegdoboz 10">
            <a:extLst>
              <a:ext uri="{FF2B5EF4-FFF2-40B4-BE49-F238E27FC236}">
                <a16:creationId xmlns:a16="http://schemas.microsoft.com/office/drawing/2014/main" id="{69A0354B-91C4-DA7A-02BB-8DB5D3B489F2}"/>
              </a:ext>
            </a:extLst>
          </p:cNvPr>
          <p:cNvSpPr txBox="1"/>
          <p:nvPr/>
        </p:nvSpPr>
        <p:spPr>
          <a:xfrm rot="5400000">
            <a:off x="2514639" y="3392220"/>
            <a:ext cx="2031327" cy="646331"/>
          </a:xfrm>
          <a:prstGeom prst="rect">
            <a:avLst/>
          </a:prstGeom>
          <a:noFill/>
        </p:spPr>
        <p:txBody>
          <a:bodyPr wrap="square" rtlCol="0">
            <a:spAutoFit/>
          </a:bodyPr>
          <a:lstStyle/>
          <a:p>
            <a:pPr algn="ctr"/>
            <a:r>
              <a:rPr lang="hu-HU" dirty="0"/>
              <a:t>Évát </a:t>
            </a:r>
          </a:p>
          <a:p>
            <a:pPr algn="ctr"/>
            <a:r>
              <a:rPr lang="hu-HU" dirty="0"/>
              <a:t>személyesít meg</a:t>
            </a:r>
          </a:p>
        </p:txBody>
      </p:sp>
      <p:sp>
        <p:nvSpPr>
          <p:cNvPr id="17" name="Szövegdoboz 16">
            <a:extLst>
              <a:ext uri="{FF2B5EF4-FFF2-40B4-BE49-F238E27FC236}">
                <a16:creationId xmlns:a16="http://schemas.microsoft.com/office/drawing/2014/main" id="{85FD813F-6C6B-B2F4-36C0-3382E0C2AE5B}"/>
              </a:ext>
            </a:extLst>
          </p:cNvPr>
          <p:cNvSpPr txBox="1"/>
          <p:nvPr/>
        </p:nvSpPr>
        <p:spPr>
          <a:xfrm>
            <a:off x="2446921" y="2250688"/>
            <a:ext cx="370114" cy="2646878"/>
          </a:xfrm>
          <a:prstGeom prst="rect">
            <a:avLst/>
          </a:prstGeom>
          <a:noFill/>
        </p:spPr>
        <p:txBody>
          <a:bodyPr wrap="square" rtlCol="0">
            <a:spAutoFit/>
          </a:bodyPr>
          <a:lstStyle/>
          <a:p>
            <a:r>
              <a:rPr lang="hu-HU" sz="16600" dirty="0">
                <a:effectLst>
                  <a:outerShdw blurRad="38100" dist="38100" dir="2700000" algn="tl">
                    <a:srgbClr val="000000">
                      <a:alpha val="43137"/>
                    </a:srgbClr>
                  </a:outerShdw>
                </a:effectLst>
              </a:rPr>
              <a:t>}</a:t>
            </a:r>
          </a:p>
        </p:txBody>
      </p:sp>
      <p:pic>
        <p:nvPicPr>
          <p:cNvPr id="24" name="Kép 23">
            <a:extLst>
              <a:ext uri="{FF2B5EF4-FFF2-40B4-BE49-F238E27FC236}">
                <a16:creationId xmlns:a16="http://schemas.microsoft.com/office/drawing/2014/main" id="{FCBC6EF5-3C71-7FEE-68D6-9B05B1E666EE}"/>
              </a:ext>
            </a:extLst>
          </p:cNvPr>
          <p:cNvPicPr>
            <a:picLocks noChangeAspect="1"/>
          </p:cNvPicPr>
          <p:nvPr/>
        </p:nvPicPr>
        <p:blipFill>
          <a:blip r:embed="rId2">
            <a:extLst>
              <a:ext uri="{28A0092B-C50C-407E-A947-70E740481C1C}">
                <a14:useLocalDpi xmlns:a14="http://schemas.microsoft.com/office/drawing/2010/main" val="0"/>
              </a:ext>
            </a:extLst>
          </a:blip>
          <a:srcRect t="14897" b="10796"/>
          <a:stretch>
            <a:fillRect/>
          </a:stretch>
        </p:blipFill>
        <p:spPr>
          <a:xfrm>
            <a:off x="5257107" y="4305745"/>
            <a:ext cx="2092025" cy="2534948"/>
          </a:xfrm>
          <a:custGeom>
            <a:avLst/>
            <a:gdLst>
              <a:gd name="csX0" fmla="*/ 0 w 2092025"/>
              <a:gd name="csY0" fmla="*/ 0 h 2534948"/>
              <a:gd name="csX1" fmla="*/ 634581 w 2092025"/>
              <a:gd name="csY1" fmla="*/ 0 h 2534948"/>
              <a:gd name="csX2" fmla="*/ 1352843 w 2092025"/>
              <a:gd name="csY2" fmla="*/ 0 h 2534948"/>
              <a:gd name="csX3" fmla="*/ 2092025 w 2092025"/>
              <a:gd name="csY3" fmla="*/ 0 h 2534948"/>
              <a:gd name="csX4" fmla="*/ 2092025 w 2092025"/>
              <a:gd name="csY4" fmla="*/ 659086 h 2534948"/>
              <a:gd name="csX5" fmla="*/ 2092025 w 2092025"/>
              <a:gd name="csY5" fmla="*/ 1343522 h 2534948"/>
              <a:gd name="csX6" fmla="*/ 2092025 w 2092025"/>
              <a:gd name="csY6" fmla="*/ 1951910 h 2534948"/>
              <a:gd name="csX7" fmla="*/ 2092025 w 2092025"/>
              <a:gd name="csY7" fmla="*/ 2534948 h 2534948"/>
              <a:gd name="csX8" fmla="*/ 1352843 w 2092025"/>
              <a:gd name="csY8" fmla="*/ 2534948 h 2534948"/>
              <a:gd name="csX9" fmla="*/ 718262 w 2092025"/>
              <a:gd name="csY9" fmla="*/ 2534948 h 2534948"/>
              <a:gd name="csX10" fmla="*/ 0 w 2092025"/>
              <a:gd name="csY10" fmla="*/ 2534948 h 2534948"/>
              <a:gd name="csX11" fmla="*/ 0 w 2092025"/>
              <a:gd name="csY11" fmla="*/ 1850512 h 2534948"/>
              <a:gd name="csX12" fmla="*/ 0 w 2092025"/>
              <a:gd name="csY12" fmla="*/ 1267474 h 2534948"/>
              <a:gd name="csX13" fmla="*/ 0 w 2092025"/>
              <a:gd name="csY13" fmla="*/ 684436 h 2534948"/>
              <a:gd name="csX14" fmla="*/ 0 w 2092025"/>
              <a:gd name="csY14" fmla="*/ 0 h 253494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2092025" h="2534948" fill="none" extrusionOk="0">
                <a:moveTo>
                  <a:pt x="0" y="0"/>
                </a:moveTo>
                <a:cubicBezTo>
                  <a:pt x="138098" y="-26207"/>
                  <a:pt x="385519" y="-5609"/>
                  <a:pt x="634581" y="0"/>
                </a:cubicBezTo>
                <a:cubicBezTo>
                  <a:pt x="883643" y="5609"/>
                  <a:pt x="1140761" y="-31935"/>
                  <a:pt x="1352843" y="0"/>
                </a:cubicBezTo>
                <a:cubicBezTo>
                  <a:pt x="1564925" y="31935"/>
                  <a:pt x="1895538" y="-30261"/>
                  <a:pt x="2092025" y="0"/>
                </a:cubicBezTo>
                <a:cubicBezTo>
                  <a:pt x="2116027" y="210579"/>
                  <a:pt x="2108224" y="350063"/>
                  <a:pt x="2092025" y="659086"/>
                </a:cubicBezTo>
                <a:cubicBezTo>
                  <a:pt x="2075826" y="968109"/>
                  <a:pt x="2065340" y="1203489"/>
                  <a:pt x="2092025" y="1343522"/>
                </a:cubicBezTo>
                <a:cubicBezTo>
                  <a:pt x="2118710" y="1483555"/>
                  <a:pt x="2111639" y="1766495"/>
                  <a:pt x="2092025" y="1951910"/>
                </a:cubicBezTo>
                <a:cubicBezTo>
                  <a:pt x="2072411" y="2137325"/>
                  <a:pt x="2084833" y="2384999"/>
                  <a:pt x="2092025" y="2534948"/>
                </a:cubicBezTo>
                <a:cubicBezTo>
                  <a:pt x="1876060" y="2527517"/>
                  <a:pt x="1571863" y="2529250"/>
                  <a:pt x="1352843" y="2534948"/>
                </a:cubicBezTo>
                <a:cubicBezTo>
                  <a:pt x="1133823" y="2540646"/>
                  <a:pt x="1006119" y="2517271"/>
                  <a:pt x="718262" y="2534948"/>
                </a:cubicBezTo>
                <a:cubicBezTo>
                  <a:pt x="430405" y="2552625"/>
                  <a:pt x="217505" y="2549264"/>
                  <a:pt x="0" y="2534948"/>
                </a:cubicBezTo>
                <a:cubicBezTo>
                  <a:pt x="61" y="2361656"/>
                  <a:pt x="-18284" y="2168283"/>
                  <a:pt x="0" y="1850512"/>
                </a:cubicBezTo>
                <a:cubicBezTo>
                  <a:pt x="18284" y="1532741"/>
                  <a:pt x="-3823" y="1429692"/>
                  <a:pt x="0" y="1267474"/>
                </a:cubicBezTo>
                <a:cubicBezTo>
                  <a:pt x="3823" y="1105256"/>
                  <a:pt x="7182" y="828251"/>
                  <a:pt x="0" y="684436"/>
                </a:cubicBezTo>
                <a:cubicBezTo>
                  <a:pt x="-7182" y="540621"/>
                  <a:pt x="28564" y="282072"/>
                  <a:pt x="0" y="0"/>
                </a:cubicBezTo>
                <a:close/>
              </a:path>
              <a:path w="2092025" h="2534948" stroke="0" extrusionOk="0">
                <a:moveTo>
                  <a:pt x="0" y="0"/>
                </a:moveTo>
                <a:cubicBezTo>
                  <a:pt x="296441" y="28495"/>
                  <a:pt x="533346" y="-9757"/>
                  <a:pt x="739182" y="0"/>
                </a:cubicBezTo>
                <a:cubicBezTo>
                  <a:pt x="945018" y="9757"/>
                  <a:pt x="1240702" y="18560"/>
                  <a:pt x="1436524" y="0"/>
                </a:cubicBezTo>
                <a:cubicBezTo>
                  <a:pt x="1632346" y="-18560"/>
                  <a:pt x="1903217" y="-8124"/>
                  <a:pt x="2092025" y="0"/>
                </a:cubicBezTo>
                <a:cubicBezTo>
                  <a:pt x="2118114" y="240786"/>
                  <a:pt x="2078534" y="375049"/>
                  <a:pt x="2092025" y="684436"/>
                </a:cubicBezTo>
                <a:cubicBezTo>
                  <a:pt x="2105516" y="993823"/>
                  <a:pt x="2100036" y="1054668"/>
                  <a:pt x="2092025" y="1242125"/>
                </a:cubicBezTo>
                <a:cubicBezTo>
                  <a:pt x="2084014" y="1429582"/>
                  <a:pt x="2069627" y="1585794"/>
                  <a:pt x="2092025" y="1799813"/>
                </a:cubicBezTo>
                <a:cubicBezTo>
                  <a:pt x="2114423" y="2013832"/>
                  <a:pt x="2079890" y="2273444"/>
                  <a:pt x="2092025" y="2534948"/>
                </a:cubicBezTo>
                <a:cubicBezTo>
                  <a:pt x="1804016" y="2549619"/>
                  <a:pt x="1672945" y="2540503"/>
                  <a:pt x="1415604" y="2534948"/>
                </a:cubicBezTo>
                <a:cubicBezTo>
                  <a:pt x="1158263" y="2529393"/>
                  <a:pt x="1065704" y="2512984"/>
                  <a:pt x="739182" y="2534948"/>
                </a:cubicBezTo>
                <a:cubicBezTo>
                  <a:pt x="412660" y="2556912"/>
                  <a:pt x="265189" y="2508691"/>
                  <a:pt x="0" y="2534948"/>
                </a:cubicBezTo>
                <a:cubicBezTo>
                  <a:pt x="-26682" y="2361968"/>
                  <a:pt x="-27819" y="2113999"/>
                  <a:pt x="0" y="1926560"/>
                </a:cubicBezTo>
                <a:cubicBezTo>
                  <a:pt x="27819" y="1739121"/>
                  <a:pt x="-14767" y="1530424"/>
                  <a:pt x="0" y="1292823"/>
                </a:cubicBezTo>
                <a:cubicBezTo>
                  <a:pt x="14767" y="1055222"/>
                  <a:pt x="-18533" y="794000"/>
                  <a:pt x="0" y="608388"/>
                </a:cubicBezTo>
                <a:cubicBezTo>
                  <a:pt x="18533" y="422777"/>
                  <a:pt x="394" y="288925"/>
                  <a:pt x="0" y="0"/>
                </a:cubicBezTo>
                <a:close/>
              </a:path>
            </a:pathLst>
          </a:custGeom>
          <a:ln>
            <a:solidFill>
              <a:schemeClr val="tx1"/>
            </a:solidFill>
            <a:extLst>
              <a:ext uri="{C807C97D-BFC1-408E-A445-0C87EB9F89A2}">
                <ask:lineSketchStyleProps xmlns:ask="http://schemas.microsoft.com/office/drawing/2018/sketchyshapes" sd="3907190333">
                  <a:prstGeom prst="rect">
                    <a:avLst/>
                  </a:prstGeom>
                  <ask:type>
                    <ask:lineSketchFreehand/>
                  </ask:type>
                </ask:lineSketchStyleProps>
              </a:ext>
            </a:extLst>
          </a:ln>
        </p:spPr>
      </p:pic>
    </p:spTree>
    <p:extLst>
      <p:ext uri="{BB962C8B-B14F-4D97-AF65-F5344CB8AC3E}">
        <p14:creationId xmlns:p14="http://schemas.microsoft.com/office/powerpoint/2010/main" val="1078351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Cím 1">
            <a:extLst>
              <a:ext uri="{FF2B5EF4-FFF2-40B4-BE49-F238E27FC236}">
                <a16:creationId xmlns:a16="http://schemas.microsoft.com/office/drawing/2014/main" id="{A84FF8CA-A3CC-5532-A9E7-0E2ECDF02F3B}"/>
              </a:ext>
            </a:extLst>
          </p:cNvPr>
          <p:cNvSpPr>
            <a:spLocks noGrp="1"/>
          </p:cNvSpPr>
          <p:nvPr>
            <p:ph type="title"/>
          </p:nvPr>
        </p:nvSpPr>
        <p:spPr>
          <a:xfrm>
            <a:off x="-52623" y="1422801"/>
            <a:ext cx="5020492" cy="4371974"/>
          </a:xfrm>
        </p:spPr>
        <p:txBody>
          <a:bodyPr>
            <a:normAutofit/>
          </a:bodyPr>
          <a:lstStyle/>
          <a:p>
            <a:r>
              <a:rPr lang="hu-HU" sz="5400" b="1" dirty="0">
                <a:solidFill>
                  <a:schemeClr val="tx2"/>
                </a:solidFill>
                <a:latin typeface="Kunstler Script" panose="030304020206070D0D06" pitchFamily="66" charset="0"/>
              </a:rPr>
              <a:t>Lucifer</a:t>
            </a:r>
            <a:r>
              <a:rPr lang="hu-HU" sz="3600" b="1" dirty="0">
                <a:solidFill>
                  <a:schemeClr val="tx2"/>
                </a:solidFill>
                <a:latin typeface="Kunstler Script" panose="030304020206070D0D06" pitchFamily="66" charset="0"/>
              </a:rPr>
              <a:t> </a:t>
            </a:r>
            <a:r>
              <a:rPr lang="hu-HU" sz="3600" dirty="0">
                <a:solidFill>
                  <a:schemeClr val="tx2"/>
                </a:solidFill>
                <a:latin typeface="Congenial SemiBold" panose="020F0502020204030204" pitchFamily="2" charset="0"/>
                <a:ea typeface="+mn-ea"/>
                <a:cs typeface="+mn-cs"/>
              </a:rPr>
              <a:t>-Alföldi Róbert</a:t>
            </a:r>
          </a:p>
        </p:txBody>
      </p:sp>
      <p:sp>
        <p:nvSpPr>
          <p:cNvPr id="3" name="Tartalom helye 2">
            <a:extLst>
              <a:ext uri="{FF2B5EF4-FFF2-40B4-BE49-F238E27FC236}">
                <a16:creationId xmlns:a16="http://schemas.microsoft.com/office/drawing/2014/main" id="{B9C56B50-BD11-6B50-1A0B-DC313950B803}"/>
              </a:ext>
            </a:extLst>
          </p:cNvPr>
          <p:cNvSpPr>
            <a:spLocks noGrp="1"/>
          </p:cNvSpPr>
          <p:nvPr>
            <p:ph idx="1"/>
          </p:nvPr>
        </p:nvSpPr>
        <p:spPr>
          <a:xfrm>
            <a:off x="5258067" y="159176"/>
            <a:ext cx="5617028" cy="3607702"/>
          </a:xfrm>
        </p:spPr>
        <p:txBody>
          <a:bodyPr anchor="ctr">
            <a:normAutofit/>
          </a:bodyPr>
          <a:lstStyle/>
          <a:p>
            <a:pPr marL="0" indent="0">
              <a:buNone/>
            </a:pPr>
            <a:r>
              <a:rPr lang="hu-HU" sz="4400" dirty="0">
                <a:latin typeface="Fairwater Script" panose="02000507000000020003" pitchFamily="2" charset="0"/>
                <a:ea typeface="+mj-ea"/>
                <a:cs typeface="+mj-cs"/>
              </a:rPr>
              <a:t>Élete</a:t>
            </a:r>
          </a:p>
          <a:p>
            <a:pPr marL="0" indent="0">
              <a:buNone/>
            </a:pPr>
            <a:r>
              <a:rPr lang="hu-HU" sz="2000" dirty="0">
                <a:latin typeface="Fairwater Script" panose="02000507000000020003" pitchFamily="2" charset="0"/>
              </a:rPr>
              <a:t>1967. november 22.</a:t>
            </a:r>
            <a:r>
              <a:rPr lang="hu-HU" sz="2000" dirty="0"/>
              <a:t>  </a:t>
            </a:r>
            <a:r>
              <a:rPr lang="hu-HU" sz="2000" b="1" dirty="0"/>
              <a:t>|</a:t>
            </a:r>
            <a:r>
              <a:rPr lang="hu-HU" sz="2000" dirty="0"/>
              <a:t> Kalocsa	     </a:t>
            </a:r>
            <a:r>
              <a:rPr lang="hu-HU" sz="2000" dirty="0">
                <a:latin typeface="Fairwater Script" panose="02000507000000020003" pitchFamily="2" charset="0"/>
              </a:rPr>
              <a:t>1986</a:t>
            </a:r>
            <a:r>
              <a:rPr lang="hu-HU" sz="2000" dirty="0"/>
              <a:t> </a:t>
            </a:r>
            <a:r>
              <a:rPr lang="hu-HU" sz="2000" b="1" dirty="0"/>
              <a:t>|</a:t>
            </a:r>
            <a:r>
              <a:rPr lang="hu-HU" sz="2000" dirty="0"/>
              <a:t> Szentesi </a:t>
            </a:r>
            <a:r>
              <a:rPr lang="hu-HU" sz="2000" dirty="0" err="1"/>
              <a:t>Horváthy</a:t>
            </a:r>
            <a:r>
              <a:rPr lang="hu-HU" sz="2000" dirty="0"/>
              <a:t> Mihály Gimnázium</a:t>
            </a:r>
            <a:br>
              <a:rPr lang="hu-HU" sz="2000" b="1" dirty="0"/>
            </a:br>
            <a:r>
              <a:rPr lang="hu-HU" sz="2000" dirty="0">
                <a:latin typeface="Fairwater Script" panose="02000507000000020003" pitchFamily="2" charset="0"/>
              </a:rPr>
              <a:t>1991</a:t>
            </a:r>
            <a:r>
              <a:rPr lang="hu-HU" sz="2000" dirty="0"/>
              <a:t> </a:t>
            </a:r>
            <a:r>
              <a:rPr lang="hu-HU" sz="2000" b="1" dirty="0"/>
              <a:t>|</a:t>
            </a:r>
            <a:r>
              <a:rPr lang="hu-HU" sz="2000" dirty="0"/>
              <a:t> Színház- és Filmművészeti Főiskola</a:t>
            </a:r>
            <a:br>
              <a:rPr lang="hu-HU" sz="2000" b="1" dirty="0"/>
            </a:br>
            <a:r>
              <a:rPr lang="hu-HU" sz="2000" dirty="0">
                <a:latin typeface="Fairwater Script" panose="02000507000000020003" pitchFamily="2" charset="0"/>
              </a:rPr>
              <a:t>1992-2000</a:t>
            </a:r>
            <a:r>
              <a:rPr lang="hu-HU" sz="2000" dirty="0"/>
              <a:t> </a:t>
            </a:r>
            <a:r>
              <a:rPr lang="hu-HU" sz="2000" b="1" dirty="0"/>
              <a:t>|</a:t>
            </a:r>
            <a:r>
              <a:rPr lang="hu-HU" sz="2000" dirty="0"/>
              <a:t> </a:t>
            </a:r>
            <a:r>
              <a:rPr lang="hu-HU" sz="2000" b="1" dirty="0"/>
              <a:t> </a:t>
            </a:r>
            <a:r>
              <a:rPr lang="hu-HU" sz="2000" dirty="0"/>
              <a:t>a Vígszínház társulatának tagja</a:t>
            </a:r>
            <a:br>
              <a:rPr lang="hu-HU" sz="2000" b="1" dirty="0"/>
            </a:br>
            <a:r>
              <a:rPr lang="hu-HU" sz="2000" dirty="0">
                <a:latin typeface="Fairwater Script" panose="02000507000000020003" pitchFamily="2" charset="0"/>
              </a:rPr>
              <a:t>2000-2006</a:t>
            </a:r>
            <a:r>
              <a:rPr lang="hu-HU" sz="2000" dirty="0"/>
              <a:t> </a:t>
            </a:r>
            <a:r>
              <a:rPr lang="hu-HU" sz="2000" b="1" dirty="0"/>
              <a:t>|</a:t>
            </a:r>
            <a:r>
              <a:rPr lang="hu-HU" sz="2000" dirty="0"/>
              <a:t> szabadúszó</a:t>
            </a:r>
            <a:br>
              <a:rPr lang="hu-HU" sz="2000" b="1" dirty="0"/>
            </a:br>
            <a:r>
              <a:rPr lang="hu-HU" sz="2000" dirty="0">
                <a:latin typeface="Fairwater Script" panose="02000507000000020003" pitchFamily="2" charset="0"/>
              </a:rPr>
              <a:t>2006-2008</a:t>
            </a:r>
            <a:r>
              <a:rPr lang="hu-HU" sz="2000" dirty="0"/>
              <a:t> </a:t>
            </a:r>
            <a:r>
              <a:rPr lang="hu-HU" sz="2000" b="1" dirty="0"/>
              <a:t>|</a:t>
            </a:r>
            <a:r>
              <a:rPr lang="hu-HU" sz="2000" dirty="0"/>
              <a:t> a Bárka Színház igazgatója</a:t>
            </a:r>
            <a:br>
              <a:rPr lang="hu-HU" sz="2000" dirty="0"/>
            </a:br>
            <a:r>
              <a:rPr lang="hu-HU" sz="2000" dirty="0">
                <a:latin typeface="Fairwater Script" panose="02000507000000020003" pitchFamily="2" charset="0"/>
              </a:rPr>
              <a:t>2008-2013</a:t>
            </a:r>
            <a:r>
              <a:rPr lang="hu-HU" sz="2000" dirty="0"/>
              <a:t> </a:t>
            </a:r>
            <a:r>
              <a:rPr lang="hu-HU" sz="2000" b="1" dirty="0"/>
              <a:t>|</a:t>
            </a:r>
            <a:r>
              <a:rPr lang="hu-HU" sz="2000" dirty="0"/>
              <a:t> a Nemzeti Színház igazgatója</a:t>
            </a:r>
            <a:br>
              <a:rPr lang="hu-HU" sz="2000" b="1" dirty="0"/>
            </a:br>
            <a:r>
              <a:rPr lang="hu-HU" sz="2000" dirty="0">
                <a:latin typeface="Fairwater Script" panose="02000507000000020003" pitchFamily="2" charset="0"/>
              </a:rPr>
              <a:t>2013-tól</a:t>
            </a:r>
            <a:r>
              <a:rPr lang="hu-HU" sz="2000" b="1" dirty="0"/>
              <a:t> | </a:t>
            </a:r>
            <a:r>
              <a:rPr lang="hu-HU" sz="2000" dirty="0"/>
              <a:t>szabadúszó</a:t>
            </a:r>
          </a:p>
        </p:txBody>
      </p:sp>
      <p:sp>
        <p:nvSpPr>
          <p:cNvPr id="4" name="Szövegdoboz 3">
            <a:extLst>
              <a:ext uri="{FF2B5EF4-FFF2-40B4-BE49-F238E27FC236}">
                <a16:creationId xmlns:a16="http://schemas.microsoft.com/office/drawing/2014/main" id="{ECFCB2D8-3585-516D-F5A9-502B090A4CC3}"/>
              </a:ext>
            </a:extLst>
          </p:cNvPr>
          <p:cNvSpPr txBox="1"/>
          <p:nvPr/>
        </p:nvSpPr>
        <p:spPr>
          <a:xfrm>
            <a:off x="551893" y="4097349"/>
            <a:ext cx="3528431" cy="369332"/>
          </a:xfrm>
          <a:prstGeom prst="rect">
            <a:avLst/>
          </a:prstGeom>
          <a:noFill/>
        </p:spPr>
        <p:txBody>
          <a:bodyPr wrap="square" rtlCol="0">
            <a:spAutoFit/>
          </a:bodyPr>
          <a:lstStyle/>
          <a:p>
            <a:r>
              <a:rPr lang="hu-HU" dirty="0"/>
              <a:t>Színész, szinkronszínész, rendező</a:t>
            </a:r>
          </a:p>
        </p:txBody>
      </p:sp>
      <p:pic>
        <p:nvPicPr>
          <p:cNvPr id="6" name="Kép 5">
            <a:extLst>
              <a:ext uri="{FF2B5EF4-FFF2-40B4-BE49-F238E27FC236}">
                <a16:creationId xmlns:a16="http://schemas.microsoft.com/office/drawing/2014/main" id="{1CBBD70B-5E26-F08F-83FD-BA554EFF2F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60846" y="3608788"/>
            <a:ext cx="1981730" cy="2978010"/>
          </a:xfrm>
          <a:custGeom>
            <a:avLst/>
            <a:gdLst>
              <a:gd name="csX0" fmla="*/ 0 w 1981730"/>
              <a:gd name="csY0" fmla="*/ 0 h 2978010"/>
              <a:gd name="csX1" fmla="*/ 700211 w 1981730"/>
              <a:gd name="csY1" fmla="*/ 0 h 2978010"/>
              <a:gd name="csX2" fmla="*/ 1301336 w 1981730"/>
              <a:gd name="csY2" fmla="*/ 0 h 2978010"/>
              <a:gd name="csX3" fmla="*/ 1981730 w 1981730"/>
              <a:gd name="csY3" fmla="*/ 0 h 2978010"/>
              <a:gd name="csX4" fmla="*/ 1981730 w 1981730"/>
              <a:gd name="csY4" fmla="*/ 565822 h 2978010"/>
              <a:gd name="csX5" fmla="*/ 1981730 w 1981730"/>
              <a:gd name="csY5" fmla="*/ 1220984 h 2978010"/>
              <a:gd name="csX6" fmla="*/ 1981730 w 1981730"/>
              <a:gd name="csY6" fmla="*/ 1876146 h 2978010"/>
              <a:gd name="csX7" fmla="*/ 1981730 w 1981730"/>
              <a:gd name="csY7" fmla="*/ 2978010 h 2978010"/>
              <a:gd name="csX8" fmla="*/ 1301336 w 1981730"/>
              <a:gd name="csY8" fmla="*/ 2978010 h 2978010"/>
              <a:gd name="csX9" fmla="*/ 700211 w 1981730"/>
              <a:gd name="csY9" fmla="*/ 2978010 h 2978010"/>
              <a:gd name="csX10" fmla="*/ 0 w 1981730"/>
              <a:gd name="csY10" fmla="*/ 2978010 h 2978010"/>
              <a:gd name="csX11" fmla="*/ 0 w 1981730"/>
              <a:gd name="csY11" fmla="*/ 2412188 h 2978010"/>
              <a:gd name="csX12" fmla="*/ 0 w 1981730"/>
              <a:gd name="csY12" fmla="*/ 1876146 h 2978010"/>
              <a:gd name="csX13" fmla="*/ 0 w 1981730"/>
              <a:gd name="csY13" fmla="*/ 1340104 h 2978010"/>
              <a:gd name="csX14" fmla="*/ 0 w 1981730"/>
              <a:gd name="csY14" fmla="*/ 774283 h 2978010"/>
              <a:gd name="csX15" fmla="*/ 0 w 1981730"/>
              <a:gd name="csY15" fmla="*/ 0 h 297801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1981730" h="2978010" fill="none" extrusionOk="0">
                <a:moveTo>
                  <a:pt x="0" y="0"/>
                </a:moveTo>
                <a:cubicBezTo>
                  <a:pt x="331602" y="-34837"/>
                  <a:pt x="371844" y="33650"/>
                  <a:pt x="700211" y="0"/>
                </a:cubicBezTo>
                <a:cubicBezTo>
                  <a:pt x="1028578" y="-33650"/>
                  <a:pt x="1159183" y="-9373"/>
                  <a:pt x="1301336" y="0"/>
                </a:cubicBezTo>
                <a:cubicBezTo>
                  <a:pt x="1443489" y="9373"/>
                  <a:pt x="1784635" y="-13683"/>
                  <a:pt x="1981730" y="0"/>
                </a:cubicBezTo>
                <a:cubicBezTo>
                  <a:pt x="2000638" y="172332"/>
                  <a:pt x="1990535" y="396998"/>
                  <a:pt x="1981730" y="565822"/>
                </a:cubicBezTo>
                <a:cubicBezTo>
                  <a:pt x="1972925" y="734646"/>
                  <a:pt x="1970831" y="1017485"/>
                  <a:pt x="1981730" y="1220984"/>
                </a:cubicBezTo>
                <a:cubicBezTo>
                  <a:pt x="1992629" y="1424483"/>
                  <a:pt x="1985323" y="1665442"/>
                  <a:pt x="1981730" y="1876146"/>
                </a:cubicBezTo>
                <a:cubicBezTo>
                  <a:pt x="1978137" y="2086850"/>
                  <a:pt x="2016064" y="2633223"/>
                  <a:pt x="1981730" y="2978010"/>
                </a:cubicBezTo>
                <a:cubicBezTo>
                  <a:pt x="1831872" y="2999600"/>
                  <a:pt x="1570945" y="2959056"/>
                  <a:pt x="1301336" y="2978010"/>
                </a:cubicBezTo>
                <a:cubicBezTo>
                  <a:pt x="1031727" y="2996964"/>
                  <a:pt x="937790" y="2962852"/>
                  <a:pt x="700211" y="2978010"/>
                </a:cubicBezTo>
                <a:cubicBezTo>
                  <a:pt x="462632" y="2993168"/>
                  <a:pt x="344629" y="2973625"/>
                  <a:pt x="0" y="2978010"/>
                </a:cubicBezTo>
                <a:cubicBezTo>
                  <a:pt x="-24134" y="2706750"/>
                  <a:pt x="6799" y="2558657"/>
                  <a:pt x="0" y="2412188"/>
                </a:cubicBezTo>
                <a:cubicBezTo>
                  <a:pt x="-6799" y="2265719"/>
                  <a:pt x="9408" y="1991454"/>
                  <a:pt x="0" y="1876146"/>
                </a:cubicBezTo>
                <a:cubicBezTo>
                  <a:pt x="-9408" y="1760838"/>
                  <a:pt x="-15196" y="1479494"/>
                  <a:pt x="0" y="1340104"/>
                </a:cubicBezTo>
                <a:cubicBezTo>
                  <a:pt x="15196" y="1200714"/>
                  <a:pt x="27427" y="893646"/>
                  <a:pt x="0" y="774283"/>
                </a:cubicBezTo>
                <a:cubicBezTo>
                  <a:pt x="-27427" y="654920"/>
                  <a:pt x="18818" y="263021"/>
                  <a:pt x="0" y="0"/>
                </a:cubicBezTo>
                <a:close/>
              </a:path>
              <a:path w="1981730" h="2978010" stroke="0" extrusionOk="0">
                <a:moveTo>
                  <a:pt x="0" y="0"/>
                </a:moveTo>
                <a:cubicBezTo>
                  <a:pt x="228885" y="-9668"/>
                  <a:pt x="452974" y="19284"/>
                  <a:pt x="640759" y="0"/>
                </a:cubicBezTo>
                <a:cubicBezTo>
                  <a:pt x="828544" y="-19284"/>
                  <a:pt x="1152298" y="-4498"/>
                  <a:pt x="1321153" y="0"/>
                </a:cubicBezTo>
                <a:cubicBezTo>
                  <a:pt x="1490008" y="4498"/>
                  <a:pt x="1728051" y="-7772"/>
                  <a:pt x="1981730" y="0"/>
                </a:cubicBezTo>
                <a:cubicBezTo>
                  <a:pt x="1995991" y="177015"/>
                  <a:pt x="1992536" y="353709"/>
                  <a:pt x="1981730" y="625382"/>
                </a:cubicBezTo>
                <a:cubicBezTo>
                  <a:pt x="1970924" y="897055"/>
                  <a:pt x="1986829" y="986470"/>
                  <a:pt x="1981730" y="1161424"/>
                </a:cubicBezTo>
                <a:cubicBezTo>
                  <a:pt x="1976631" y="1336378"/>
                  <a:pt x="1985485" y="1430156"/>
                  <a:pt x="1981730" y="1667686"/>
                </a:cubicBezTo>
                <a:cubicBezTo>
                  <a:pt x="1977975" y="1905216"/>
                  <a:pt x="2006930" y="2045001"/>
                  <a:pt x="1981730" y="2173947"/>
                </a:cubicBezTo>
                <a:cubicBezTo>
                  <a:pt x="1956530" y="2302893"/>
                  <a:pt x="2000717" y="2763552"/>
                  <a:pt x="1981730" y="2978010"/>
                </a:cubicBezTo>
                <a:cubicBezTo>
                  <a:pt x="1684312" y="2976978"/>
                  <a:pt x="1582535" y="3007093"/>
                  <a:pt x="1301336" y="2978010"/>
                </a:cubicBezTo>
                <a:cubicBezTo>
                  <a:pt x="1020137" y="2948927"/>
                  <a:pt x="861477" y="2980281"/>
                  <a:pt x="700211" y="2978010"/>
                </a:cubicBezTo>
                <a:cubicBezTo>
                  <a:pt x="538945" y="2975739"/>
                  <a:pt x="203968" y="2950239"/>
                  <a:pt x="0" y="2978010"/>
                </a:cubicBezTo>
                <a:cubicBezTo>
                  <a:pt x="12991" y="2748541"/>
                  <a:pt x="7005" y="2585463"/>
                  <a:pt x="0" y="2412188"/>
                </a:cubicBezTo>
                <a:cubicBezTo>
                  <a:pt x="-7005" y="2238913"/>
                  <a:pt x="-21252" y="2035850"/>
                  <a:pt x="0" y="1876146"/>
                </a:cubicBezTo>
                <a:cubicBezTo>
                  <a:pt x="21252" y="1716442"/>
                  <a:pt x="-18525" y="1536418"/>
                  <a:pt x="0" y="1369885"/>
                </a:cubicBezTo>
                <a:cubicBezTo>
                  <a:pt x="18525" y="1203352"/>
                  <a:pt x="3087" y="979919"/>
                  <a:pt x="0" y="804063"/>
                </a:cubicBezTo>
                <a:cubicBezTo>
                  <a:pt x="-3087" y="628207"/>
                  <a:pt x="25216" y="183101"/>
                  <a:pt x="0" y="0"/>
                </a:cubicBezTo>
                <a:close/>
              </a:path>
            </a:pathLst>
          </a:custGeom>
          <a:ln>
            <a:solidFill>
              <a:schemeClr val="tx1"/>
            </a:solidFill>
            <a:extLst>
              <a:ext uri="{C807C97D-BFC1-408E-A445-0C87EB9F89A2}">
                <ask:lineSketchStyleProps xmlns:ask="http://schemas.microsoft.com/office/drawing/2018/sketchyshapes" sd="1764199860">
                  <a:prstGeom prst="rect">
                    <a:avLst/>
                  </a:prstGeom>
                  <ask:type>
                    <ask:lineSketchFreehand/>
                  </ask:type>
                </ask:lineSketchStyleProps>
              </a:ext>
            </a:extLst>
          </a:ln>
        </p:spPr>
      </p:pic>
      <p:pic>
        <p:nvPicPr>
          <p:cNvPr id="9" name="Kép 8">
            <a:extLst>
              <a:ext uri="{FF2B5EF4-FFF2-40B4-BE49-F238E27FC236}">
                <a16:creationId xmlns:a16="http://schemas.microsoft.com/office/drawing/2014/main" id="{A93008BB-7D27-FE59-1D79-720CE7407AE8}"/>
              </a:ext>
            </a:extLst>
          </p:cNvPr>
          <p:cNvPicPr>
            <a:picLocks noChangeAspect="1"/>
          </p:cNvPicPr>
          <p:nvPr/>
        </p:nvPicPr>
        <p:blipFill>
          <a:blip r:embed="rId3">
            <a:extLst>
              <a:ext uri="{28A0092B-C50C-407E-A947-70E740481C1C}">
                <a14:useLocalDpi xmlns:a14="http://schemas.microsoft.com/office/drawing/2010/main" val="0"/>
              </a:ext>
            </a:extLst>
          </a:blip>
          <a:srcRect b="14288"/>
          <a:stretch>
            <a:fillRect/>
          </a:stretch>
        </p:blipFill>
        <p:spPr>
          <a:xfrm>
            <a:off x="5215811" y="4282015"/>
            <a:ext cx="4040835" cy="2304783"/>
          </a:xfrm>
          <a:custGeom>
            <a:avLst/>
            <a:gdLst>
              <a:gd name="csX0" fmla="*/ 0 w 4040835"/>
              <a:gd name="csY0" fmla="*/ 0 h 2304783"/>
              <a:gd name="csX1" fmla="*/ 552247 w 4040835"/>
              <a:gd name="csY1" fmla="*/ 0 h 2304783"/>
              <a:gd name="csX2" fmla="*/ 1185312 w 4040835"/>
              <a:gd name="csY2" fmla="*/ 0 h 2304783"/>
              <a:gd name="csX3" fmla="*/ 1777967 w 4040835"/>
              <a:gd name="csY3" fmla="*/ 0 h 2304783"/>
              <a:gd name="csX4" fmla="*/ 2330215 w 4040835"/>
              <a:gd name="csY4" fmla="*/ 0 h 2304783"/>
              <a:gd name="csX5" fmla="*/ 3003687 w 4040835"/>
              <a:gd name="csY5" fmla="*/ 0 h 2304783"/>
              <a:gd name="csX6" fmla="*/ 4040835 w 4040835"/>
              <a:gd name="csY6" fmla="*/ 0 h 2304783"/>
              <a:gd name="csX7" fmla="*/ 4040835 w 4040835"/>
              <a:gd name="csY7" fmla="*/ 530100 h 2304783"/>
              <a:gd name="csX8" fmla="*/ 4040835 w 4040835"/>
              <a:gd name="csY8" fmla="*/ 1106296 h 2304783"/>
              <a:gd name="csX9" fmla="*/ 4040835 w 4040835"/>
              <a:gd name="csY9" fmla="*/ 1682492 h 2304783"/>
              <a:gd name="csX10" fmla="*/ 4040835 w 4040835"/>
              <a:gd name="csY10" fmla="*/ 2304783 h 2304783"/>
              <a:gd name="csX11" fmla="*/ 3407771 w 4040835"/>
              <a:gd name="csY11" fmla="*/ 2304783 h 2304783"/>
              <a:gd name="csX12" fmla="*/ 2855523 w 4040835"/>
              <a:gd name="csY12" fmla="*/ 2304783 h 2304783"/>
              <a:gd name="csX13" fmla="*/ 2303276 w 4040835"/>
              <a:gd name="csY13" fmla="*/ 2304783 h 2304783"/>
              <a:gd name="csX14" fmla="*/ 1670212 w 4040835"/>
              <a:gd name="csY14" fmla="*/ 2304783 h 2304783"/>
              <a:gd name="csX15" fmla="*/ 1077556 w 4040835"/>
              <a:gd name="csY15" fmla="*/ 2304783 h 2304783"/>
              <a:gd name="csX16" fmla="*/ 0 w 4040835"/>
              <a:gd name="csY16" fmla="*/ 2304783 h 2304783"/>
              <a:gd name="csX17" fmla="*/ 0 w 4040835"/>
              <a:gd name="csY17" fmla="*/ 1774683 h 2304783"/>
              <a:gd name="csX18" fmla="*/ 0 w 4040835"/>
              <a:gd name="csY18" fmla="*/ 1267631 h 2304783"/>
              <a:gd name="csX19" fmla="*/ 0 w 4040835"/>
              <a:gd name="csY19" fmla="*/ 645339 h 2304783"/>
              <a:gd name="csX20" fmla="*/ 0 w 4040835"/>
              <a:gd name="csY20" fmla="*/ 0 h 230478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Lst>
            <a:rect l="l" t="t" r="r" b="b"/>
            <a:pathLst>
              <a:path w="4040835" h="2304783" fill="none" extrusionOk="0">
                <a:moveTo>
                  <a:pt x="0" y="0"/>
                </a:moveTo>
                <a:cubicBezTo>
                  <a:pt x="247029" y="18674"/>
                  <a:pt x="280360" y="6531"/>
                  <a:pt x="552247" y="0"/>
                </a:cubicBezTo>
                <a:cubicBezTo>
                  <a:pt x="824134" y="-6531"/>
                  <a:pt x="877577" y="11369"/>
                  <a:pt x="1185312" y="0"/>
                </a:cubicBezTo>
                <a:cubicBezTo>
                  <a:pt x="1493048" y="-11369"/>
                  <a:pt x="1650378" y="516"/>
                  <a:pt x="1777967" y="0"/>
                </a:cubicBezTo>
                <a:cubicBezTo>
                  <a:pt x="1905556" y="-516"/>
                  <a:pt x="2072092" y="-18754"/>
                  <a:pt x="2330215" y="0"/>
                </a:cubicBezTo>
                <a:cubicBezTo>
                  <a:pt x="2588338" y="18754"/>
                  <a:pt x="2746295" y="9605"/>
                  <a:pt x="3003687" y="0"/>
                </a:cubicBezTo>
                <a:cubicBezTo>
                  <a:pt x="3261079" y="-9605"/>
                  <a:pt x="3586219" y="-31912"/>
                  <a:pt x="4040835" y="0"/>
                </a:cubicBezTo>
                <a:cubicBezTo>
                  <a:pt x="4033672" y="174405"/>
                  <a:pt x="4066479" y="271040"/>
                  <a:pt x="4040835" y="530100"/>
                </a:cubicBezTo>
                <a:cubicBezTo>
                  <a:pt x="4015191" y="789160"/>
                  <a:pt x="4067740" y="930444"/>
                  <a:pt x="4040835" y="1106296"/>
                </a:cubicBezTo>
                <a:cubicBezTo>
                  <a:pt x="4013930" y="1282148"/>
                  <a:pt x="4048675" y="1549740"/>
                  <a:pt x="4040835" y="1682492"/>
                </a:cubicBezTo>
                <a:cubicBezTo>
                  <a:pt x="4032995" y="1815244"/>
                  <a:pt x="4018309" y="2021683"/>
                  <a:pt x="4040835" y="2304783"/>
                </a:cubicBezTo>
                <a:cubicBezTo>
                  <a:pt x="3800910" y="2325306"/>
                  <a:pt x="3560890" y="2275761"/>
                  <a:pt x="3407771" y="2304783"/>
                </a:cubicBezTo>
                <a:cubicBezTo>
                  <a:pt x="3254652" y="2333805"/>
                  <a:pt x="3018537" y="2315100"/>
                  <a:pt x="2855523" y="2304783"/>
                </a:cubicBezTo>
                <a:cubicBezTo>
                  <a:pt x="2692509" y="2294466"/>
                  <a:pt x="2421933" y="2304687"/>
                  <a:pt x="2303276" y="2304783"/>
                </a:cubicBezTo>
                <a:cubicBezTo>
                  <a:pt x="2184619" y="2304879"/>
                  <a:pt x="1805418" y="2329213"/>
                  <a:pt x="1670212" y="2304783"/>
                </a:cubicBezTo>
                <a:cubicBezTo>
                  <a:pt x="1535006" y="2280353"/>
                  <a:pt x="1332885" y="2332306"/>
                  <a:pt x="1077556" y="2304783"/>
                </a:cubicBezTo>
                <a:cubicBezTo>
                  <a:pt x="822227" y="2277260"/>
                  <a:pt x="466883" y="2261942"/>
                  <a:pt x="0" y="2304783"/>
                </a:cubicBezTo>
                <a:cubicBezTo>
                  <a:pt x="-15794" y="2087840"/>
                  <a:pt x="8080" y="1967460"/>
                  <a:pt x="0" y="1774683"/>
                </a:cubicBezTo>
                <a:cubicBezTo>
                  <a:pt x="-8080" y="1581906"/>
                  <a:pt x="2073" y="1406989"/>
                  <a:pt x="0" y="1267631"/>
                </a:cubicBezTo>
                <a:cubicBezTo>
                  <a:pt x="-2073" y="1128273"/>
                  <a:pt x="-21616" y="811416"/>
                  <a:pt x="0" y="645339"/>
                </a:cubicBezTo>
                <a:cubicBezTo>
                  <a:pt x="21616" y="479262"/>
                  <a:pt x="-26585" y="186750"/>
                  <a:pt x="0" y="0"/>
                </a:cubicBezTo>
                <a:close/>
              </a:path>
              <a:path w="4040835" h="2304783" stroke="0" extrusionOk="0">
                <a:moveTo>
                  <a:pt x="0" y="0"/>
                </a:moveTo>
                <a:cubicBezTo>
                  <a:pt x="352824" y="28256"/>
                  <a:pt x="569267" y="-18442"/>
                  <a:pt x="713881" y="0"/>
                </a:cubicBezTo>
                <a:cubicBezTo>
                  <a:pt x="858495" y="18442"/>
                  <a:pt x="1114520" y="7665"/>
                  <a:pt x="1427762" y="0"/>
                </a:cubicBezTo>
                <a:cubicBezTo>
                  <a:pt x="1741004" y="-7665"/>
                  <a:pt x="1746195" y="-16885"/>
                  <a:pt x="1980009" y="0"/>
                </a:cubicBezTo>
                <a:cubicBezTo>
                  <a:pt x="2213823" y="16885"/>
                  <a:pt x="2416396" y="9056"/>
                  <a:pt x="2572665" y="0"/>
                </a:cubicBezTo>
                <a:cubicBezTo>
                  <a:pt x="2728934" y="-9056"/>
                  <a:pt x="3006599" y="33762"/>
                  <a:pt x="3326954" y="0"/>
                </a:cubicBezTo>
                <a:cubicBezTo>
                  <a:pt x="3647309" y="-33762"/>
                  <a:pt x="3882697" y="25495"/>
                  <a:pt x="4040835" y="0"/>
                </a:cubicBezTo>
                <a:cubicBezTo>
                  <a:pt x="4050825" y="264702"/>
                  <a:pt x="4024645" y="391118"/>
                  <a:pt x="4040835" y="599244"/>
                </a:cubicBezTo>
                <a:cubicBezTo>
                  <a:pt x="4057025" y="807370"/>
                  <a:pt x="4064735" y="904627"/>
                  <a:pt x="4040835" y="1106296"/>
                </a:cubicBezTo>
                <a:cubicBezTo>
                  <a:pt x="4016935" y="1307965"/>
                  <a:pt x="4045295" y="1536121"/>
                  <a:pt x="4040835" y="1682492"/>
                </a:cubicBezTo>
                <a:cubicBezTo>
                  <a:pt x="4036375" y="1828863"/>
                  <a:pt x="4052067" y="2163913"/>
                  <a:pt x="4040835" y="2304783"/>
                </a:cubicBezTo>
                <a:cubicBezTo>
                  <a:pt x="3835891" y="2279579"/>
                  <a:pt x="3529676" y="2318388"/>
                  <a:pt x="3326954" y="2304783"/>
                </a:cubicBezTo>
                <a:cubicBezTo>
                  <a:pt x="3124232" y="2291178"/>
                  <a:pt x="2829022" y="2280724"/>
                  <a:pt x="2572665" y="2304783"/>
                </a:cubicBezTo>
                <a:cubicBezTo>
                  <a:pt x="2316308" y="2328842"/>
                  <a:pt x="2158901" y="2289993"/>
                  <a:pt x="1980009" y="2304783"/>
                </a:cubicBezTo>
                <a:cubicBezTo>
                  <a:pt x="1801117" y="2319573"/>
                  <a:pt x="1528355" y="2311151"/>
                  <a:pt x="1346945" y="2304783"/>
                </a:cubicBezTo>
                <a:cubicBezTo>
                  <a:pt x="1165535" y="2298415"/>
                  <a:pt x="792955" y="2314622"/>
                  <a:pt x="633064" y="2304783"/>
                </a:cubicBezTo>
                <a:cubicBezTo>
                  <a:pt x="473173" y="2294944"/>
                  <a:pt x="226732" y="2333584"/>
                  <a:pt x="0" y="2304783"/>
                </a:cubicBezTo>
                <a:cubicBezTo>
                  <a:pt x="6116" y="2129376"/>
                  <a:pt x="-19216" y="1900860"/>
                  <a:pt x="0" y="1797731"/>
                </a:cubicBezTo>
                <a:cubicBezTo>
                  <a:pt x="19216" y="1694602"/>
                  <a:pt x="-6158" y="1350823"/>
                  <a:pt x="0" y="1221535"/>
                </a:cubicBezTo>
                <a:cubicBezTo>
                  <a:pt x="6158" y="1092247"/>
                  <a:pt x="-11984" y="837501"/>
                  <a:pt x="0" y="622291"/>
                </a:cubicBezTo>
                <a:cubicBezTo>
                  <a:pt x="11984" y="407081"/>
                  <a:pt x="-26348" y="167673"/>
                  <a:pt x="0" y="0"/>
                </a:cubicBezTo>
                <a:close/>
              </a:path>
            </a:pathLst>
          </a:custGeom>
          <a:ln>
            <a:solidFill>
              <a:schemeClr val="tx1"/>
            </a:solidFill>
            <a:extLst>
              <a:ext uri="{C807C97D-BFC1-408E-A445-0C87EB9F89A2}">
                <ask:lineSketchStyleProps xmlns:ask="http://schemas.microsoft.com/office/drawing/2018/sketchyshapes" sd="2868670999">
                  <a:prstGeom prst="rect">
                    <a:avLst/>
                  </a:prstGeom>
                  <ask:type>
                    <ask:lineSketchFreehand/>
                  </ask:type>
                </ask:lineSketchStyleProps>
              </a:ext>
            </a:extLst>
          </a:ln>
        </p:spPr>
      </p:pic>
    </p:spTree>
    <p:extLst>
      <p:ext uri="{BB962C8B-B14F-4D97-AF65-F5344CB8AC3E}">
        <p14:creationId xmlns:p14="http://schemas.microsoft.com/office/powerpoint/2010/main" val="3842175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F75AD06-DFC4-4B3A-8490-330823D0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C587C93-0840-40DF-96D5-D1F2137E64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Cím 1">
            <a:extLst>
              <a:ext uri="{FF2B5EF4-FFF2-40B4-BE49-F238E27FC236}">
                <a16:creationId xmlns:a16="http://schemas.microsoft.com/office/drawing/2014/main" id="{7898E6C7-1A21-E80D-5A0E-CA850707F2C6}"/>
              </a:ext>
            </a:extLst>
          </p:cNvPr>
          <p:cNvSpPr>
            <a:spLocks noGrp="1"/>
          </p:cNvSpPr>
          <p:nvPr>
            <p:ph type="title"/>
          </p:nvPr>
        </p:nvSpPr>
        <p:spPr>
          <a:xfrm>
            <a:off x="563960" y="-1210712"/>
            <a:ext cx="4130185" cy="4054282"/>
          </a:xfrm>
        </p:spPr>
        <p:txBody>
          <a:bodyPr>
            <a:normAutofit/>
          </a:bodyPr>
          <a:lstStyle/>
          <a:p>
            <a:r>
              <a:rPr lang="hu-HU" sz="3600" dirty="0">
                <a:solidFill>
                  <a:schemeClr val="tx2"/>
                </a:solidFill>
                <a:latin typeface="Fairwater Script" panose="02000507000000020003" pitchFamily="2" charset="0"/>
              </a:rPr>
              <a:t>Pályafutása</a:t>
            </a:r>
          </a:p>
        </p:txBody>
      </p:sp>
      <p:grpSp>
        <p:nvGrpSpPr>
          <p:cNvPr id="12" name="Group 11">
            <a:extLst>
              <a:ext uri="{FF2B5EF4-FFF2-40B4-BE49-F238E27FC236}">
                <a16:creationId xmlns:a16="http://schemas.microsoft.com/office/drawing/2014/main" id="{5E02D55A-F529-4B19-BAF9-F63240A7B4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839"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60367E3C-3947-493D-9458-5955DB20AE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1E8D9785-21DB-4CE6-B138-2999AD6161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43AA5AD5-8F29-4165-8112-305DDDDDD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A4EC0CF-F38F-4D7F-B48D-9A26E814DF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47A3A52F-BCB3-444D-9372-EE018B135C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535970" y="4114799"/>
            <a:ext cx="3655725" cy="2743201"/>
            <a:chOff x="-305" y="-1"/>
            <a:chExt cx="3832880" cy="2876136"/>
          </a:xfrm>
        </p:grpSpPr>
        <p:sp>
          <p:nvSpPr>
            <p:cNvPr id="19" name="Freeform: Shape 18">
              <a:extLst>
                <a:ext uri="{FF2B5EF4-FFF2-40B4-BE49-F238E27FC236}">
                  <a16:creationId xmlns:a16="http://schemas.microsoft.com/office/drawing/2014/main" id="{91E32C13-DED6-4967-85B8-68DD77103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38DDA515-BC6A-47FB-951E-E1E7928750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97EEFA7-6787-4EC0-8284-6D3D273061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A9621AC-50AB-4B43-896D-78FE571A38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Szövegdoboz 3">
            <a:extLst>
              <a:ext uri="{FF2B5EF4-FFF2-40B4-BE49-F238E27FC236}">
                <a16:creationId xmlns:a16="http://schemas.microsoft.com/office/drawing/2014/main" id="{AF093EA3-E71C-DF1D-AD25-E88D2B7B7161}"/>
              </a:ext>
            </a:extLst>
          </p:cNvPr>
          <p:cNvSpPr txBox="1"/>
          <p:nvPr/>
        </p:nvSpPr>
        <p:spPr>
          <a:xfrm>
            <a:off x="9525000" y="5424974"/>
            <a:ext cx="2667000" cy="923330"/>
          </a:xfrm>
          <a:prstGeom prst="rect">
            <a:avLst/>
          </a:prstGeom>
          <a:noFill/>
        </p:spPr>
        <p:txBody>
          <a:bodyPr wrap="square" rtlCol="0">
            <a:spAutoFit/>
          </a:bodyPr>
          <a:lstStyle/>
          <a:p>
            <a:r>
              <a:rPr lang="hu-HU" b="1" dirty="0"/>
              <a:t>Díjai:</a:t>
            </a:r>
          </a:p>
          <a:p>
            <a:r>
              <a:rPr lang="hu-HU" dirty="0"/>
              <a:t>Jászai Mari-díj (színészi és rendezői munkájáért)</a:t>
            </a:r>
          </a:p>
        </p:txBody>
      </p:sp>
      <p:sp>
        <p:nvSpPr>
          <p:cNvPr id="6" name="Szövegdoboz 5">
            <a:extLst>
              <a:ext uri="{FF2B5EF4-FFF2-40B4-BE49-F238E27FC236}">
                <a16:creationId xmlns:a16="http://schemas.microsoft.com/office/drawing/2014/main" id="{CFD6266E-AD06-5DA8-AE7E-242CE1690C75}"/>
              </a:ext>
            </a:extLst>
          </p:cNvPr>
          <p:cNvSpPr txBox="1"/>
          <p:nvPr/>
        </p:nvSpPr>
        <p:spPr>
          <a:xfrm>
            <a:off x="4352238" y="58427"/>
            <a:ext cx="3853356" cy="5553315"/>
          </a:xfrm>
          <a:prstGeom prst="rect">
            <a:avLst/>
          </a:prstGeom>
          <a:noFill/>
        </p:spPr>
        <p:txBody>
          <a:bodyPr wrap="square">
            <a:spAutoFit/>
          </a:bodyPr>
          <a:lstStyle/>
          <a:p>
            <a:pPr>
              <a:lnSpc>
                <a:spcPts val="1800"/>
              </a:lnSpc>
              <a:spcBef>
                <a:spcPts val="900"/>
              </a:spcBef>
            </a:pPr>
            <a:r>
              <a:rPr lang="hu-HU" dirty="0">
                <a:solidFill>
                  <a:srgbClr val="335263"/>
                </a:solidFill>
                <a:latin typeface="Congenial SemiBold" panose="02000503040000020004" pitchFamily="2" charset="0"/>
              </a:rPr>
              <a:t>Fontos szerepei:</a:t>
            </a:r>
            <a:endParaRPr lang="hu-HU" dirty="0">
              <a:latin typeface="Garamond" panose="02020404030301010803" pitchFamily="18" charset="0"/>
            </a:endParaRPr>
          </a:p>
          <a:p>
            <a:pPr>
              <a:lnSpc>
                <a:spcPts val="1800"/>
              </a:lnSpc>
              <a:spcBef>
                <a:spcPts val="900"/>
              </a:spcBef>
            </a:pPr>
            <a:r>
              <a:rPr lang="hu-HU" dirty="0">
                <a:latin typeface="Garamond" panose="02020404030301010803" pitchFamily="18" charset="0"/>
              </a:rPr>
              <a:t>III</a:t>
            </a:r>
            <a:r>
              <a:rPr lang="hu-HU" dirty="0">
                <a:latin typeface="Fairwater Script" panose="02000507000000020003" pitchFamily="2" charset="0"/>
              </a:rPr>
              <a:t>. Richárd </a:t>
            </a:r>
            <a:r>
              <a:rPr lang="hu-HU" sz="2000" dirty="0"/>
              <a:t>– Shakespeare</a:t>
            </a:r>
          </a:p>
          <a:p>
            <a:pPr>
              <a:lnSpc>
                <a:spcPts val="1800"/>
              </a:lnSpc>
              <a:spcBef>
                <a:spcPts val="900"/>
              </a:spcBef>
            </a:pPr>
            <a:r>
              <a:rPr lang="hu-HU" dirty="0">
                <a:latin typeface="Fairwater Script" panose="02000507000000020003" pitchFamily="2" charset="0"/>
              </a:rPr>
              <a:t>Rómeó</a:t>
            </a:r>
            <a:r>
              <a:rPr lang="hu-HU" dirty="0"/>
              <a:t> </a:t>
            </a:r>
            <a:r>
              <a:rPr lang="hu-HU" sz="2000" dirty="0"/>
              <a:t>– Rómeó és Júlia</a:t>
            </a:r>
          </a:p>
          <a:p>
            <a:pPr>
              <a:lnSpc>
                <a:spcPts val="1800"/>
              </a:lnSpc>
              <a:spcBef>
                <a:spcPts val="900"/>
              </a:spcBef>
            </a:pPr>
            <a:r>
              <a:rPr lang="hu-HU" dirty="0">
                <a:latin typeface="Fairwater Script" panose="02000507000000020003" pitchFamily="2" charset="0"/>
              </a:rPr>
              <a:t>Raszkolnyikov</a:t>
            </a:r>
            <a:r>
              <a:rPr lang="hu-HU" dirty="0"/>
              <a:t> </a:t>
            </a:r>
            <a:r>
              <a:rPr lang="hu-HU" sz="2000" dirty="0"/>
              <a:t>– Dosztojevszkij: Bűn és bűnhődés</a:t>
            </a:r>
          </a:p>
          <a:p>
            <a:pPr>
              <a:lnSpc>
                <a:spcPts val="1800"/>
              </a:lnSpc>
              <a:spcBef>
                <a:spcPts val="900"/>
              </a:spcBef>
            </a:pPr>
            <a:r>
              <a:rPr lang="hu-HU" dirty="0">
                <a:latin typeface="Fairwater Script" panose="02000507000000020003" pitchFamily="2" charset="0"/>
              </a:rPr>
              <a:t>Iván </a:t>
            </a:r>
            <a:r>
              <a:rPr lang="hu-HU" dirty="0" err="1">
                <a:latin typeface="Fairwater Script" panose="02000507000000020003" pitchFamily="2" charset="0"/>
              </a:rPr>
              <a:t>Karamazov</a:t>
            </a:r>
            <a:r>
              <a:rPr lang="hu-HU" dirty="0">
                <a:latin typeface="Fairwater Script" panose="02000507000000020003" pitchFamily="2" charset="0"/>
              </a:rPr>
              <a:t> </a:t>
            </a:r>
            <a:r>
              <a:rPr lang="hu-HU" sz="2000" dirty="0"/>
              <a:t>– Dosztojevszkij: A </a:t>
            </a:r>
            <a:r>
              <a:rPr lang="hu-HU" sz="2000" dirty="0" err="1"/>
              <a:t>Karamazov</a:t>
            </a:r>
            <a:r>
              <a:rPr lang="hu-HU" sz="2000" dirty="0"/>
              <a:t> testvérek</a:t>
            </a:r>
          </a:p>
          <a:p>
            <a:pPr>
              <a:lnSpc>
                <a:spcPts val="1800"/>
              </a:lnSpc>
              <a:spcBef>
                <a:spcPts val="900"/>
              </a:spcBef>
            </a:pPr>
            <a:r>
              <a:rPr lang="hu-HU" dirty="0">
                <a:latin typeface="Fairwater Script" panose="02000507000000020003" pitchFamily="2" charset="0"/>
              </a:rPr>
              <a:t>Prior Walter </a:t>
            </a:r>
            <a:r>
              <a:rPr lang="hu-HU" sz="2000" dirty="0"/>
              <a:t>– </a:t>
            </a:r>
            <a:r>
              <a:rPr lang="hu-HU" sz="2000" dirty="0" err="1"/>
              <a:t>Kushner</a:t>
            </a:r>
            <a:r>
              <a:rPr lang="hu-HU" sz="2000" dirty="0"/>
              <a:t>: Angyalok Amerikában</a:t>
            </a:r>
          </a:p>
          <a:p>
            <a:pPr>
              <a:lnSpc>
                <a:spcPts val="1800"/>
              </a:lnSpc>
              <a:spcBef>
                <a:spcPts val="900"/>
              </a:spcBef>
            </a:pPr>
            <a:r>
              <a:rPr lang="hu-HU" dirty="0" err="1">
                <a:latin typeface="Fairwater Script" panose="02000507000000020003" pitchFamily="2" charset="0"/>
              </a:rPr>
              <a:t>Jago</a:t>
            </a:r>
            <a:r>
              <a:rPr lang="hu-HU" dirty="0">
                <a:latin typeface="Fairwater Script" panose="02000507000000020003" pitchFamily="2" charset="0"/>
              </a:rPr>
              <a:t> </a:t>
            </a:r>
            <a:r>
              <a:rPr lang="hu-HU" dirty="0"/>
              <a:t>– </a:t>
            </a:r>
            <a:r>
              <a:rPr lang="hu-HU" sz="2000" dirty="0"/>
              <a:t>Shakespeare: </a:t>
            </a:r>
            <a:r>
              <a:rPr lang="hu-HU" sz="2000" dirty="0" err="1"/>
              <a:t>Othello</a:t>
            </a:r>
            <a:endParaRPr lang="hu-HU" sz="2000" dirty="0"/>
          </a:p>
          <a:p>
            <a:pPr>
              <a:lnSpc>
                <a:spcPts val="1800"/>
              </a:lnSpc>
              <a:spcBef>
                <a:spcPts val="900"/>
              </a:spcBef>
            </a:pPr>
            <a:r>
              <a:rPr lang="hu-HU" dirty="0" err="1">
                <a:latin typeface="Fairwater Script" panose="02000507000000020003" pitchFamily="2" charset="0"/>
              </a:rPr>
              <a:t>Puck</a:t>
            </a:r>
            <a:r>
              <a:rPr lang="hu-HU" dirty="0"/>
              <a:t> </a:t>
            </a:r>
            <a:r>
              <a:rPr lang="hu-HU" sz="2000" dirty="0"/>
              <a:t>– Shakespeare: Szentivánéji álom </a:t>
            </a:r>
          </a:p>
          <a:p>
            <a:pPr>
              <a:lnSpc>
                <a:spcPts val="1800"/>
              </a:lnSpc>
              <a:spcBef>
                <a:spcPts val="900"/>
              </a:spcBef>
            </a:pPr>
            <a:r>
              <a:rPr lang="hu-HU" dirty="0">
                <a:solidFill>
                  <a:srgbClr val="335263"/>
                </a:solidFill>
                <a:latin typeface="Congenial SemiBold" panose="02000503040000020004" pitchFamily="2" charset="0"/>
              </a:rPr>
              <a:t>Rendezései:</a:t>
            </a:r>
          </a:p>
          <a:p>
            <a:r>
              <a:rPr lang="hu-HU" dirty="0" err="1">
                <a:latin typeface="Fairwater Script" panose="02000507000000020003" pitchFamily="2" charset="0"/>
              </a:rPr>
              <a:t>Mephisto</a:t>
            </a:r>
            <a:r>
              <a:rPr lang="hu-HU" dirty="0"/>
              <a:t>(Klaus Mann)</a:t>
            </a:r>
          </a:p>
          <a:p>
            <a:r>
              <a:rPr lang="hu-HU" dirty="0">
                <a:latin typeface="Fairwater Script" panose="02000507000000020003" pitchFamily="2" charset="0"/>
              </a:rPr>
              <a:t>István, a király </a:t>
            </a:r>
            <a:r>
              <a:rPr lang="hu-HU" dirty="0"/>
              <a:t>(Rockopera).</a:t>
            </a:r>
          </a:p>
          <a:p>
            <a:r>
              <a:rPr lang="hu-HU" dirty="0">
                <a:latin typeface="Fairwater Script" panose="02000507000000020003" pitchFamily="2" charset="0"/>
              </a:rPr>
              <a:t>Az Őrült Nők Ketrece </a:t>
            </a:r>
            <a:r>
              <a:rPr lang="hu-HU" dirty="0"/>
              <a:t>(Musical)</a:t>
            </a:r>
          </a:p>
          <a:p>
            <a:pPr>
              <a:lnSpc>
                <a:spcPts val="1800"/>
              </a:lnSpc>
              <a:spcBef>
                <a:spcPts val="900"/>
              </a:spcBef>
            </a:pPr>
            <a:endParaRPr lang="hu-HU" sz="2000" dirty="0"/>
          </a:p>
          <a:p>
            <a:pPr>
              <a:lnSpc>
                <a:spcPts val="1800"/>
              </a:lnSpc>
              <a:spcBef>
                <a:spcPts val="900"/>
              </a:spcBef>
            </a:pPr>
            <a:endParaRPr lang="hu-HU" sz="2000" dirty="0"/>
          </a:p>
        </p:txBody>
      </p:sp>
      <p:sp>
        <p:nvSpPr>
          <p:cNvPr id="9" name="Szövegdoboz 8">
            <a:extLst>
              <a:ext uri="{FF2B5EF4-FFF2-40B4-BE49-F238E27FC236}">
                <a16:creationId xmlns:a16="http://schemas.microsoft.com/office/drawing/2014/main" id="{7B9DE3FE-47A8-C9DB-40F0-8722262D3DC6}"/>
              </a:ext>
            </a:extLst>
          </p:cNvPr>
          <p:cNvSpPr txBox="1"/>
          <p:nvPr/>
        </p:nvSpPr>
        <p:spPr>
          <a:xfrm>
            <a:off x="8409740" y="58427"/>
            <a:ext cx="3577809" cy="4247317"/>
          </a:xfrm>
          <a:prstGeom prst="rect">
            <a:avLst/>
          </a:prstGeom>
          <a:noFill/>
        </p:spPr>
        <p:txBody>
          <a:bodyPr wrap="square" rtlCol="0">
            <a:spAutoFit/>
          </a:bodyPr>
          <a:lstStyle/>
          <a:p>
            <a:r>
              <a:rPr lang="hu-HU" dirty="0"/>
              <a:t>Alföldi Róbert számára Lucifer szerepe Az ember tragédiája című műben azért lehetett kiemelkedő, mert a darab egyik legösszetettebb, filozófiai jelentőségű alakjáról van szó. Egy ilyen alakítás egyszerre kíván erős színészi jelenlétet és mély gondolati értelmezést, ami kiemelheti egy művész pályájának érett szakaszát. Emellett egy klasszikus nemzeti drámában való meghatározó szerep szakmailag is jelentős visszajelzés a színészi és értelmezői képességekről.</a:t>
            </a:r>
          </a:p>
        </p:txBody>
      </p:sp>
      <p:sp>
        <p:nvSpPr>
          <p:cNvPr id="17" name="Szövegdoboz 16">
            <a:extLst>
              <a:ext uri="{FF2B5EF4-FFF2-40B4-BE49-F238E27FC236}">
                <a16:creationId xmlns:a16="http://schemas.microsoft.com/office/drawing/2014/main" id="{2293AF3E-B67B-4A5D-763F-708D9F6C84BD}"/>
              </a:ext>
            </a:extLst>
          </p:cNvPr>
          <p:cNvSpPr txBox="1"/>
          <p:nvPr/>
        </p:nvSpPr>
        <p:spPr>
          <a:xfrm>
            <a:off x="292056" y="5055860"/>
            <a:ext cx="7175544" cy="1754326"/>
          </a:xfrm>
          <a:prstGeom prst="rect">
            <a:avLst/>
          </a:prstGeom>
          <a:noFill/>
        </p:spPr>
        <p:txBody>
          <a:bodyPr wrap="square" rtlCol="0">
            <a:spAutoFit/>
          </a:bodyPr>
          <a:lstStyle/>
          <a:p>
            <a:r>
              <a:rPr lang="hu-HU" b="1" dirty="0"/>
              <a:t>Alföldi Róbert Lucifer-alakítása a Az ember tragédiája előadásában erősen intellektuális és gondolati központú volt. Nem démonikus, „ördögi” figuraként jelent meg, hanem inkább hűvös, ironikus és logikusan érvelő kérdezőként, aki folyamatosan kétségbe vonja az emberi eszméket. Játékában Lucifer az emberi világ kritikusa lett, aki nem pusztán tagad, hanem gondolkodásra kényszerít.</a:t>
            </a:r>
            <a:endParaRPr lang="hu-HU" dirty="0"/>
          </a:p>
        </p:txBody>
      </p:sp>
      <p:sp>
        <p:nvSpPr>
          <p:cNvPr id="23" name="Szövegdoboz 22">
            <a:extLst>
              <a:ext uri="{FF2B5EF4-FFF2-40B4-BE49-F238E27FC236}">
                <a16:creationId xmlns:a16="http://schemas.microsoft.com/office/drawing/2014/main" id="{6B0320CF-3DF7-3539-C49A-FE1CD96A3DC2}"/>
              </a:ext>
            </a:extLst>
          </p:cNvPr>
          <p:cNvSpPr txBox="1"/>
          <p:nvPr/>
        </p:nvSpPr>
        <p:spPr>
          <a:xfrm rot="5400000">
            <a:off x="2514639" y="3392220"/>
            <a:ext cx="2031327" cy="646331"/>
          </a:xfrm>
          <a:prstGeom prst="rect">
            <a:avLst/>
          </a:prstGeom>
          <a:noFill/>
        </p:spPr>
        <p:txBody>
          <a:bodyPr wrap="square" rtlCol="0">
            <a:spAutoFit/>
          </a:bodyPr>
          <a:lstStyle/>
          <a:p>
            <a:pPr algn="ctr"/>
            <a:r>
              <a:rPr lang="hu-HU" dirty="0"/>
              <a:t>Lucifert </a:t>
            </a:r>
          </a:p>
          <a:p>
            <a:pPr algn="ctr"/>
            <a:r>
              <a:rPr lang="hu-HU" dirty="0"/>
              <a:t>személyesít meg</a:t>
            </a:r>
          </a:p>
        </p:txBody>
      </p:sp>
      <p:sp>
        <p:nvSpPr>
          <p:cNvPr id="24" name="Szövegdoboz 23">
            <a:extLst>
              <a:ext uri="{FF2B5EF4-FFF2-40B4-BE49-F238E27FC236}">
                <a16:creationId xmlns:a16="http://schemas.microsoft.com/office/drawing/2014/main" id="{D5293D0D-74C6-9005-0E0B-87FD88CE3726}"/>
              </a:ext>
            </a:extLst>
          </p:cNvPr>
          <p:cNvSpPr txBox="1"/>
          <p:nvPr/>
        </p:nvSpPr>
        <p:spPr>
          <a:xfrm>
            <a:off x="2446921" y="2250688"/>
            <a:ext cx="370114" cy="2646878"/>
          </a:xfrm>
          <a:prstGeom prst="rect">
            <a:avLst/>
          </a:prstGeom>
          <a:noFill/>
        </p:spPr>
        <p:txBody>
          <a:bodyPr wrap="square" rtlCol="0">
            <a:spAutoFit/>
          </a:bodyPr>
          <a:lstStyle/>
          <a:p>
            <a:r>
              <a:rPr lang="hu-HU" sz="16600" dirty="0">
                <a:effectLst>
                  <a:outerShdw blurRad="38100" dist="38100" dir="2700000" algn="tl">
                    <a:srgbClr val="000000">
                      <a:alpha val="43137"/>
                    </a:srgbClr>
                  </a:outerShdw>
                </a:effectLst>
              </a:rPr>
              <a:t>}</a:t>
            </a:r>
          </a:p>
        </p:txBody>
      </p:sp>
      <p:sp>
        <p:nvSpPr>
          <p:cNvPr id="26" name="Rectangle 2">
            <a:extLst>
              <a:ext uri="{FF2B5EF4-FFF2-40B4-BE49-F238E27FC236}">
                <a16:creationId xmlns:a16="http://schemas.microsoft.com/office/drawing/2014/main" id="{7584C8E9-A089-F67C-F06D-9C80CA803951}"/>
              </a:ext>
            </a:extLst>
          </p:cNvPr>
          <p:cNvSpPr>
            <a:spLocks noChangeArrowheads="1"/>
          </p:cNvSpPr>
          <p:nvPr/>
        </p:nvSpPr>
        <p:spPr bwMode="auto">
          <a:xfrm>
            <a:off x="72774" y="2859349"/>
            <a:ext cx="2635594"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hu-HU" altLang="hu-HU" sz="1700" b="0" i="0" u="none" strike="noStrike" cap="none" normalizeH="0" baseline="0" dirty="0">
                <a:ln>
                  <a:noFill/>
                </a:ln>
                <a:solidFill>
                  <a:schemeClr val="tx1"/>
                </a:solidFill>
                <a:effectLst/>
                <a:latin typeface="Arial" panose="020B0604020202020204" pitchFamily="34" charset="0"/>
              </a:rPr>
              <a:t>Intellektuális </a:t>
            </a:r>
          </a:p>
          <a:p>
            <a:pPr marL="0" marR="0" lvl="0" indent="0" algn="l" defTabSz="914400" rtl="0" eaLnBrk="0" fontAlgn="base" latinLnBrk="0" hangingPunct="0">
              <a:lnSpc>
                <a:spcPct val="100000"/>
              </a:lnSpc>
              <a:spcBef>
                <a:spcPct val="0"/>
              </a:spcBef>
              <a:spcAft>
                <a:spcPct val="0"/>
              </a:spcAft>
              <a:buClrTx/>
              <a:buSzTx/>
              <a:tabLst/>
            </a:pPr>
            <a:r>
              <a:rPr kumimoji="0" lang="hu-HU" altLang="hu-HU" sz="1700" b="0" i="0" u="none" strike="noStrike" cap="none" normalizeH="0" baseline="0" dirty="0">
                <a:ln>
                  <a:noFill/>
                </a:ln>
                <a:solidFill>
                  <a:schemeClr val="tx1"/>
                </a:solidFill>
                <a:effectLst/>
                <a:latin typeface="Arial" panose="020B0604020202020204" pitchFamily="34" charset="0"/>
              </a:rPr>
              <a:t>Ironikus és szarkasztikus </a:t>
            </a:r>
          </a:p>
          <a:p>
            <a:pPr marL="0" marR="0" lvl="0" indent="0" algn="l" defTabSz="914400" rtl="0" eaLnBrk="0" fontAlgn="base" latinLnBrk="0" hangingPunct="0">
              <a:lnSpc>
                <a:spcPct val="100000"/>
              </a:lnSpc>
              <a:spcBef>
                <a:spcPct val="0"/>
              </a:spcBef>
              <a:spcAft>
                <a:spcPct val="0"/>
              </a:spcAft>
              <a:buClrTx/>
              <a:buSzTx/>
              <a:tabLst/>
            </a:pPr>
            <a:r>
              <a:rPr kumimoji="0" lang="hu-HU" altLang="hu-HU" sz="1700" b="0" i="0" u="none" strike="noStrike" cap="none" normalizeH="0" baseline="0" dirty="0">
                <a:ln>
                  <a:noFill/>
                </a:ln>
                <a:solidFill>
                  <a:schemeClr val="tx1"/>
                </a:solidFill>
                <a:effectLst/>
                <a:latin typeface="Arial" panose="020B0604020202020204" pitchFamily="34" charset="0"/>
              </a:rPr>
              <a:t>Kétségbe vonó, lázadó </a:t>
            </a:r>
          </a:p>
          <a:p>
            <a:pPr marL="0" marR="0" lvl="0" indent="0" algn="l" defTabSz="914400" rtl="0" eaLnBrk="0" fontAlgn="base" latinLnBrk="0" hangingPunct="0">
              <a:lnSpc>
                <a:spcPct val="100000"/>
              </a:lnSpc>
              <a:spcBef>
                <a:spcPct val="0"/>
              </a:spcBef>
              <a:spcAft>
                <a:spcPct val="0"/>
              </a:spcAft>
              <a:buClrTx/>
              <a:buSzTx/>
              <a:tabLst/>
            </a:pPr>
            <a:r>
              <a:rPr kumimoji="0" lang="hu-HU" altLang="hu-HU" sz="1700" b="0" i="0" u="none" strike="noStrike" cap="none" normalizeH="0" baseline="0" dirty="0">
                <a:ln>
                  <a:noFill/>
                </a:ln>
                <a:solidFill>
                  <a:schemeClr val="tx1"/>
                </a:solidFill>
                <a:effectLst/>
                <a:latin typeface="Arial" panose="020B0604020202020204" pitchFamily="34" charset="0"/>
              </a:rPr>
              <a:t>Hideg logikájú </a:t>
            </a:r>
          </a:p>
          <a:p>
            <a:pPr marL="0" marR="0" lvl="0" indent="0" algn="l" defTabSz="914400" rtl="0" eaLnBrk="0" fontAlgn="base" latinLnBrk="0" hangingPunct="0">
              <a:lnSpc>
                <a:spcPct val="100000"/>
              </a:lnSpc>
              <a:spcBef>
                <a:spcPct val="0"/>
              </a:spcBef>
              <a:spcAft>
                <a:spcPct val="0"/>
              </a:spcAft>
              <a:buClrTx/>
              <a:buSzTx/>
              <a:tabLst/>
            </a:pPr>
            <a:r>
              <a:rPr kumimoji="0" lang="hu-HU" altLang="hu-HU" sz="1700" b="0" i="0" u="none" strike="noStrike" cap="none" normalizeH="0" baseline="0" dirty="0">
                <a:ln>
                  <a:noFill/>
                </a:ln>
                <a:solidFill>
                  <a:schemeClr val="tx1"/>
                </a:solidFill>
                <a:effectLst/>
                <a:latin typeface="Arial" panose="020B0604020202020204" pitchFamily="34" charset="0"/>
              </a:rPr>
              <a:t>Filozofikus gondolkodású </a:t>
            </a:r>
          </a:p>
          <a:p>
            <a:pPr marL="0" marR="0" lvl="0" indent="0" algn="l" defTabSz="914400" rtl="0" eaLnBrk="0" fontAlgn="base" latinLnBrk="0" hangingPunct="0">
              <a:lnSpc>
                <a:spcPct val="100000"/>
              </a:lnSpc>
              <a:spcBef>
                <a:spcPct val="0"/>
              </a:spcBef>
              <a:spcAft>
                <a:spcPct val="0"/>
              </a:spcAft>
              <a:buClrTx/>
              <a:buSzTx/>
              <a:tabLst/>
            </a:pPr>
            <a:r>
              <a:rPr kumimoji="0" lang="hu-HU" altLang="hu-HU" sz="1700" b="0" i="0" u="none" strike="noStrike" cap="none" normalizeH="0" baseline="0" dirty="0">
                <a:ln>
                  <a:noFill/>
                </a:ln>
                <a:solidFill>
                  <a:schemeClr val="tx1"/>
                </a:solidFill>
                <a:effectLst/>
                <a:latin typeface="Arial" panose="020B0604020202020204" pitchFamily="34" charset="0"/>
              </a:rPr>
              <a:t>Az emberi létet kritizáló </a:t>
            </a:r>
          </a:p>
        </p:txBody>
      </p:sp>
    </p:spTree>
    <p:extLst>
      <p:ext uri="{BB962C8B-B14F-4D97-AF65-F5344CB8AC3E}">
        <p14:creationId xmlns:p14="http://schemas.microsoft.com/office/powerpoint/2010/main" val="2849272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Tartalom helye 9">
            <a:extLst>
              <a:ext uri="{FF2B5EF4-FFF2-40B4-BE49-F238E27FC236}">
                <a16:creationId xmlns:a16="http://schemas.microsoft.com/office/drawing/2014/main" id="{63700927-444C-3899-E033-B47261446E6D}"/>
              </a:ext>
            </a:extLst>
          </p:cNvPr>
          <p:cNvPicPr>
            <a:picLocks noGrp="1" noChangeAspect="1"/>
          </p:cNvPicPr>
          <p:nvPr>
            <p:ph idx="1"/>
          </p:nvPr>
        </p:nvPicPr>
        <p:blipFill>
          <a:blip r:embed="rId2">
            <a:alphaModFix amt="40000"/>
            <a:extLst>
              <a:ext uri="{28A0092B-C50C-407E-A947-70E740481C1C}">
                <a14:useLocalDpi xmlns:a14="http://schemas.microsoft.com/office/drawing/2010/main" val="0"/>
              </a:ext>
            </a:extLst>
          </a:blip>
          <a:srcRect b="33824"/>
          <a:stretch>
            <a:fillRect/>
          </a:stretch>
        </p:blipFill>
        <p:spPr>
          <a:xfrm>
            <a:off x="20" y="10"/>
            <a:ext cx="12191980" cy="6857990"/>
          </a:xfrm>
          <a:prstGeom prst="rect">
            <a:avLst/>
          </a:prstGeom>
        </p:spPr>
      </p:pic>
      <p:sp>
        <p:nvSpPr>
          <p:cNvPr id="2" name="Cím 1">
            <a:extLst>
              <a:ext uri="{FF2B5EF4-FFF2-40B4-BE49-F238E27FC236}">
                <a16:creationId xmlns:a16="http://schemas.microsoft.com/office/drawing/2014/main" id="{5FD99952-1D05-4B4F-AE4C-71C262A4401C}"/>
              </a:ext>
            </a:extLst>
          </p:cNvPr>
          <p:cNvSpPr>
            <a:spLocks noGrp="1"/>
          </p:cNvSpPr>
          <p:nvPr>
            <p:ph type="title"/>
          </p:nvPr>
        </p:nvSpPr>
        <p:spPr>
          <a:xfrm>
            <a:off x="965200" y="965200"/>
            <a:ext cx="10261600" cy="3564869"/>
          </a:xfrm>
        </p:spPr>
        <p:txBody>
          <a:bodyPr vert="horz" lIns="91440" tIns="45720" rIns="91440" bIns="45720" rtlCol="0" anchor="b">
            <a:normAutofit/>
          </a:bodyPr>
          <a:lstStyle/>
          <a:p>
            <a:r>
              <a:rPr lang="en-US" sz="11500" dirty="0" err="1">
                <a:ln w="22225">
                  <a:solidFill>
                    <a:schemeClr val="tx1"/>
                  </a:solidFill>
                  <a:miter lim="800000"/>
                </a:ln>
                <a:noFill/>
              </a:rPr>
              <a:t>Köszönjük</a:t>
            </a:r>
            <a:r>
              <a:rPr lang="en-US" sz="11500" dirty="0">
                <a:ln w="22225">
                  <a:solidFill>
                    <a:schemeClr val="tx1"/>
                  </a:solidFill>
                  <a:miter lim="800000"/>
                </a:ln>
                <a:noFill/>
              </a:rPr>
              <a:t> a </a:t>
            </a:r>
            <a:r>
              <a:rPr lang="en-US" sz="11500" dirty="0" err="1">
                <a:ln w="22225">
                  <a:solidFill>
                    <a:schemeClr val="tx1"/>
                  </a:solidFill>
                  <a:miter lim="800000"/>
                </a:ln>
                <a:noFill/>
              </a:rPr>
              <a:t>figyelmet</a:t>
            </a:r>
            <a:r>
              <a:rPr lang="en-US" sz="11500" dirty="0">
                <a:ln w="22225">
                  <a:solidFill>
                    <a:schemeClr val="tx1"/>
                  </a:solidFill>
                  <a:miter lim="800000"/>
                </a:ln>
                <a:noFill/>
              </a:rPr>
              <a:t>!</a:t>
            </a:r>
          </a:p>
        </p:txBody>
      </p:sp>
      <p:sp>
        <p:nvSpPr>
          <p:cNvPr id="6" name="Szövegdoboz 5">
            <a:extLst>
              <a:ext uri="{FF2B5EF4-FFF2-40B4-BE49-F238E27FC236}">
                <a16:creationId xmlns:a16="http://schemas.microsoft.com/office/drawing/2014/main" id="{D75E28BC-AB8E-FF8A-844A-FAF2958DBBDC}"/>
              </a:ext>
            </a:extLst>
          </p:cNvPr>
          <p:cNvSpPr txBox="1"/>
          <p:nvPr/>
        </p:nvSpPr>
        <p:spPr>
          <a:xfrm>
            <a:off x="965200" y="4572002"/>
            <a:ext cx="10261600" cy="1202995"/>
          </a:xfrm>
          <a:prstGeom prst="rect">
            <a:avLst/>
          </a:prstGeom>
        </p:spPr>
        <p:txBody>
          <a:bodyPr vert="horz" lIns="91440" tIns="45720" rIns="91440" bIns="45720" rtlCol="0">
            <a:normAutofit/>
          </a:bodyPr>
          <a:lstStyle/>
          <a:p>
            <a:pPr>
              <a:lnSpc>
                <a:spcPct val="90000"/>
              </a:lnSpc>
              <a:spcBef>
                <a:spcPts val="1000"/>
              </a:spcBef>
            </a:pPr>
            <a:r>
              <a:rPr lang="hu-HU" sz="3200" dirty="0"/>
              <a:t>Készítette: a</a:t>
            </a:r>
            <a:r>
              <a:rPr lang="en-US" sz="3200" dirty="0"/>
              <a:t> </a:t>
            </a:r>
            <a:r>
              <a:rPr lang="en-US" sz="3200" dirty="0" err="1"/>
              <a:t>Tragédia</a:t>
            </a:r>
            <a:r>
              <a:rPr lang="en-US" sz="3200" dirty="0"/>
              <a:t> Crew </a:t>
            </a:r>
            <a:r>
              <a:rPr lang="en-US" sz="3200" dirty="0" err="1"/>
              <a:t>csapata</a:t>
            </a:r>
            <a:endParaRPr lang="en-US" sz="3200" dirty="0"/>
          </a:p>
        </p:txBody>
      </p:sp>
    </p:spTree>
    <p:extLst>
      <p:ext uri="{BB962C8B-B14F-4D97-AF65-F5344CB8AC3E}">
        <p14:creationId xmlns:p14="http://schemas.microsoft.com/office/powerpoint/2010/main" val="2086412134"/>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479</TotalTime>
  <Words>988</Words>
  <Application>Microsoft Office PowerPoint</Application>
  <PresentationFormat>Szélesvásznú</PresentationFormat>
  <Paragraphs>98</Paragraphs>
  <Slides>8</Slides>
  <Notes>0</Notes>
  <HiddenSlides>0</HiddenSlides>
  <MMClips>0</MMClips>
  <ScaleCrop>false</ScaleCrop>
  <HeadingPairs>
    <vt:vector size="6" baseType="variant">
      <vt:variant>
        <vt:lpstr>Használt betűtípusok</vt:lpstr>
      </vt:variant>
      <vt:variant>
        <vt:i4>7</vt:i4>
      </vt:variant>
      <vt:variant>
        <vt:lpstr>Téma</vt:lpstr>
      </vt:variant>
      <vt:variant>
        <vt:i4>1</vt:i4>
      </vt:variant>
      <vt:variant>
        <vt:lpstr>Diacímek</vt:lpstr>
      </vt:variant>
      <vt:variant>
        <vt:i4>8</vt:i4>
      </vt:variant>
    </vt:vector>
  </HeadingPairs>
  <TitlesOfParts>
    <vt:vector size="16" baseType="lpstr">
      <vt:lpstr>Aptos</vt:lpstr>
      <vt:lpstr>Aptos Display</vt:lpstr>
      <vt:lpstr>Arial</vt:lpstr>
      <vt:lpstr>Congenial SemiBold</vt:lpstr>
      <vt:lpstr>Fairwater Script</vt:lpstr>
      <vt:lpstr>Garamond</vt:lpstr>
      <vt:lpstr>Kunstler Script</vt:lpstr>
      <vt:lpstr>Office-téma</vt:lpstr>
      <vt:lpstr>Az ember tragédiája</vt:lpstr>
      <vt:lpstr>Ádám  -Básti Lajos</vt:lpstr>
      <vt:lpstr>Pályafutása</vt:lpstr>
      <vt:lpstr>Éva  -Jászai Mari</vt:lpstr>
      <vt:lpstr>Pályafutása</vt:lpstr>
      <vt:lpstr>Lucifer -Alföldi Róbert</vt:lpstr>
      <vt:lpstr>Pályafutása</vt:lpstr>
      <vt:lpstr>Köszönjük a figyelmet!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Tóth Sarolt</dc:creator>
  <cp:lastModifiedBy>Tóth Sarolt</cp:lastModifiedBy>
  <cp:revision>2</cp:revision>
  <dcterms:created xsi:type="dcterms:W3CDTF">2026-04-19T09:09:19Z</dcterms:created>
  <dcterms:modified xsi:type="dcterms:W3CDTF">2026-04-19T17:09:47Z</dcterms:modified>
</cp:coreProperties>
</file>