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4" r:id="rId7"/>
    <p:sldId id="266" r:id="rId8"/>
    <p:sldId id="263" r:id="rId9"/>
    <p:sldId id="260" r:id="rId10"/>
    <p:sldId id="267" r:id="rId1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94832B-E0AC-42AA-81E2-26B3DF6FE337}" v="796" dt="2024-05-19T09:13:01.058"/>
    <p1510:client id="{923B4161-E928-4D7B-8595-4A24AE1AA4BA}" v="1080" dt="2024-05-20T08:19:50.0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949A-688B-4AED-AA8E-F203BA3310F5}" type="datetimeFigureOut">
              <a:rPr lang="en-US" dirty="0"/>
              <a:t>5/20/2024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665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0231-6059-4AF0-B828-13FEB68C6E43}" type="datetimeFigureOut">
              <a:rPr lang="en-US" dirty="0"/>
              <a:t>5/20/2024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901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E087-9EB9-42E7-B62A-9B8FE3556101}" type="datetimeFigureOut">
              <a:rPr lang="en-US" dirty="0"/>
              <a:t>5/20/2024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496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57B2A-1291-46F4-B4CC-8BAFDF935B56}" type="datetimeFigureOut">
              <a:rPr lang="en-US" dirty="0"/>
              <a:t>5/20/2024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476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6B3B4-A63D-42FA-B9D1-41D36384F384}" type="datetimeFigureOut">
              <a:rPr lang="en-US" dirty="0"/>
              <a:t>5/20/2024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301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0803-F60A-46DD-B88E-307855619A34}" type="datetimeFigureOut">
              <a:rPr lang="en-US" dirty="0"/>
              <a:t>5/20/2024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626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1600" b="1"/>
            </a:lvl2pPr>
            <a:lvl3pPr marL="914400" indent="0">
              <a:buNone/>
              <a:defRPr sz="16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1600" b="1"/>
            </a:lvl2pPr>
            <a:lvl3pPr marL="914400" indent="0">
              <a:buNone/>
              <a:defRPr sz="16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4245-B7F0-48F5-9A59-408A637F0829}" type="datetimeFigureOut">
              <a:rPr lang="en-US" dirty="0"/>
              <a:t>5/20/2024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455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9FBFC-AFD0-49F7-9AAB-86AF5F4471C2}" type="datetimeFigureOut">
              <a:rPr lang="en-US" dirty="0"/>
              <a:t>5/20/2024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201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EFA3-A6B6-4916-BD87-2F7F0B6DE4AC}" type="datetimeFigureOut">
              <a:rPr lang="en-US" dirty="0"/>
              <a:t>5/20/2024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520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28FE2-E902-4B86-B2C7-4AE6B54CDB70}" type="datetimeFigureOut">
              <a:rPr lang="en-US" dirty="0"/>
              <a:t>5/20/2024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126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517FB-4008-4F68-B193-482971BA720D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4E58-F253-4E0F-B41E-2DC0E51ABEA1}" type="datetimeFigureOut">
              <a:rPr lang="en-US" dirty="0"/>
              <a:t>5/20/2024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079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/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/>
              <a:ahLst/>
              <a:cxnLst/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/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/>
              <a:ahLst/>
              <a:cxnLst/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/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/>
              <a:ahLst/>
              <a:cxnLst/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/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/>
              <a:ahLst/>
              <a:cxnLst/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/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/>
              <a:ahLst/>
              <a:cxnLst/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/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/>
              <a:ahLst/>
              <a:cxnLst/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/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/>
              <a:ahLst/>
              <a:cxnLst/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/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/>
              <a:ahLst/>
              <a:cxnLst/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/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/>
              <a:ahLst/>
              <a:cxnLst/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/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/>
              <a:ahLst/>
              <a:cxnLst/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/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/>
              <a:ahLst/>
              <a:cxnLst/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/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/>
              <a:ahLst/>
              <a:cxnLst/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/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/>
              <a:ahLst/>
              <a:cxnLst/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/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/>
              <a:ahLst/>
              <a:cxnLst/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/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/>
              <a:ahLst/>
              <a:cxnLst/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/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/>
              <a:ahLst/>
              <a:cxnLst/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/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/>
              <a:ahLst/>
              <a:cxnLst/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/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/>
              <a:ahLst/>
              <a:cxnLst/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/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/>
              <a:ahLst/>
              <a:cxnLst/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/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/>
              <a:ahLst/>
              <a:cxnLst/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/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/>
              <a:ahLst/>
              <a:cxnLst/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/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/>
              <a:ahLst/>
              <a:cxnLst/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/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/>
              <a:ahLst/>
              <a:cxnLst/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/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/>
              <a:ahLst/>
              <a:cxnLst/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/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/>
              <a:ahLst/>
              <a:cxnLst/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/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/>
              <a:ahLst/>
              <a:cxnLst/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/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/>
              <a:ahLst/>
              <a:cxnLst/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/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/>
              <a:ahLst/>
              <a:cxnLst/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/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/>
              <a:ahLst/>
              <a:cxnLst/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/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/>
              <a:ahLst/>
              <a:cxnLst/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/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/>
              <a:ahLst/>
              <a:cxnLst/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/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/>
              <a:ahLst/>
              <a:cxnLst/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/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/>
              <a:ahLst/>
              <a:cxnLst/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/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/>
              <a:ahLst/>
              <a:cxnLst/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/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/>
              <a:ahLst/>
              <a:cxnLst/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/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/>
              <a:ahLst/>
              <a:cxnLst/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/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/>
              <a:ahLst/>
              <a:cxnLst/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/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/>
              <a:ahLst/>
              <a:cxnLst/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/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/>
              <a:ahLst/>
              <a:cxnLst/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/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/>
              <a:ahLst/>
              <a:cxnLst/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/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/>
              <a:ahLst/>
              <a:cxnLst/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/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/>
              <a:ahLst/>
              <a:cxnLst/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/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/>
              <a:ahLst/>
              <a:cxnLst/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/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/>
              <a:ahLst/>
              <a:cxnLst/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/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/>
              <a:ahLst/>
              <a:cxnLst/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/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/>
              <a:ahLst/>
              <a:cxnLst/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/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/>
              <a:ahLst/>
              <a:cxnLst/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/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/>
              <a:ahLst/>
              <a:cxnLst/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/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/>
              <a:ahLst/>
              <a:cxnLst/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/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/>
              <a:ahLst/>
              <a:cxnLst/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/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/>
              <a:ahLst/>
              <a:cxnLst/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/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/>
              <a:ahLst/>
              <a:cxnLst/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/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/>
              <a:ahLst/>
              <a:cxnLst/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/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/>
              <a:ahLst/>
              <a:cxnLst/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/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/>
              <a:ahLst/>
              <a:cxnLst/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/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/>
              <a:ahLst/>
              <a:cxnLst/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/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/>
              <a:ahLst/>
              <a:cxnLst/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0F082710-245A-48CB-A5F6-8BB1DF6AB298}" type="datetimeFigureOut">
              <a:rPr lang="en-US" dirty="0"/>
              <a:pPr/>
              <a:t>5/20/2024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24578CCF-2EC4-44CB-A694-F6F6E59A398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72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76">
          <p15:clr>
            <a:srgbClr val="F26B43"/>
          </p15:clr>
        </p15:guide>
        <p15:guide id="2" pos="6792">
          <p15:clr>
            <a:srgbClr val="F26B43"/>
          </p15:clr>
        </p15:guide>
        <p15:guide id="3" pos="3720">
          <p15:clr>
            <a:srgbClr val="F26B43"/>
          </p15:clr>
        </p15:guide>
        <p15:guide id="4" orient="horz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6000" dirty="0"/>
              <a:t>Bánk bán Nemzeti Színház-i előadásai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u-HU" sz="2000" dirty="0"/>
              <a:t>Készítette: Izidórák</a:t>
            </a:r>
          </a:p>
        </p:txBody>
      </p:sp>
    </p:spTree>
    <p:extLst>
      <p:ext uri="{BB962C8B-B14F-4D97-AF65-F5344CB8AC3E}">
        <p14:creationId xmlns:p14="http://schemas.microsoft.com/office/powerpoint/2010/main" val="426674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9D89EBF-58EF-62C0-4DB1-66EF62325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625925"/>
            <a:ext cx="8385048" cy="3081528"/>
          </a:xfrm>
        </p:spPr>
        <p:txBody>
          <a:bodyPr>
            <a:normAutofit/>
          </a:bodyPr>
          <a:lstStyle/>
          <a:p>
            <a:r>
              <a:rPr lang="hu-HU" sz="6000" dirty="0"/>
              <a:t>Köszönjük a figyelmet!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47D9EE8C-7418-F63E-7370-0D1D0A5465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118934"/>
            <a:ext cx="5993892" cy="116649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z="2000" dirty="0"/>
              <a:t>Készítette: Izidórák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EF91D3A-826C-A399-8E39-538E1D7B6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5751-C70B-41C0-987F-EDDC9D4373D6}" type="datetime1">
              <a:t>2024. 05. 20.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09BCA9E-A0F3-F57C-A66E-24010B202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7CAEE21-3B89-B887-991E-1DD19E8DC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dirty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04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32AA74F-C1CD-6E3C-83A5-5272A3B4E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chemeClr val="bg1"/>
                </a:solidFill>
              </a:rPr>
              <a:t>1970-es bemutató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90C17C7-80E0-F699-C6FC-5CEB60036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602378"/>
            <a:ext cx="9634011" cy="462348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hu-HU" sz="2400" b="1" dirty="0">
                <a:solidFill>
                  <a:schemeClr val="bg1"/>
                </a:solidFill>
              </a:rPr>
              <a:t>Rendező: Marton Endre</a:t>
            </a:r>
          </a:p>
          <a:p>
            <a:pPr>
              <a:buClr>
                <a:srgbClr val="C3B2A7"/>
              </a:buClr>
            </a:pPr>
            <a:r>
              <a:rPr lang="hu-HU" sz="2400" b="1" dirty="0">
                <a:solidFill>
                  <a:schemeClr val="bg1"/>
                </a:solidFill>
              </a:rPr>
              <a:t>Szereplők: </a:t>
            </a:r>
          </a:p>
          <a:p>
            <a:pPr lvl="1">
              <a:buClr>
                <a:srgbClr val="C3B2A7"/>
              </a:buClr>
            </a:pPr>
            <a:r>
              <a:rPr lang="hu-HU" sz="2200" b="1" dirty="0">
                <a:solidFill>
                  <a:schemeClr val="bg1"/>
                </a:solidFill>
              </a:rPr>
              <a:t> - Bánk bán: Gábor Miklós</a:t>
            </a:r>
          </a:p>
          <a:p>
            <a:pPr lvl="1"/>
            <a:r>
              <a:rPr lang="hu-HU" sz="2200" b="1" dirty="0">
                <a:solidFill>
                  <a:schemeClr val="bg1"/>
                </a:solidFill>
              </a:rPr>
              <a:t> - Gertrudis: Tolnay Klári</a:t>
            </a:r>
          </a:p>
          <a:p>
            <a:pPr lvl="1"/>
            <a:r>
              <a:rPr lang="hu-HU" sz="2200" b="1" dirty="0">
                <a:solidFill>
                  <a:schemeClr val="bg1"/>
                </a:solidFill>
              </a:rPr>
              <a:t> - Melinda: Ruttkai Éva</a:t>
            </a:r>
          </a:p>
          <a:p>
            <a:pPr lvl="1"/>
            <a:r>
              <a:rPr lang="hu-HU" sz="2200" b="1" dirty="0">
                <a:solidFill>
                  <a:schemeClr val="bg1"/>
                </a:solidFill>
              </a:rPr>
              <a:t> - Ottó: </a:t>
            </a:r>
            <a:r>
              <a:rPr lang="hu-HU" sz="2200" b="1" dirty="0" err="1">
                <a:solidFill>
                  <a:schemeClr val="bg1"/>
                </a:solidFill>
              </a:rPr>
              <a:t>Tordy</a:t>
            </a:r>
            <a:r>
              <a:rPr lang="hu-HU" sz="2200" b="1" dirty="0">
                <a:solidFill>
                  <a:schemeClr val="bg1"/>
                </a:solidFill>
              </a:rPr>
              <a:t> Géza</a:t>
            </a:r>
          </a:p>
          <a:p>
            <a:pPr lvl="1"/>
            <a:r>
              <a:rPr lang="hu-HU" sz="2200" b="1" dirty="0">
                <a:solidFill>
                  <a:schemeClr val="bg1"/>
                </a:solidFill>
              </a:rPr>
              <a:t> - Tiborc: Bessenyei Ferenc</a:t>
            </a:r>
          </a:p>
          <a:p>
            <a:pPr lvl="1"/>
            <a:r>
              <a:rPr lang="hu-HU" sz="2200" b="1" dirty="0">
                <a:solidFill>
                  <a:schemeClr val="bg1"/>
                </a:solidFill>
              </a:rPr>
              <a:t> - </a:t>
            </a:r>
            <a:r>
              <a:rPr lang="hu-HU" sz="2200" b="1" dirty="0" err="1">
                <a:solidFill>
                  <a:schemeClr val="bg1"/>
                </a:solidFill>
              </a:rPr>
              <a:t>Biberach</a:t>
            </a:r>
            <a:r>
              <a:rPr lang="hu-HU" sz="2200" b="1" dirty="0">
                <a:solidFill>
                  <a:schemeClr val="bg1"/>
                </a:solidFill>
              </a:rPr>
              <a:t>: Kálmán György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350F23F-876E-BAA5-E490-23D3F3E5D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098B-E79C-4D12-9D39-627C471B1830}" type="datetime1">
              <a:t>2024. 05. 20.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9C6AEC6-1C20-A462-B8B2-DF8B8D4B2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84A6F90-6A20-8AFA-15A9-44D5AB0D7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dirty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78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F3ABBCD-B47C-5A0F-457E-B01F9E144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chemeClr val="bg1"/>
                </a:solidFill>
              </a:rPr>
              <a:t>1985-ös bemutató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7166C15-E9EF-87CA-89DC-3A6EFDFB4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905B-8B55-41EF-A164-DFCD8E5C9518}" type="datetime1">
              <a:t>2024. 05. 20.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D56655E-B07A-D268-04AB-4B0757084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C06ECD9-C336-62D8-5334-66D30B591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dirty="0"/>
              <a:t>3</a:t>
            </a:fld>
            <a:endParaRPr lang="en-US" dirty="0"/>
          </a:p>
        </p:txBody>
      </p:sp>
      <p:sp>
        <p:nvSpPr>
          <p:cNvPr id="8" name="Tartalom helye 7">
            <a:extLst>
              <a:ext uri="{FF2B5EF4-FFF2-40B4-BE49-F238E27FC236}">
                <a16:creationId xmlns:a16="http://schemas.microsoft.com/office/drawing/2014/main" id="{A569A4B5-93DD-A684-B0C1-5CFFF91AD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buFont typeface=""/>
              <a:buChar char="•"/>
            </a:pPr>
            <a:r>
              <a:rPr lang="hu-HU" sz="2400" b="1" baseline="0" dirty="0">
                <a:solidFill>
                  <a:srgbClr val="FFFFFF"/>
                </a:solidFill>
                <a:latin typeface="Avenir Next LT Pro"/>
                <a:ea typeface="Arial"/>
                <a:cs typeface="Arial"/>
              </a:rPr>
              <a:t>Rendező: </a:t>
            </a:r>
            <a:r>
              <a:rPr lang="hu-HU" sz="2400" b="1" dirty="0" err="1">
                <a:solidFill>
                  <a:srgbClr val="FFFFFF"/>
                </a:solidFill>
                <a:latin typeface="Avenir Next LT Pro"/>
                <a:ea typeface="Arial"/>
                <a:cs typeface="Arial"/>
              </a:rPr>
              <a:t>Babarczy</a:t>
            </a:r>
            <a:r>
              <a:rPr lang="hu-HU" sz="2400" b="1" dirty="0">
                <a:solidFill>
                  <a:srgbClr val="FFFFFF"/>
                </a:solidFill>
                <a:latin typeface="Avenir Next LT Pro"/>
                <a:ea typeface="Arial"/>
                <a:cs typeface="Arial"/>
              </a:rPr>
              <a:t> László</a:t>
            </a:r>
            <a:endParaRPr lang="en-US" sz="2400" dirty="0">
              <a:latin typeface="Avenir Next LT Pro"/>
              <a:ea typeface="Arial"/>
              <a:cs typeface="Arial"/>
            </a:endParaRPr>
          </a:p>
          <a:p>
            <a:pPr marL="228600" lvl="0" indent="-228600" rtl="0">
              <a:buFont typeface=""/>
              <a:buChar char="•"/>
            </a:pPr>
            <a:r>
              <a:rPr lang="hu-HU" sz="2400" b="1" baseline="0" dirty="0">
                <a:solidFill>
                  <a:srgbClr val="FFFFFF"/>
                </a:solidFill>
                <a:latin typeface="Avenir Next LT Pro"/>
                <a:ea typeface="Arial"/>
                <a:cs typeface="Arial"/>
              </a:rPr>
              <a:t>Szereplők: </a:t>
            </a:r>
            <a:r>
              <a:rPr lang="en-US" sz="2400" dirty="0">
                <a:latin typeface="Avenir Next LT Pro"/>
                <a:ea typeface="Arial"/>
                <a:cs typeface="Arial"/>
              </a:rPr>
              <a:t>​</a:t>
            </a:r>
          </a:p>
          <a:p>
            <a:pPr marL="0" indent="0">
              <a:buNone/>
            </a:pPr>
            <a:r>
              <a:rPr lang="hu-HU" sz="2200" b="1" baseline="0" dirty="0">
                <a:solidFill>
                  <a:srgbClr val="FFFFFF"/>
                </a:solidFill>
                <a:latin typeface="Avenir Next LT Pro"/>
                <a:ea typeface="Arial"/>
                <a:cs typeface="Arial"/>
              </a:rPr>
              <a:t> - Bánk bán: </a:t>
            </a:r>
            <a:r>
              <a:rPr lang="hu-HU" sz="2200" b="1" dirty="0">
                <a:solidFill>
                  <a:srgbClr val="FFFFFF"/>
                </a:solidFill>
                <a:latin typeface="Avenir Next LT Pro"/>
                <a:ea typeface="Arial"/>
                <a:cs typeface="Arial"/>
              </a:rPr>
              <a:t>Lukács Sándor</a:t>
            </a:r>
            <a:endParaRPr lang="en-US" sz="2200" dirty="0">
              <a:latin typeface="Avenir Next LT Pro"/>
              <a:ea typeface="Arial"/>
              <a:cs typeface="Arial"/>
            </a:endParaRPr>
          </a:p>
          <a:p>
            <a:pPr marL="0" indent="0">
              <a:buNone/>
            </a:pPr>
            <a:r>
              <a:rPr lang="hu-HU" sz="2200" b="1" baseline="0" dirty="0">
                <a:solidFill>
                  <a:srgbClr val="FFFFFF"/>
                </a:solidFill>
                <a:latin typeface="Avenir Next LT Pro"/>
                <a:ea typeface="Arial"/>
                <a:cs typeface="Arial"/>
              </a:rPr>
              <a:t> - Gertrudis: </a:t>
            </a:r>
            <a:r>
              <a:rPr lang="hu-HU" sz="2200" b="1" dirty="0">
                <a:solidFill>
                  <a:srgbClr val="FFFFFF"/>
                </a:solidFill>
                <a:latin typeface="Avenir Next LT Pro"/>
                <a:ea typeface="Arial"/>
                <a:cs typeface="Arial"/>
              </a:rPr>
              <a:t>Tordai Teri</a:t>
            </a:r>
            <a:endParaRPr lang="en-US" sz="2200">
              <a:latin typeface="Avenir Next LT Pro"/>
              <a:ea typeface="Arial"/>
              <a:cs typeface="Arial"/>
            </a:endParaRPr>
          </a:p>
          <a:p>
            <a:pPr marL="0" indent="0">
              <a:buNone/>
            </a:pPr>
            <a:r>
              <a:rPr lang="hu-HU" sz="2200" b="1" baseline="0" dirty="0">
                <a:solidFill>
                  <a:srgbClr val="FFFFFF"/>
                </a:solidFill>
                <a:latin typeface="Avenir Next LT Pro"/>
                <a:ea typeface="Arial"/>
                <a:cs typeface="Arial"/>
              </a:rPr>
              <a:t> - Melinda: </a:t>
            </a:r>
            <a:r>
              <a:rPr lang="hu-HU" sz="2200" b="1" dirty="0">
                <a:solidFill>
                  <a:srgbClr val="FFFFFF"/>
                </a:solidFill>
                <a:latin typeface="Avenir Next LT Pro"/>
                <a:ea typeface="Arial"/>
                <a:cs typeface="Arial"/>
              </a:rPr>
              <a:t>Piros Ildikó</a:t>
            </a:r>
            <a:r>
              <a:rPr lang="en-US" sz="2200" dirty="0">
                <a:latin typeface="Avenir Next LT Pro"/>
                <a:ea typeface="Arial"/>
                <a:cs typeface="Arial"/>
              </a:rPr>
              <a:t>​</a:t>
            </a:r>
          </a:p>
          <a:p>
            <a:pPr marL="0" indent="0">
              <a:buNone/>
            </a:pPr>
            <a:r>
              <a:rPr lang="hu-HU" sz="2200" b="1" baseline="0" dirty="0">
                <a:solidFill>
                  <a:srgbClr val="FFFFFF"/>
                </a:solidFill>
                <a:latin typeface="Avenir Next LT Pro"/>
                <a:ea typeface="Arial"/>
                <a:cs typeface="Arial"/>
              </a:rPr>
              <a:t> - Ottó:</a:t>
            </a:r>
            <a:r>
              <a:rPr lang="hu-HU" sz="2200" b="1" dirty="0">
                <a:solidFill>
                  <a:srgbClr val="FFFFFF"/>
                </a:solidFill>
                <a:latin typeface="Avenir Next LT Pro"/>
                <a:ea typeface="Arial"/>
                <a:cs typeface="Arial"/>
              </a:rPr>
              <a:t> Koncz Gábor</a:t>
            </a:r>
            <a:endParaRPr lang="en-US" sz="2200" dirty="0">
              <a:latin typeface="Avenir Next LT Pro"/>
              <a:ea typeface="Arial"/>
              <a:cs typeface="Arial"/>
            </a:endParaRPr>
          </a:p>
          <a:p>
            <a:pPr marL="0" indent="0">
              <a:buNone/>
            </a:pPr>
            <a:r>
              <a:rPr lang="hu-HU" sz="2200" b="1" baseline="0" dirty="0">
                <a:solidFill>
                  <a:srgbClr val="FFFFFF"/>
                </a:solidFill>
                <a:latin typeface="Avenir Next LT Pro"/>
                <a:ea typeface="Arial"/>
                <a:cs typeface="Arial"/>
              </a:rPr>
              <a:t> - Tiborc: </a:t>
            </a:r>
            <a:r>
              <a:rPr lang="hu-HU" sz="2200" b="1" dirty="0">
                <a:solidFill>
                  <a:srgbClr val="FFFFFF"/>
                </a:solidFill>
                <a:latin typeface="Avenir Next LT Pro"/>
                <a:ea typeface="Arial"/>
                <a:cs typeface="Arial"/>
              </a:rPr>
              <a:t>Szabó Gyula</a:t>
            </a:r>
            <a:endParaRPr lang="en-US" sz="2200" dirty="0">
              <a:latin typeface="Avenir Next LT Pro"/>
              <a:ea typeface="Arial"/>
              <a:cs typeface="Arial"/>
            </a:endParaRPr>
          </a:p>
          <a:p>
            <a:pPr marL="0" indent="0">
              <a:buNone/>
            </a:pPr>
            <a:r>
              <a:rPr lang="hu-HU" sz="2200" b="1" baseline="0" dirty="0">
                <a:solidFill>
                  <a:srgbClr val="FFFFFF"/>
                </a:solidFill>
                <a:latin typeface="Avenir Next LT Pro"/>
                <a:ea typeface="Arial"/>
                <a:cs typeface="Arial"/>
              </a:rPr>
              <a:t> - </a:t>
            </a:r>
            <a:r>
              <a:rPr lang="hu-HU" sz="2200" b="1" baseline="0" dirty="0" err="1">
                <a:solidFill>
                  <a:srgbClr val="FFFFFF"/>
                </a:solidFill>
                <a:latin typeface="Avenir Next LT Pro"/>
                <a:ea typeface="Arial"/>
                <a:cs typeface="Arial"/>
              </a:rPr>
              <a:t>Biberach</a:t>
            </a:r>
            <a:r>
              <a:rPr lang="hu-HU" sz="2200" b="1" baseline="0" dirty="0">
                <a:solidFill>
                  <a:srgbClr val="FFFFFF"/>
                </a:solidFill>
                <a:latin typeface="Avenir Next LT Pro"/>
                <a:ea typeface="Arial"/>
                <a:cs typeface="Arial"/>
              </a:rPr>
              <a:t>: </a:t>
            </a:r>
            <a:r>
              <a:rPr lang="hu-HU" sz="2200" b="1" dirty="0" err="1">
                <a:solidFill>
                  <a:srgbClr val="FFFFFF"/>
                </a:solidFill>
                <a:latin typeface="Avenir Next LT Pro"/>
                <a:ea typeface="Arial"/>
                <a:cs typeface="Arial"/>
              </a:rPr>
              <a:t>Tordy</a:t>
            </a:r>
            <a:r>
              <a:rPr lang="hu-HU" sz="2200" b="1" dirty="0">
                <a:solidFill>
                  <a:srgbClr val="FFFFFF"/>
                </a:solidFill>
                <a:latin typeface="Avenir Next LT Pro"/>
                <a:ea typeface="Arial"/>
                <a:cs typeface="Arial"/>
              </a:rPr>
              <a:t> Géza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9480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17B94B5-4196-FB9E-A426-38F0C705F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chemeClr val="bg1"/>
                </a:solidFill>
              </a:rPr>
              <a:t>2002-es bemutató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D521E15-42C0-3C3F-92CB-C7CEAD2A3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u-HU" sz="2400" b="1" dirty="0">
                <a:solidFill>
                  <a:schemeClr val="bg1"/>
                </a:solidFill>
              </a:rPr>
              <a:t>Bemutató dátuma: 2002. December 14.</a:t>
            </a:r>
            <a:endParaRPr lang="hu-HU" dirty="0">
              <a:solidFill>
                <a:schemeClr val="bg1"/>
              </a:solidFill>
            </a:endParaRPr>
          </a:p>
          <a:p>
            <a:pPr>
              <a:buClr>
                <a:srgbClr val="C3B2A7"/>
              </a:buClr>
            </a:pPr>
            <a:r>
              <a:rPr lang="hu-HU" sz="2400" b="1" dirty="0">
                <a:solidFill>
                  <a:schemeClr val="bg1"/>
                </a:solidFill>
              </a:rPr>
              <a:t>Rendező: </a:t>
            </a:r>
            <a:r>
              <a:rPr lang="hu-HU" sz="2400" b="1" dirty="0" err="1">
                <a:solidFill>
                  <a:schemeClr val="bg1"/>
                </a:solidFill>
              </a:rPr>
              <a:t>Vidnyánszky</a:t>
            </a:r>
            <a:r>
              <a:rPr lang="hu-HU" sz="2400" b="1" dirty="0">
                <a:solidFill>
                  <a:schemeClr val="bg1"/>
                </a:solidFill>
              </a:rPr>
              <a:t> Attila</a:t>
            </a:r>
          </a:p>
          <a:p>
            <a:pPr>
              <a:buClr>
                <a:srgbClr val="C3B2A7"/>
              </a:buClr>
            </a:pPr>
            <a:endParaRPr lang="hu-HU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16C5A4C-31F1-5983-A6FF-8DB99625C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0551-2738-41C4-9961-6751A12280CA}" type="datetime1">
              <a:t>2024. 05. 20.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16C031F-6A57-61F4-E6D0-32FFCCE0C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6A0BC9E-5564-87E9-BE04-0AEB37678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dirty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18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1A871965-633D-F4B5-E704-38E435B44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u-HU" b="1" dirty="0">
                <a:solidFill>
                  <a:schemeClr val="bg1"/>
                </a:solidFill>
                <a:latin typeface="Avenir Next LT Pro"/>
                <a:cs typeface="Segoe UI"/>
              </a:rPr>
              <a:t>Bánk bán: László Zsolt</a:t>
            </a:r>
            <a:endParaRPr lang="en-US">
              <a:solidFill>
                <a:schemeClr val="bg1"/>
              </a:solidFill>
              <a:latin typeface="Avenir Next LT Pro"/>
              <a:cs typeface="Segoe UI"/>
            </a:endParaRPr>
          </a:p>
          <a:p>
            <a:pPr>
              <a:buClr>
                <a:srgbClr val="C3B2A7"/>
              </a:buClr>
            </a:pPr>
            <a:r>
              <a:rPr lang="hu-HU" b="1" dirty="0">
                <a:solidFill>
                  <a:schemeClr val="bg1"/>
                </a:solidFill>
                <a:latin typeface="Avenir Next LT Pro"/>
                <a:cs typeface="Segoe UI"/>
              </a:rPr>
              <a:t>Gertrudis: Szűcs Nelli</a:t>
            </a:r>
            <a:endParaRPr lang="en-US">
              <a:solidFill>
                <a:schemeClr val="bg1"/>
              </a:solidFill>
              <a:latin typeface="Avenir Next LT Pro"/>
              <a:cs typeface="Segoe UI"/>
            </a:endParaRPr>
          </a:p>
          <a:p>
            <a:pPr>
              <a:buClr>
                <a:srgbClr val="C3B2A7"/>
              </a:buClr>
            </a:pPr>
            <a:r>
              <a:rPr lang="hu-HU" b="1" dirty="0">
                <a:solidFill>
                  <a:schemeClr val="bg1"/>
                </a:solidFill>
                <a:latin typeface="Avenir Next LT Pro"/>
                <a:cs typeface="Segoe UI"/>
              </a:rPr>
              <a:t>Melinda: Nagy-</a:t>
            </a:r>
            <a:r>
              <a:rPr lang="hu-HU" b="1" err="1">
                <a:solidFill>
                  <a:schemeClr val="bg1"/>
                </a:solidFill>
                <a:latin typeface="Avenir Next LT Pro"/>
                <a:cs typeface="Segoe UI"/>
              </a:rPr>
              <a:t>Kálózy</a:t>
            </a:r>
            <a:r>
              <a:rPr lang="hu-HU" b="1" dirty="0">
                <a:solidFill>
                  <a:schemeClr val="bg1"/>
                </a:solidFill>
                <a:latin typeface="Avenir Next LT Pro"/>
                <a:cs typeface="Segoe UI"/>
              </a:rPr>
              <a:t> Eszter</a:t>
            </a:r>
            <a:endParaRPr lang="en-US">
              <a:solidFill>
                <a:schemeClr val="bg1"/>
              </a:solidFill>
              <a:latin typeface="Avenir Next LT Pro"/>
              <a:cs typeface="Segoe UI"/>
            </a:endParaRPr>
          </a:p>
          <a:p>
            <a:pPr>
              <a:buClr>
                <a:srgbClr val="C3B2A7"/>
              </a:buClr>
            </a:pPr>
            <a:r>
              <a:rPr lang="hu-HU" b="1" dirty="0">
                <a:solidFill>
                  <a:schemeClr val="bg1"/>
                </a:solidFill>
                <a:latin typeface="Avenir Next LT Pro"/>
                <a:cs typeface="Segoe UI"/>
              </a:rPr>
              <a:t>Ottó: </a:t>
            </a:r>
            <a:r>
              <a:rPr lang="hu-HU" b="1" err="1">
                <a:solidFill>
                  <a:schemeClr val="bg1"/>
                </a:solidFill>
                <a:latin typeface="Avenir Next LT Pro"/>
                <a:cs typeface="Segoe UI"/>
              </a:rPr>
              <a:t>Trill</a:t>
            </a:r>
            <a:r>
              <a:rPr lang="hu-HU" b="1" dirty="0">
                <a:solidFill>
                  <a:schemeClr val="bg1"/>
                </a:solidFill>
                <a:latin typeface="Avenir Next LT Pro"/>
                <a:cs typeface="Segoe UI"/>
              </a:rPr>
              <a:t> Zsolt</a:t>
            </a:r>
            <a:endParaRPr lang="en-US">
              <a:solidFill>
                <a:schemeClr val="bg1"/>
              </a:solidFill>
              <a:latin typeface="Avenir Next LT Pro"/>
              <a:cs typeface="Segoe UI"/>
            </a:endParaRPr>
          </a:p>
          <a:p>
            <a:pPr>
              <a:buClr>
                <a:srgbClr val="C3B2A7"/>
              </a:buClr>
            </a:pPr>
            <a:r>
              <a:rPr lang="hu-HU" b="1" dirty="0">
                <a:solidFill>
                  <a:schemeClr val="bg1"/>
                </a:solidFill>
                <a:latin typeface="Avenir Next LT Pro"/>
                <a:cs typeface="Segoe UI"/>
              </a:rPr>
              <a:t>Tiborc: Szarvas József</a:t>
            </a:r>
            <a:endParaRPr lang="en-US">
              <a:solidFill>
                <a:schemeClr val="bg1"/>
              </a:solidFill>
              <a:latin typeface="Avenir Next LT Pro"/>
              <a:cs typeface="Segoe UI"/>
            </a:endParaRPr>
          </a:p>
          <a:p>
            <a:pPr>
              <a:buClr>
                <a:srgbClr val="C3B2A7"/>
              </a:buClr>
            </a:pPr>
            <a:r>
              <a:rPr lang="hu-HU" b="1" err="1">
                <a:solidFill>
                  <a:schemeClr val="bg1"/>
                </a:solidFill>
                <a:latin typeface="Avenir Next LT Pro"/>
                <a:cs typeface="Segoe UI"/>
              </a:rPr>
              <a:t>Biberach</a:t>
            </a:r>
            <a:r>
              <a:rPr lang="hu-HU" b="1" dirty="0">
                <a:solidFill>
                  <a:schemeClr val="bg1"/>
                </a:solidFill>
                <a:latin typeface="Avenir Next LT Pro"/>
                <a:cs typeface="Segoe UI"/>
              </a:rPr>
              <a:t>: Kaszás Attila</a:t>
            </a:r>
            <a:endParaRPr lang="hu-HU">
              <a:solidFill>
                <a:schemeClr val="bg1"/>
              </a:solidFill>
              <a:latin typeface="Avenir Next LT Pro"/>
              <a:cs typeface="Segoe UI"/>
            </a:endParaRPr>
          </a:p>
          <a:p>
            <a:pPr>
              <a:buClr>
                <a:srgbClr val="C3B2A7"/>
              </a:buClr>
            </a:pPr>
            <a:r>
              <a:rPr lang="hu-HU" b="1" dirty="0">
                <a:solidFill>
                  <a:schemeClr val="bg1"/>
                </a:solidFill>
                <a:latin typeface="Avenir Next LT Pro"/>
                <a:cs typeface="Segoe UI"/>
              </a:rPr>
              <a:t>Petur bán: Blaskó Péter</a:t>
            </a:r>
          </a:p>
          <a:p>
            <a:pPr>
              <a:buClr>
                <a:srgbClr val="C3B2A7"/>
              </a:buClr>
            </a:pPr>
            <a:endParaRPr lang="hu-HU" sz="190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Clr>
                <a:srgbClr val="C3B2A7"/>
              </a:buClr>
            </a:pPr>
            <a:endParaRPr lang="hu-HU" sz="2400" b="1" dirty="0">
              <a:solidFill>
                <a:schemeClr val="bg1"/>
              </a:solidFill>
            </a:endParaRP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81DA5E8-3DF0-5FE4-7CCA-87D8C35DB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6754-9D3C-4DE0-8A0A-A74FEF03974C}" type="datetime1">
              <a:t>2024. 05. 20.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4A4416F-175F-C123-3479-79176FC9A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A79F137-2217-5D13-93EF-A58F14F91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dirty="0"/>
              <a:t>5</a:t>
            </a:fld>
            <a:endParaRPr lang="en-US" dirty="0"/>
          </a:p>
        </p:txBody>
      </p:sp>
      <p:sp>
        <p:nvSpPr>
          <p:cNvPr id="8" name="Cím 7">
            <a:extLst>
              <a:ext uri="{FF2B5EF4-FFF2-40B4-BE49-F238E27FC236}">
                <a16:creationId xmlns:a16="http://schemas.microsoft.com/office/drawing/2014/main" id="{A44431B1-39F1-A965-118D-BD34A55B8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chemeClr val="bg1"/>
                </a:solidFill>
              </a:rPr>
              <a:t>Szereplők</a:t>
            </a:r>
          </a:p>
        </p:txBody>
      </p:sp>
    </p:spTree>
    <p:extLst>
      <p:ext uri="{BB962C8B-B14F-4D97-AF65-F5344CB8AC3E}">
        <p14:creationId xmlns:p14="http://schemas.microsoft.com/office/powerpoint/2010/main" val="1627394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833FD6CF-C979-4FAB-59BB-DEBEE5268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u-HU" sz="2400" b="1" dirty="0">
                <a:solidFill>
                  <a:schemeClr val="bg1"/>
                </a:solidFill>
              </a:rPr>
              <a:t>Bemutató dátuma: 2017. Szeptember 21.</a:t>
            </a:r>
            <a:endParaRPr lang="hu-HU" dirty="0">
              <a:solidFill>
                <a:schemeClr val="bg1"/>
              </a:solidFill>
            </a:endParaRPr>
          </a:p>
          <a:p>
            <a:pPr>
              <a:buClr>
                <a:srgbClr val="C3B2A7"/>
              </a:buClr>
            </a:pPr>
            <a:r>
              <a:rPr lang="hu-HU" sz="2400" b="1" dirty="0">
                <a:solidFill>
                  <a:schemeClr val="bg1"/>
                </a:solidFill>
              </a:rPr>
              <a:t>Rendező: </a:t>
            </a:r>
            <a:r>
              <a:rPr lang="hu-HU" sz="2400" b="1" dirty="0" err="1">
                <a:solidFill>
                  <a:schemeClr val="bg1"/>
                </a:solidFill>
              </a:rPr>
              <a:t>Vidnyánszky</a:t>
            </a:r>
            <a:r>
              <a:rPr lang="hu-HU" sz="2400" b="1" dirty="0">
                <a:solidFill>
                  <a:schemeClr val="bg1"/>
                </a:solidFill>
              </a:rPr>
              <a:t> Attila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9AC8763-8500-9C24-0019-815C959D2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97767-E082-402F-94AC-47D170B3BC2D}" type="datetime1">
              <a:t>2024. 05. 20.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4F212C6-2E21-603D-7111-2C7DFAE09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AAB3385-09FB-D95B-4C02-E9327CB1C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dirty="0"/>
              <a:t>6</a:t>
            </a:fld>
            <a:endParaRPr lang="en-US" dirty="0"/>
          </a:p>
        </p:txBody>
      </p:sp>
      <p:sp>
        <p:nvSpPr>
          <p:cNvPr id="8" name="Cím 7">
            <a:extLst>
              <a:ext uri="{FF2B5EF4-FFF2-40B4-BE49-F238E27FC236}">
                <a16:creationId xmlns:a16="http://schemas.microsoft.com/office/drawing/2014/main" id="{07F89C51-6DDF-22C6-C471-678E523E1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chemeClr val="bg1"/>
                </a:solidFill>
              </a:rPr>
              <a:t>2017-es bemutató</a:t>
            </a:r>
          </a:p>
        </p:txBody>
      </p:sp>
    </p:spTree>
    <p:extLst>
      <p:ext uri="{BB962C8B-B14F-4D97-AF65-F5344CB8AC3E}">
        <p14:creationId xmlns:p14="http://schemas.microsoft.com/office/powerpoint/2010/main" val="75561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D0AC77FE-B9EE-5825-A596-FBE9BA421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700349"/>
            <a:ext cx="9634011" cy="452550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"/>
              <a:buChar char="•"/>
            </a:pPr>
            <a:r>
              <a:rPr lang="hu-HU" sz="2000" b="1" baseline="0" dirty="0">
                <a:solidFill>
                  <a:srgbClr val="FFFFFF"/>
                </a:solidFill>
                <a:latin typeface="Avenir Next LT Pro"/>
                <a:ea typeface="Arial"/>
                <a:cs typeface="Arial"/>
              </a:rPr>
              <a:t>Bánk bán: </a:t>
            </a:r>
            <a:r>
              <a:rPr lang="hu-HU" b="1" dirty="0" err="1">
                <a:solidFill>
                  <a:srgbClr val="FFFFFF"/>
                </a:solidFill>
                <a:latin typeface="Avenir Next LT Pro"/>
                <a:ea typeface="Arial"/>
                <a:cs typeface="Arial"/>
              </a:rPr>
              <a:t>Mátray</a:t>
            </a:r>
            <a:r>
              <a:rPr lang="hu-HU" b="1" dirty="0">
                <a:solidFill>
                  <a:srgbClr val="FFFFFF"/>
                </a:solidFill>
                <a:latin typeface="Avenir Next LT Pro"/>
                <a:ea typeface="Arial"/>
                <a:cs typeface="Arial"/>
              </a:rPr>
              <a:t> László</a:t>
            </a:r>
            <a:endParaRPr lang="en-US" sz="2000">
              <a:latin typeface="Avenir Next LT Pro"/>
              <a:ea typeface="Arial"/>
              <a:cs typeface="Arial"/>
            </a:endParaRPr>
          </a:p>
          <a:p>
            <a:pPr>
              <a:buFont typeface=""/>
              <a:buChar char="•"/>
            </a:pPr>
            <a:r>
              <a:rPr lang="hu-HU" sz="2000" b="1" baseline="0" dirty="0">
                <a:solidFill>
                  <a:srgbClr val="FFFFFF"/>
                </a:solidFill>
                <a:latin typeface="Avenir Next LT Pro"/>
                <a:ea typeface="Arial"/>
                <a:cs typeface="Arial"/>
              </a:rPr>
              <a:t>Gertrudis: </a:t>
            </a:r>
            <a:r>
              <a:rPr lang="hu-HU" b="1" dirty="0">
                <a:solidFill>
                  <a:srgbClr val="FFFFFF"/>
                </a:solidFill>
                <a:latin typeface="Avenir Next LT Pro"/>
                <a:ea typeface="Arial"/>
                <a:cs typeface="Arial"/>
              </a:rPr>
              <a:t>Udvaros Dorottya</a:t>
            </a:r>
            <a:r>
              <a:rPr lang="en-US" sz="2000" dirty="0">
                <a:latin typeface="Avenir Next LT Pro"/>
                <a:ea typeface="Arial"/>
                <a:cs typeface="Arial"/>
              </a:rPr>
              <a:t>​</a:t>
            </a:r>
          </a:p>
          <a:p>
            <a:pPr>
              <a:buFont typeface=""/>
              <a:buChar char="•"/>
            </a:pPr>
            <a:r>
              <a:rPr lang="hu-HU" sz="2000" b="1" baseline="0" dirty="0">
                <a:solidFill>
                  <a:srgbClr val="FFFFFF"/>
                </a:solidFill>
                <a:latin typeface="Avenir Next LT Pro"/>
                <a:ea typeface="Arial"/>
                <a:cs typeface="Arial"/>
              </a:rPr>
              <a:t>Melinda: </a:t>
            </a:r>
            <a:r>
              <a:rPr lang="hu-HU" b="1" dirty="0" err="1">
                <a:solidFill>
                  <a:srgbClr val="FFFFFF"/>
                </a:solidFill>
                <a:latin typeface="Avenir Next LT Pro"/>
                <a:ea typeface="Arial"/>
                <a:cs typeface="Arial"/>
              </a:rPr>
              <a:t>Söptei</a:t>
            </a:r>
            <a:r>
              <a:rPr lang="hu-HU" b="1" dirty="0">
                <a:solidFill>
                  <a:srgbClr val="FFFFFF"/>
                </a:solidFill>
                <a:latin typeface="Avenir Next LT Pro"/>
                <a:ea typeface="Arial"/>
                <a:cs typeface="Arial"/>
              </a:rPr>
              <a:t> Andrea</a:t>
            </a:r>
            <a:endParaRPr lang="hu-HU" sz="2000" b="1" dirty="0">
              <a:solidFill>
                <a:srgbClr val="FFFFFF"/>
              </a:solidFill>
              <a:latin typeface="Avenir Next LT Pro"/>
              <a:ea typeface="Arial"/>
              <a:cs typeface="Arial"/>
            </a:endParaRPr>
          </a:p>
          <a:p>
            <a:pPr>
              <a:buFont typeface=""/>
              <a:buChar char="•"/>
            </a:pPr>
            <a:r>
              <a:rPr lang="hu-HU" sz="2000" b="1" baseline="0" dirty="0">
                <a:solidFill>
                  <a:srgbClr val="FFFFFF"/>
                </a:solidFill>
                <a:latin typeface="Avenir Next LT Pro"/>
                <a:ea typeface="Arial"/>
                <a:cs typeface="Arial"/>
              </a:rPr>
              <a:t>Ottó:</a:t>
            </a:r>
            <a:r>
              <a:rPr lang="hu-HU" b="1" dirty="0">
                <a:solidFill>
                  <a:srgbClr val="FFFFFF"/>
                </a:solidFill>
                <a:latin typeface="Avenir Next LT Pro"/>
                <a:ea typeface="Arial"/>
                <a:cs typeface="Arial"/>
              </a:rPr>
              <a:t> Farkas Dénes</a:t>
            </a:r>
            <a:endParaRPr lang="hu-HU" sz="2000" b="1" dirty="0">
              <a:solidFill>
                <a:srgbClr val="FFFFFF"/>
              </a:solidFill>
              <a:latin typeface="Avenir Next LT Pro"/>
              <a:ea typeface="Arial"/>
              <a:cs typeface="Arial"/>
            </a:endParaRPr>
          </a:p>
          <a:p>
            <a:pPr>
              <a:buFont typeface=""/>
              <a:buChar char="•"/>
            </a:pPr>
            <a:r>
              <a:rPr lang="hu-HU" sz="2000" b="1" baseline="0" dirty="0">
                <a:solidFill>
                  <a:srgbClr val="FFFFFF"/>
                </a:solidFill>
                <a:latin typeface="Avenir Next LT Pro"/>
                <a:ea typeface="Arial"/>
                <a:cs typeface="Arial"/>
              </a:rPr>
              <a:t>Tiborc: </a:t>
            </a:r>
            <a:r>
              <a:rPr lang="hu-HU" b="1" dirty="0">
                <a:solidFill>
                  <a:srgbClr val="FFFFFF"/>
                </a:solidFill>
                <a:latin typeface="Avenir Next LT Pro"/>
                <a:ea typeface="Arial"/>
                <a:cs typeface="Arial"/>
              </a:rPr>
              <a:t>Varga József</a:t>
            </a:r>
            <a:r>
              <a:rPr lang="en-US" sz="2000" dirty="0">
                <a:latin typeface="Avenir Next LT Pro"/>
                <a:ea typeface="Arial"/>
                <a:cs typeface="Arial"/>
              </a:rPr>
              <a:t>​</a:t>
            </a:r>
            <a:r>
              <a:rPr lang="en-US" dirty="0">
                <a:latin typeface="Avenir Next LT Pro"/>
                <a:ea typeface="Arial"/>
                <a:cs typeface="Arial"/>
              </a:rPr>
              <a:t> </a:t>
            </a:r>
            <a:endParaRPr lang="en-US" sz="2000" dirty="0">
              <a:latin typeface="Avenir Next LT Pro"/>
              <a:ea typeface="Arial"/>
              <a:cs typeface="Arial"/>
            </a:endParaRPr>
          </a:p>
          <a:p>
            <a:pPr>
              <a:buFont typeface=""/>
              <a:buChar char="•"/>
            </a:pPr>
            <a:r>
              <a:rPr lang="hu-HU" sz="2000" b="1" baseline="0" dirty="0" err="1">
                <a:solidFill>
                  <a:srgbClr val="FFFFFF"/>
                </a:solidFill>
                <a:latin typeface="Avenir Next LT Pro"/>
                <a:ea typeface="Arial"/>
                <a:cs typeface="Arial"/>
              </a:rPr>
              <a:t>Biberach</a:t>
            </a:r>
            <a:r>
              <a:rPr lang="hu-HU" sz="2000" b="1" baseline="0" dirty="0">
                <a:solidFill>
                  <a:srgbClr val="FFFFFF"/>
                </a:solidFill>
                <a:latin typeface="Avenir Next LT Pro"/>
                <a:ea typeface="Arial"/>
                <a:cs typeface="Arial"/>
              </a:rPr>
              <a:t>: </a:t>
            </a:r>
            <a:r>
              <a:rPr lang="hu-HU" b="1" dirty="0">
                <a:solidFill>
                  <a:srgbClr val="FFFFFF"/>
                </a:solidFill>
                <a:latin typeface="Avenir Next LT Pro"/>
                <a:ea typeface="Arial"/>
                <a:cs typeface="Arial"/>
              </a:rPr>
              <a:t>Horváth Lajos Ottó</a:t>
            </a:r>
            <a:endParaRPr lang="hu-HU" sz="2000" dirty="0">
              <a:latin typeface="Avenir Next LT Pro"/>
              <a:ea typeface="Arial"/>
              <a:cs typeface="Arial"/>
            </a:endParaRP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1CDBE40-FA41-DF46-ACF7-9578D095A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A856A-1D55-4355-9BB9-8751447D0008}" type="datetime1">
              <a:t>2024. 05. 20.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386155C-F807-7E5A-E6A5-408E18AB0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8369BF4-4C76-934E-E57D-20927715E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dirty="0"/>
              <a:t>7</a:t>
            </a:fld>
            <a:endParaRPr lang="en-US" dirty="0"/>
          </a:p>
        </p:txBody>
      </p:sp>
      <p:sp>
        <p:nvSpPr>
          <p:cNvPr id="8" name="Cím 7">
            <a:extLst>
              <a:ext uri="{FF2B5EF4-FFF2-40B4-BE49-F238E27FC236}">
                <a16:creationId xmlns:a16="http://schemas.microsoft.com/office/drawing/2014/main" id="{6C1AC4DE-B745-55AA-96A2-DDAE74222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chemeClr val="bg1"/>
                </a:solidFill>
              </a:rPr>
              <a:t>Szereplők</a:t>
            </a:r>
          </a:p>
        </p:txBody>
      </p:sp>
    </p:spTree>
    <p:extLst>
      <p:ext uri="{BB962C8B-B14F-4D97-AF65-F5344CB8AC3E}">
        <p14:creationId xmlns:p14="http://schemas.microsoft.com/office/powerpoint/2010/main" val="179261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EAE9C899-FC87-E1DC-74F0-D3DEDD35A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u-HU" sz="2400" b="1" dirty="0">
                <a:solidFill>
                  <a:schemeClr val="bg1"/>
                </a:solidFill>
              </a:rPr>
              <a:t>Bemutató dátuma: 2023. Szeptember 3.</a:t>
            </a:r>
            <a:endParaRPr lang="hu-HU" dirty="0">
              <a:solidFill>
                <a:schemeClr val="bg1"/>
              </a:solidFill>
            </a:endParaRPr>
          </a:p>
          <a:p>
            <a:pPr>
              <a:buClr>
                <a:srgbClr val="C3B2A7"/>
              </a:buClr>
            </a:pPr>
            <a:r>
              <a:rPr lang="hu-HU" sz="2400" b="1" dirty="0">
                <a:solidFill>
                  <a:schemeClr val="bg1"/>
                </a:solidFill>
              </a:rPr>
              <a:t>Rendező: </a:t>
            </a:r>
            <a:r>
              <a:rPr lang="hu-HU" sz="2400" b="1" dirty="0" err="1">
                <a:solidFill>
                  <a:schemeClr val="bg1"/>
                </a:solidFill>
              </a:rPr>
              <a:t>Vidnyánszky</a:t>
            </a:r>
            <a:r>
              <a:rPr lang="hu-HU" sz="2400" b="1" dirty="0">
                <a:solidFill>
                  <a:schemeClr val="bg1"/>
                </a:solidFill>
              </a:rPr>
              <a:t> Attila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C3490FC-438B-87D7-E5EA-37B6B0885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A945F-614C-4225-BD62-FC578F680AF7}" type="datetime1">
              <a:t>2024. 05. 20.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8B6057A-2441-D2E5-4C11-C25500E96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D919F7D-FA90-50FB-B188-2693ED366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dirty="0"/>
              <a:t>8</a:t>
            </a:fld>
            <a:endParaRPr lang="en-US" dirty="0"/>
          </a:p>
        </p:txBody>
      </p:sp>
      <p:sp>
        <p:nvSpPr>
          <p:cNvPr id="8" name="Cím 7">
            <a:extLst>
              <a:ext uri="{FF2B5EF4-FFF2-40B4-BE49-F238E27FC236}">
                <a16:creationId xmlns:a16="http://schemas.microsoft.com/office/drawing/2014/main" id="{722EA5A7-56F3-A6CA-89FA-EB48E7ABB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chemeClr val="bg1"/>
                </a:solidFill>
              </a:rPr>
              <a:t>2023-as bemutató</a:t>
            </a:r>
          </a:p>
        </p:txBody>
      </p:sp>
    </p:spTree>
    <p:extLst>
      <p:ext uri="{BB962C8B-B14F-4D97-AF65-F5344CB8AC3E}">
        <p14:creationId xmlns:p14="http://schemas.microsoft.com/office/powerpoint/2010/main" val="274468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1D2CB95A-3232-2890-FD03-4B426F06A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Clr>
                <a:srgbClr val="C3B2A7"/>
              </a:buClr>
              <a:buFont typeface="Arial"/>
              <a:buChar char="•"/>
            </a:pPr>
            <a:r>
              <a:rPr lang="hu-HU" b="1" dirty="0">
                <a:solidFill>
                  <a:schemeClr val="bg1"/>
                </a:solidFill>
                <a:latin typeface="Avenir Next LT Pro"/>
                <a:cs typeface="Arial"/>
              </a:rPr>
              <a:t>Bánk bán: </a:t>
            </a:r>
            <a:r>
              <a:rPr lang="hu-HU" b="1" dirty="0" err="1">
                <a:solidFill>
                  <a:schemeClr val="bg1"/>
                </a:solidFill>
                <a:latin typeface="Avenir Next LT Pro"/>
                <a:cs typeface="Arial"/>
              </a:rPr>
              <a:t>Berettyán</a:t>
            </a:r>
            <a:r>
              <a:rPr lang="hu-HU" b="1" dirty="0">
                <a:solidFill>
                  <a:schemeClr val="bg1"/>
                </a:solidFill>
                <a:latin typeface="Avenir Next LT Pro"/>
                <a:cs typeface="Arial"/>
              </a:rPr>
              <a:t> Sándor</a:t>
            </a:r>
            <a:endParaRPr lang="en-US" dirty="0">
              <a:solidFill>
                <a:schemeClr val="bg1"/>
              </a:solidFill>
              <a:latin typeface="Avenir Next LT Pro"/>
              <a:cs typeface="Arial"/>
            </a:endParaRPr>
          </a:p>
          <a:p>
            <a:pPr>
              <a:buClr>
                <a:srgbClr val="C3B2A7"/>
              </a:buClr>
              <a:buFont typeface="Arial"/>
              <a:buChar char="•"/>
            </a:pPr>
            <a:r>
              <a:rPr lang="hu-HU" b="1" dirty="0">
                <a:solidFill>
                  <a:schemeClr val="bg1"/>
                </a:solidFill>
                <a:latin typeface="Avenir Next LT Pro"/>
                <a:cs typeface="Arial"/>
              </a:rPr>
              <a:t>Gertrudis: Ács Eszter</a:t>
            </a:r>
            <a:endParaRPr lang="en-US" dirty="0">
              <a:solidFill>
                <a:schemeClr val="bg1"/>
              </a:solidFill>
              <a:latin typeface="Avenir Next LT Pro"/>
              <a:cs typeface="Arial"/>
            </a:endParaRPr>
          </a:p>
          <a:p>
            <a:pPr>
              <a:buClr>
                <a:srgbClr val="C3B2A7"/>
              </a:buClr>
              <a:buFont typeface="Arial"/>
              <a:buChar char="•"/>
            </a:pPr>
            <a:r>
              <a:rPr lang="hu-HU" b="1" dirty="0">
                <a:solidFill>
                  <a:schemeClr val="bg1"/>
                </a:solidFill>
                <a:latin typeface="Avenir Next LT Pro"/>
                <a:cs typeface="Arial"/>
              </a:rPr>
              <a:t>Melinda: Barta Ágnes</a:t>
            </a:r>
            <a:endParaRPr lang="en-US" dirty="0">
              <a:solidFill>
                <a:schemeClr val="bg1"/>
              </a:solidFill>
              <a:latin typeface="Avenir Next LT Pro"/>
              <a:cs typeface="Arial"/>
            </a:endParaRPr>
          </a:p>
          <a:p>
            <a:pPr>
              <a:buClr>
                <a:srgbClr val="C3B2A7"/>
              </a:buClr>
              <a:buFont typeface="Arial"/>
              <a:buChar char="•"/>
            </a:pPr>
            <a:r>
              <a:rPr lang="hu-HU" b="1" dirty="0">
                <a:solidFill>
                  <a:schemeClr val="bg1"/>
                </a:solidFill>
                <a:latin typeface="Avenir Next LT Pro"/>
                <a:cs typeface="Arial"/>
              </a:rPr>
              <a:t>Ottó: Bordás Roland</a:t>
            </a:r>
          </a:p>
          <a:p>
            <a:pPr>
              <a:buClr>
                <a:srgbClr val="C3B2A7"/>
              </a:buClr>
              <a:buFont typeface="Arial"/>
              <a:buChar char="•"/>
            </a:pPr>
            <a:r>
              <a:rPr lang="hu-HU" b="1" dirty="0">
                <a:solidFill>
                  <a:schemeClr val="bg1"/>
                </a:solidFill>
                <a:latin typeface="Avenir Next LT Pro"/>
                <a:cs typeface="Arial"/>
              </a:rPr>
              <a:t>Tiborc: Varga József</a:t>
            </a:r>
            <a:endParaRPr lang="en-US" dirty="0">
              <a:solidFill>
                <a:schemeClr val="bg1"/>
              </a:solidFill>
              <a:latin typeface="Avenir Next LT Pro"/>
              <a:cs typeface="Arial"/>
            </a:endParaRPr>
          </a:p>
          <a:p>
            <a:pPr>
              <a:buClr>
                <a:srgbClr val="C3B2A7"/>
              </a:buClr>
              <a:buFont typeface="Arial"/>
              <a:buChar char="•"/>
            </a:pPr>
            <a:r>
              <a:rPr lang="hu-HU" b="1" dirty="0" err="1">
                <a:solidFill>
                  <a:schemeClr val="bg1"/>
                </a:solidFill>
                <a:latin typeface="Avenir Next LT Pro"/>
                <a:cs typeface="Arial"/>
              </a:rPr>
              <a:t>Biberach</a:t>
            </a:r>
            <a:r>
              <a:rPr lang="hu-HU" b="1" dirty="0">
                <a:solidFill>
                  <a:schemeClr val="bg1"/>
                </a:solidFill>
                <a:latin typeface="Avenir Next LT Pro"/>
                <a:cs typeface="Arial"/>
              </a:rPr>
              <a:t>: Horváth Márk</a:t>
            </a:r>
            <a:endParaRPr lang="hu-HU" dirty="0">
              <a:solidFill>
                <a:schemeClr val="bg1"/>
              </a:solidFill>
              <a:latin typeface="Avenir Next LT Pro"/>
              <a:cs typeface="Arial"/>
            </a:endParaRP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475F60B-CC3C-F205-21AB-B9F3DB213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6F56-9CE7-4B37-BCDC-E5D37B87DB09}" type="datetime1">
              <a:t>2024. 05. 20.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016D2E2-9071-FE0F-9AAA-47A4BB9DF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9ADDD12-4F1D-EFD9-CACE-F6C01D1F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dirty="0"/>
              <a:t>9</a:t>
            </a:fld>
            <a:endParaRPr lang="en-US" dirty="0"/>
          </a:p>
        </p:txBody>
      </p:sp>
      <p:sp>
        <p:nvSpPr>
          <p:cNvPr id="8" name="Cím 7">
            <a:extLst>
              <a:ext uri="{FF2B5EF4-FFF2-40B4-BE49-F238E27FC236}">
                <a16:creationId xmlns:a16="http://schemas.microsoft.com/office/drawing/2014/main" id="{6D3D9268-90E8-19CF-16B2-4C0A5A700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chemeClr val="bg1"/>
                </a:solidFill>
              </a:rPr>
              <a:t>Szereplők</a:t>
            </a:r>
          </a:p>
        </p:txBody>
      </p:sp>
    </p:spTree>
    <p:extLst>
      <p:ext uri="{BB962C8B-B14F-4D97-AF65-F5344CB8AC3E}">
        <p14:creationId xmlns:p14="http://schemas.microsoft.com/office/powerpoint/2010/main" val="42717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ohemianVTI">
  <a:themeElements>
    <a:clrScheme name="BohemianVTI">
      <a:dk1>
        <a:sysClr val="windowText" lastClr="000000"/>
      </a:dk1>
      <a:lt1>
        <a:sysClr val="window" lastClr="FFFFFF"/>
      </a:lt1>
      <a:dk2>
        <a:srgbClr val="323232"/>
      </a:dk2>
      <a:lt2>
        <a:srgbClr val="F4F1EF"/>
      </a:lt2>
      <a:accent1>
        <a:srgbClr val="8F4F58"/>
      </a:accent1>
      <a:accent2>
        <a:srgbClr val="D09182"/>
      </a:accent2>
      <a:accent3>
        <a:srgbClr val="C7A085"/>
      </a:accent3>
      <a:accent4>
        <a:srgbClr val="ADA085"/>
      </a:accent4>
      <a:accent5>
        <a:srgbClr val="5F787F"/>
      </a:accent5>
      <a:accent6>
        <a:srgbClr val="5A6768"/>
      </a:accent6>
      <a:hlink>
        <a:srgbClr val="A25872"/>
      </a:hlink>
      <a:folHlink>
        <a:srgbClr val="667A7E"/>
      </a:folHlink>
    </a:clrScheme>
    <a:fontScheme name="BohemianVTI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BohemianVTI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AA0957B6-9651-4F50-8EB8-D9F009F1C26A}" vid="{D1E7B544-9A8A-44B5-ABA3-322A5F04534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Szélesvásznú</PresentationFormat>
  <Paragraphs>0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BohemianVTI</vt:lpstr>
      <vt:lpstr>Bánk bán Nemzeti Színház-i előadásai</vt:lpstr>
      <vt:lpstr>1970-es bemutató</vt:lpstr>
      <vt:lpstr>1985-ös bemutató</vt:lpstr>
      <vt:lpstr>2002-es bemutató</vt:lpstr>
      <vt:lpstr>Szereplők</vt:lpstr>
      <vt:lpstr>2017-es bemutató</vt:lpstr>
      <vt:lpstr>Szereplők</vt:lpstr>
      <vt:lpstr>2023-as bemutató</vt:lpstr>
      <vt:lpstr>Szereplők</vt:lpstr>
      <vt:lpstr>Köszönjük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/>
  <cp:lastModifiedBy/>
  <cp:revision>480</cp:revision>
  <dcterms:created xsi:type="dcterms:W3CDTF">2024-05-19T07:44:41Z</dcterms:created>
  <dcterms:modified xsi:type="dcterms:W3CDTF">2024-05-20T08:20:07Z</dcterms:modified>
</cp:coreProperties>
</file>