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92DF-08D8-4ACD-96AE-0429F3A2C5E2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4AB49-B8C1-4222-93C2-C6FCCC7F63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8227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92DF-08D8-4ACD-96AE-0429F3A2C5E2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4AB49-B8C1-4222-93C2-C6FCCC7F63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055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92DF-08D8-4ACD-96AE-0429F3A2C5E2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4AB49-B8C1-4222-93C2-C6FCCC7F63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7453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92DF-08D8-4ACD-96AE-0429F3A2C5E2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4AB49-B8C1-4222-93C2-C6FCCC7F63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8436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92DF-08D8-4ACD-96AE-0429F3A2C5E2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4AB49-B8C1-4222-93C2-C6FCCC7F63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4823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92DF-08D8-4ACD-96AE-0429F3A2C5E2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4AB49-B8C1-4222-93C2-C6FCCC7F63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2385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92DF-08D8-4ACD-96AE-0429F3A2C5E2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4AB49-B8C1-4222-93C2-C6FCCC7F63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8097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92DF-08D8-4ACD-96AE-0429F3A2C5E2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4AB49-B8C1-4222-93C2-C6FCCC7F63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4969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92DF-08D8-4ACD-96AE-0429F3A2C5E2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4AB49-B8C1-4222-93C2-C6FCCC7F63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9931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92DF-08D8-4ACD-96AE-0429F3A2C5E2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4AB49-B8C1-4222-93C2-C6FCCC7F63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4309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92DF-08D8-4ACD-96AE-0429F3A2C5E2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4AB49-B8C1-4222-93C2-C6FCCC7F63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9720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C92DF-08D8-4ACD-96AE-0429F3A2C5E2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4AB49-B8C1-4222-93C2-C6FCCC7F63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79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154848" y="116632"/>
            <a:ext cx="4914204" cy="792088"/>
          </a:xfrm>
        </p:spPr>
        <p:txBody>
          <a:bodyPr>
            <a:normAutofit fontScale="90000"/>
          </a:bodyPr>
          <a:lstStyle/>
          <a:p>
            <a:r>
              <a:rPr lang="hu-HU" b="1" i="1" dirty="0" smtClean="0">
                <a:latin typeface="Colonna MT" pitchFamily="82" charset="0"/>
              </a:rPr>
              <a:t>Útravaló verseimmel</a:t>
            </a:r>
            <a:endParaRPr lang="hu-HU" b="1" i="1" dirty="0">
              <a:latin typeface="Colonna MT" pitchFamily="82" charset="0"/>
            </a:endParaRPr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26577" y="908720"/>
            <a:ext cx="4925076" cy="2520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500" dirty="0" err="1" smtClean="0">
                <a:latin typeface="Colonna MT" pitchFamily="82" charset="0"/>
                <a:cs typeface="Andalus" pitchFamily="18" charset="-78"/>
              </a:rPr>
              <a:t>Míly</a:t>
            </a:r>
            <a:r>
              <a:rPr lang="hu-HU" sz="2500" dirty="0" smtClean="0">
                <a:latin typeface="Colonna MT" pitchFamily="82" charset="0"/>
                <a:cs typeface="Andalus" pitchFamily="18" charset="-78"/>
              </a:rPr>
              <a:t> jól esik nekem leírni ezt a titulust, hogy egy ilyen elmét nevezhetek barátomnak, s általad lelki társamnak! Csendes öröm költözött keblembe soraid olvastán, hisz lelkem viharait láttam bennük tükröződni. </a:t>
            </a:r>
            <a:endParaRPr lang="hu-HU" sz="2500" dirty="0">
              <a:latin typeface="Colonna MT" pitchFamily="82" charset="0"/>
              <a:cs typeface="Andalus" pitchFamily="18" charset="-78"/>
            </a:endParaRPr>
          </a:p>
        </p:txBody>
      </p:sp>
      <p:pic>
        <p:nvPicPr>
          <p:cNvPr id="1026" name="Picture 2" descr="http://www.mire.hu/uploads/galleryimage/1273077360_8_mada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877" y="44624"/>
            <a:ext cx="438464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0" y="3591913"/>
            <a:ext cx="561662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500" dirty="0" smtClean="0">
                <a:latin typeface="Colonna MT" pitchFamily="82" charset="0"/>
                <a:cs typeface="Andalus" pitchFamily="18" charset="-78"/>
              </a:rPr>
              <a:t>Te </a:t>
            </a:r>
            <a:r>
              <a:rPr lang="hu-HU" sz="2500" dirty="0" err="1" smtClean="0">
                <a:latin typeface="Colonna MT" pitchFamily="82" charset="0"/>
                <a:cs typeface="Andalus" pitchFamily="18" charset="-78"/>
              </a:rPr>
              <a:t>elvágyódol</a:t>
            </a:r>
            <a:r>
              <a:rPr lang="hu-HU" sz="2500" dirty="0" smtClean="0">
                <a:latin typeface="Colonna MT" pitchFamily="82" charset="0"/>
                <a:cs typeface="Andalus" pitchFamily="18" charset="-78"/>
              </a:rPr>
              <a:t> a nagyvárosi poros, zajos zsibvásárból a vidéki csendes magányba, míg én még egyszer, tán utoljára kimozdulnék az „oroszlánbarlangom”</a:t>
            </a:r>
            <a:r>
              <a:rPr lang="hu-HU" sz="2500" dirty="0" err="1" smtClean="0">
                <a:latin typeface="Colonna MT" pitchFamily="82" charset="0"/>
                <a:cs typeface="Andalus" pitchFamily="18" charset="-78"/>
              </a:rPr>
              <a:t>-ból</a:t>
            </a:r>
            <a:r>
              <a:rPr lang="hu-HU" sz="2500" dirty="0" smtClean="0">
                <a:latin typeface="Colonna MT" pitchFamily="82" charset="0"/>
                <a:cs typeface="Andalus" pitchFamily="18" charset="-78"/>
              </a:rPr>
              <a:t>. Mióta elkészült a „nagy mű”, az alkotó látszólag pihen, de az elme nem </a:t>
            </a:r>
            <a:r>
              <a:rPr lang="hu-HU" sz="2500" dirty="0" err="1" smtClean="0">
                <a:latin typeface="Colonna MT" pitchFamily="82" charset="0"/>
                <a:cs typeface="Andalus" pitchFamily="18" charset="-78"/>
              </a:rPr>
              <a:t>nyughatik</a:t>
            </a:r>
            <a:r>
              <a:rPr lang="hu-HU" sz="2500" dirty="0" smtClean="0">
                <a:latin typeface="Colonna MT" pitchFamily="82" charset="0"/>
                <a:cs typeface="Andalus" pitchFamily="18" charset="-78"/>
              </a:rPr>
              <a:t>, s kételyid ezt visszhangozzák bennem. </a:t>
            </a:r>
          </a:p>
          <a:p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5655035" y="3591913"/>
            <a:ext cx="35044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i="1" dirty="0" smtClean="0">
                <a:latin typeface="Colonna MT" pitchFamily="82" charset="0"/>
              </a:rPr>
              <a:t>Itt egy kép szerény hajlékomról.</a:t>
            </a:r>
          </a:p>
          <a:p>
            <a:r>
              <a:rPr lang="hu-HU" sz="2000" i="1" dirty="0" smtClean="0">
                <a:latin typeface="Colonna MT" pitchFamily="82" charset="0"/>
              </a:rPr>
              <a:t>Örömömre válnék ha egyszer személyesen is </a:t>
            </a:r>
          </a:p>
          <a:p>
            <a:r>
              <a:rPr lang="hu-HU" sz="2000" i="1" dirty="0" err="1" smtClean="0">
                <a:latin typeface="Colonna MT" pitchFamily="82" charset="0"/>
              </a:rPr>
              <a:t>megtekíntenéd</a:t>
            </a:r>
            <a:r>
              <a:rPr lang="hu-HU" sz="2000" i="1" dirty="0" smtClean="0">
                <a:latin typeface="Colonna MT" pitchFamily="82" charset="0"/>
              </a:rPr>
              <a:t> és </a:t>
            </a:r>
            <a:r>
              <a:rPr lang="hu-HU" sz="2000" i="1" dirty="0">
                <a:latin typeface="Colonna MT" pitchFamily="82" charset="0"/>
              </a:rPr>
              <a:t>csendes, elmélkedő magányomat legalább egy kicsit feloldanád </a:t>
            </a:r>
            <a:r>
              <a:rPr lang="hu-HU" sz="2000" i="1" dirty="0" smtClean="0">
                <a:latin typeface="Colonna MT" pitchFamily="82" charset="0"/>
              </a:rPr>
              <a:t>bölcsességeddel!</a:t>
            </a:r>
            <a:endParaRPr lang="hu-HU" sz="2000" i="1" dirty="0">
              <a:latin typeface="Colonna MT" pitchFamily="82" charset="0"/>
            </a:endParaRPr>
          </a:p>
        </p:txBody>
      </p:sp>
      <p:sp>
        <p:nvSpPr>
          <p:cNvPr id="10" name="Felfelé nyíl 9"/>
          <p:cNvSpPr/>
          <p:nvPr/>
        </p:nvSpPr>
        <p:spPr>
          <a:xfrm>
            <a:off x="7983827" y="3100255"/>
            <a:ext cx="369948" cy="83319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744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4176464" cy="720080"/>
          </a:xfrm>
        </p:spPr>
        <p:txBody>
          <a:bodyPr>
            <a:normAutofit fontScale="90000"/>
          </a:bodyPr>
          <a:lstStyle/>
          <a:p>
            <a:r>
              <a:rPr lang="hu-HU" b="1" i="1" dirty="0" smtClean="0">
                <a:latin typeface="Colonna MT" pitchFamily="82" charset="0"/>
              </a:rPr>
              <a:t>Van-e még értelme az írásnak?</a:t>
            </a:r>
            <a:endParaRPr lang="hu-HU" b="1" i="1" dirty="0">
              <a:latin typeface="Colonna MT" pitchFamily="8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3091" y="692696"/>
            <a:ext cx="4392488" cy="504056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hu-HU" dirty="0" smtClean="0">
                <a:latin typeface="Colonna MT" pitchFamily="82" charset="0"/>
              </a:rPr>
              <a:t>Kérded, </a:t>
            </a:r>
            <a:r>
              <a:rPr lang="hu-HU" dirty="0" err="1" smtClean="0">
                <a:latin typeface="Colonna MT" pitchFamily="82" charset="0"/>
              </a:rPr>
              <a:t>van-é</a:t>
            </a:r>
            <a:r>
              <a:rPr lang="hu-HU" dirty="0" smtClean="0">
                <a:latin typeface="Colonna MT" pitchFamily="82" charset="0"/>
              </a:rPr>
              <a:t> értelme még írni? Nem az értelem vezet minket vélekedésem szerint, hanem írni kell! </a:t>
            </a:r>
          </a:p>
          <a:p>
            <a:pPr lvl="0"/>
            <a:r>
              <a:rPr lang="hu-HU" dirty="0" smtClean="0">
                <a:latin typeface="Colonna MT" pitchFamily="82" charset="0"/>
              </a:rPr>
              <a:t>Ha a szívünkben az érzés, a lelkünkben az idea, elzengjük akaratlan, mint a madárka, kit nem kérdik, ha dalol, mit érez. Csak azt hallgatják, hódító-e hangja. Ki gondol a madárra? Ki a költőre, hogy mi sorsban él? </a:t>
            </a:r>
          </a:p>
          <a:p>
            <a:endParaRPr lang="hu-HU" dirty="0"/>
          </a:p>
        </p:txBody>
      </p:sp>
      <p:pic>
        <p:nvPicPr>
          <p:cNvPr id="6" name="Picture 2" descr="D:\Mentés 2014\Dokumentumok\Mango\The Squad\Madách bir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3" y="1356079"/>
            <a:ext cx="4649364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94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208112"/>
            <a:ext cx="4505590" cy="5534075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hu-HU" dirty="0" smtClean="0">
                <a:latin typeface="Colonna MT" pitchFamily="82" charset="0"/>
              </a:rPr>
              <a:t>Soraid megerősítették azt a vélekedésemet, hogy a költői beszéd csak a hallgató által válhat élővé. Rokon lelkek érthetik meg egymás beszédét, a” lelki siket” csak hallja, de nem érti. Ha a szívhez ér a dal, csak azt költi életre, amit vágyainkkal áthat: mosolyt a kedvnek, búnak </a:t>
            </a:r>
            <a:r>
              <a:rPr lang="hu-HU" dirty="0" err="1" smtClean="0">
                <a:latin typeface="Colonna MT" pitchFamily="82" charset="0"/>
              </a:rPr>
              <a:t>könnyt</a:t>
            </a:r>
            <a:r>
              <a:rPr lang="hu-HU" dirty="0" smtClean="0">
                <a:latin typeface="Colonna MT" pitchFamily="82" charset="0"/>
              </a:rPr>
              <a:t>, ha hoz. </a:t>
            </a:r>
          </a:p>
          <a:p>
            <a:endParaRPr lang="hu-HU" dirty="0"/>
          </a:p>
        </p:txBody>
      </p:sp>
      <p:pic>
        <p:nvPicPr>
          <p:cNvPr id="3075" name="Picture 3" descr="D:\Mentés 2014\Dokumentumok\Mango\The Squad\Madách with bir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102" y="200757"/>
            <a:ext cx="4458898" cy="570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179512" y="5132784"/>
            <a:ext cx="4337600" cy="1041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dirty="0" smtClean="0">
                <a:latin typeface="Colonna MT" pitchFamily="82" charset="0"/>
              </a:rPr>
              <a:t>A lelkileg siketek nem hallják a poéta dalát …</a:t>
            </a:r>
            <a:endParaRPr lang="hu-HU" sz="3000" dirty="0">
              <a:latin typeface="Colonna MT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36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7327" y="0"/>
            <a:ext cx="8517632" cy="3144300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hu-HU" sz="2700" dirty="0" smtClean="0">
                <a:latin typeface="Colonna MT" pitchFamily="82" charset="0"/>
              </a:rPr>
              <a:t>Petőfink szép sorai jöttek eszembe, midőn a boldogság törékenységét az igazgyönggyel példázta: létrejötte fáj a kagylónak, s a gyöngyhalász az életét kockáztatja érte, de pont ez adja értékességét, a megszerzés bizonytalansága. Óh, bár gyöngy lenne mindenik dalocskám!  Csak ők tudják, kikhez dalom </a:t>
            </a:r>
            <a:r>
              <a:rPr lang="hu-HU" sz="2700" dirty="0" err="1" smtClean="0">
                <a:latin typeface="Colonna MT" pitchFamily="82" charset="0"/>
              </a:rPr>
              <a:t>beszéle</a:t>
            </a:r>
            <a:r>
              <a:rPr lang="hu-HU" sz="2700" dirty="0" smtClean="0">
                <a:latin typeface="Colonna MT" pitchFamily="82" charset="0"/>
              </a:rPr>
              <a:t>, mit tűr a kagyló, mely gyöngyöt terem. Csak ők érezzék,- míg zeng dalom fénye- körülöttük zokogni szellemem</a:t>
            </a:r>
            <a:r>
              <a:rPr lang="hu-HU" sz="2700" dirty="0" smtClean="0"/>
              <a:t>. </a:t>
            </a:r>
            <a:endParaRPr lang="hu-HU" sz="2700" dirty="0"/>
          </a:p>
        </p:txBody>
      </p:sp>
      <p:pic>
        <p:nvPicPr>
          <p:cNvPr id="4" name="Kép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0537" y="2996952"/>
            <a:ext cx="6593463" cy="386104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38777" y="2996952"/>
            <a:ext cx="241176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sz="2700" dirty="0" smtClean="0">
                <a:latin typeface="Colonna MT" pitchFamily="82" charset="0"/>
              </a:rPr>
              <a:t>Lélekáldozat ez! Áldás vagy átok? Szenvedés és kivirágzás.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4243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i="1" dirty="0" smtClean="0">
                <a:latin typeface="Colonna MT" pitchFamily="82" charset="0"/>
              </a:rPr>
              <a:t>Az ideál vagy reál dilemmája?</a:t>
            </a:r>
            <a:endParaRPr lang="hu-HU" i="1" dirty="0">
              <a:latin typeface="Colonna MT" pitchFamily="8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hu-HU" sz="3300" dirty="0">
                <a:latin typeface="Colonna MT" pitchFamily="82" charset="0"/>
              </a:rPr>
              <a:t>A</a:t>
            </a:r>
            <a:r>
              <a:rPr lang="hu-HU" sz="3300" dirty="0" smtClean="0">
                <a:latin typeface="Colonna MT" pitchFamily="82" charset="0"/>
              </a:rPr>
              <a:t> Tragédiában próbáltam a kettő között maradni. Ez sokat segített. De azt hiszem, hogy én már csak az ideál pártján maradok, úgy ahogy Barátom te írtad: nem a való hát: annak égi </a:t>
            </a:r>
            <a:r>
              <a:rPr lang="hu-HU" sz="3300" dirty="0" err="1" smtClean="0">
                <a:latin typeface="Colonna MT" pitchFamily="82" charset="0"/>
              </a:rPr>
              <a:t>mássa</a:t>
            </a:r>
            <a:r>
              <a:rPr lang="hu-HU" sz="3300" dirty="0" smtClean="0">
                <a:latin typeface="Colonna MT" pitchFamily="82" charset="0"/>
              </a:rPr>
              <a:t> lesz, amitől függ az ének varázsa. Ez már nem hazugság, hiszen mindenki csak maga tudja, mi rejlik a szívében, s melyik költői műben érzi azt kifejeződni. És akkor ott a visszaigazolás: a mosoly vagy a könny máris valósággá teszi az ideát.  </a:t>
            </a:r>
          </a:p>
          <a:p>
            <a:pPr lvl="0"/>
            <a:r>
              <a:rPr lang="hu-HU" sz="3300" dirty="0" smtClean="0">
                <a:latin typeface="Colonna MT" pitchFamily="82" charset="0"/>
              </a:rPr>
              <a:t>Így én javíthatatlanul úgy gondolom, hogy </a:t>
            </a:r>
            <a:r>
              <a:rPr lang="hu-HU" sz="3300" i="1" dirty="0" smtClean="0">
                <a:latin typeface="Colonna MT" pitchFamily="82" charset="0"/>
              </a:rPr>
              <a:t>míg szent eszmékért ember harcol, érez, s</a:t>
            </a:r>
            <a:r>
              <a:rPr lang="hu-HU" sz="3300" dirty="0" smtClean="0">
                <a:latin typeface="Colonna MT" pitchFamily="82" charset="0"/>
              </a:rPr>
              <a:t> </a:t>
            </a:r>
            <a:r>
              <a:rPr lang="hu-HU" sz="3300" i="1" dirty="0" smtClean="0">
                <a:latin typeface="Colonna MT" pitchFamily="82" charset="0"/>
              </a:rPr>
              <a:t>mindebből osztályrész </a:t>
            </a:r>
            <a:r>
              <a:rPr lang="hu-HU" sz="3300" i="1" dirty="0" err="1" smtClean="0">
                <a:latin typeface="Colonna MT" pitchFamily="82" charset="0"/>
              </a:rPr>
              <a:t>jutand</a:t>
            </a:r>
            <a:r>
              <a:rPr lang="hu-HU" sz="3300" i="1" dirty="0" smtClean="0">
                <a:latin typeface="Colonna MT" pitchFamily="82" charset="0"/>
              </a:rPr>
              <a:t> nekem, megtettem, ami tőlem telt ebben a földi világban.</a:t>
            </a:r>
            <a:endParaRPr lang="hu-HU" sz="3300" dirty="0" smtClean="0">
              <a:latin typeface="Colonna MT" pitchFamily="82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0464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436</Words>
  <Application>Microsoft Office PowerPoint</Application>
  <PresentationFormat>Diavetítés a képernyőre (4:3 oldalarány)</PresentationFormat>
  <Paragraphs>16</Paragraphs>
  <Slides>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6" baseType="lpstr">
      <vt:lpstr>Office-téma</vt:lpstr>
      <vt:lpstr>Útravaló verseimmel</vt:lpstr>
      <vt:lpstr>Van-e még értelme az írásnak?</vt:lpstr>
      <vt:lpstr>PowerPoint bemutató</vt:lpstr>
      <vt:lpstr>PowerPoint bemutató</vt:lpstr>
      <vt:lpstr>Az ideál vagy reál dilemmája?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Dr. Papp László</dc:creator>
  <cp:lastModifiedBy>Dr. Papp László</cp:lastModifiedBy>
  <cp:revision>10</cp:revision>
  <dcterms:created xsi:type="dcterms:W3CDTF">2018-03-11T15:50:50Z</dcterms:created>
  <dcterms:modified xsi:type="dcterms:W3CDTF">2018-03-11T19:49:58Z</dcterms:modified>
</cp:coreProperties>
</file>