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4" r:id="rId2"/>
    <p:sldId id="274" r:id="rId3"/>
    <p:sldId id="266" r:id="rId4"/>
    <p:sldId id="268" r:id="rId5"/>
    <p:sldId id="273" r:id="rId6"/>
    <p:sldId id="269" r:id="rId7"/>
    <p:sldId id="267" r:id="rId8"/>
    <p:sldId id="276" r:id="rId9"/>
    <p:sldId id="272" r:id="rId10"/>
    <p:sldId id="271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F0DD83D-B55B-4160-B42D-61F3F67F1A23}">
          <p14:sldIdLst>
            <p14:sldId id="264"/>
            <p14:sldId id="274"/>
            <p14:sldId id="266"/>
            <p14:sldId id="268"/>
            <p14:sldId id="273"/>
            <p14:sldId id="269"/>
            <p14:sldId id="267"/>
            <p14:sldId id="276"/>
            <p14:sldId id="272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>
        <p:scale>
          <a:sx n="66" d="100"/>
          <a:sy n="66" d="100"/>
        </p:scale>
        <p:origin x="55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D5CCB-C8F2-42AC-AC3A-C10B0903D805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84AF0-F8D0-4B6D-BB63-C73DF0977B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30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6951" y="445201"/>
            <a:ext cx="10398100" cy="64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550200" y="2554167"/>
            <a:ext cx="7292800" cy="15464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rPr lang="hu-HU"/>
              <a:t>Mintacím szerkesztése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536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074900" y="1892877"/>
            <a:ext cx="2843600" cy="4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◈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5064301" y="1892877"/>
            <a:ext cx="2843600" cy="4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◈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053703" y="1892877"/>
            <a:ext cx="2843600" cy="4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◈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7F586-E2E9-4831-A260-52D8DA7796DE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797281"/>
                </a:solidFill>
                <a:effectLst/>
                <a:uLnTx/>
                <a:uFillTx/>
                <a:latin typeface="Tinos"/>
                <a:sym typeface="Tino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797281"/>
              </a:solidFill>
              <a:effectLst/>
              <a:uLnTx/>
              <a:uFillTx/>
              <a:latin typeface="Tinos"/>
              <a:sym typeface="Tinos"/>
            </a:endParaRPr>
          </a:p>
        </p:txBody>
      </p:sp>
      <p:cxnSp>
        <p:nvCxnSpPr>
          <p:cNvPr id="42" name="Google Shape;42;p7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16539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7F586-E2E9-4831-A260-52D8DA7796DE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797281"/>
                </a:solidFill>
                <a:effectLst/>
                <a:uLnTx/>
                <a:uFillTx/>
                <a:latin typeface="Tinos"/>
                <a:sym typeface="Tino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797281"/>
              </a:solidFill>
              <a:effectLst/>
              <a:uLnTx/>
              <a:uFillTx/>
              <a:latin typeface="Tinos"/>
              <a:sym typeface="Tinos"/>
            </a:endParaRPr>
          </a:p>
        </p:txBody>
      </p:sp>
      <p:cxnSp>
        <p:nvCxnSpPr>
          <p:cNvPr id="47" name="Google Shape;47;p8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8179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2123133" y="4853700"/>
            <a:ext cx="87500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 i="1">
                <a:solidFill>
                  <a:srgbClr val="666666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7F586-E2E9-4831-A260-52D8DA7796DE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797281"/>
                </a:solidFill>
                <a:effectLst/>
                <a:uLnTx/>
                <a:uFillTx/>
                <a:latin typeface="Tinos"/>
                <a:sym typeface="Tino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797281"/>
              </a:solidFill>
              <a:effectLst/>
              <a:uLnTx/>
              <a:uFillTx/>
              <a:latin typeface="Tinos"/>
              <a:sym typeface="Tinos"/>
            </a:endParaRPr>
          </a:p>
        </p:txBody>
      </p:sp>
      <p:cxnSp>
        <p:nvCxnSpPr>
          <p:cNvPr id="52" name="Google Shape;52;p9"/>
          <p:cNvCxnSpPr/>
          <p:nvPr/>
        </p:nvCxnSpPr>
        <p:spPr>
          <a:xfrm>
            <a:off x="2275933" y="4857500"/>
            <a:ext cx="842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177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book">
  <p:cSld name="Blank - No boo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11217800" y="61693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7F586-E2E9-4831-A260-52D8DA7796DE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E4B681"/>
                </a:solidFill>
                <a:effectLst/>
                <a:uLnTx/>
                <a:uFillTx/>
                <a:latin typeface="Tinos"/>
                <a:sym typeface="Tino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E4B681"/>
              </a:solidFill>
              <a:effectLst/>
              <a:uLnTx/>
              <a:uFillTx/>
              <a:latin typeface="Tinos"/>
              <a:sym typeface="Tinos"/>
            </a:endParaRPr>
          </a:p>
        </p:txBody>
      </p:sp>
    </p:spTree>
    <p:extLst>
      <p:ext uri="{BB962C8B-B14F-4D97-AF65-F5344CB8AC3E}">
        <p14:creationId xmlns:p14="http://schemas.microsoft.com/office/powerpoint/2010/main" val="297008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sed book">
  <p:cSld name="Blank - Closed boo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96951" y="445201"/>
            <a:ext cx="10398100" cy="6412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34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◈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◆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◇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⬥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7F586-E2E9-4831-A260-52D8DA7796DE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797281"/>
                </a:solidFill>
                <a:effectLst/>
                <a:uLnTx/>
                <a:uFillTx/>
                <a:latin typeface="Tinos"/>
                <a:sym typeface="Tino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797281"/>
              </a:solidFill>
              <a:effectLst/>
              <a:uLnTx/>
              <a:uFillTx/>
              <a:latin typeface="Tinos"/>
              <a:sym typeface="Tinos"/>
            </a:endParaRPr>
          </a:p>
        </p:txBody>
      </p:sp>
    </p:spTree>
    <p:extLst>
      <p:ext uri="{BB962C8B-B14F-4D97-AF65-F5344CB8AC3E}">
        <p14:creationId xmlns:p14="http://schemas.microsoft.com/office/powerpoint/2010/main" val="2871233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cultura.hu/kultura/140-eve-mutattak-be-a-csongor-es-tundet/" TargetMode="External"/><Relationship Id="rId7" Type="http://schemas.openxmlformats.org/officeDocument/2006/relationships/hyperlink" Target="https://cultura.hu/kultura/paulay-ede-a-szinhazcsinalo/" TargetMode="External"/><Relationship Id="rId2" Type="http://schemas.openxmlformats.org/officeDocument/2006/relationships/hyperlink" Target="https://nemzetiarchivum.hu/stories/A-Csongor-es-Tunde-osbemutatoj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urul.info/napok/paulay" TargetMode="External"/><Relationship Id="rId5" Type="http://schemas.openxmlformats.org/officeDocument/2006/relationships/hyperlink" Target="https://www.arcanum.com/hu/online-kiadvanyok/Lexikonok-magyar-eletrajzi-lexikon-7428D/p-77238/paulay-ede-77391/" TargetMode="External"/><Relationship Id="rId4" Type="http://schemas.openxmlformats.org/officeDocument/2006/relationships/hyperlink" Target="https://www.criticailapok.hu/index.php?option=com_content&amp;view=article&amp;id=38149&amp;catid=24&amp;Itemid=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 rot="10800000" flipV="1">
            <a:off x="2054831" y="1192697"/>
            <a:ext cx="8322046" cy="1077892"/>
          </a:xfrm>
        </p:spPr>
        <p:txBody>
          <a:bodyPr/>
          <a:lstStyle/>
          <a:p>
            <a:pPr algn="ctr"/>
            <a: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/>
            </a:r>
            <a:b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r>
              <a:rPr lang="hu-HU" sz="54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/>
            </a:r>
            <a:br>
              <a:rPr lang="hu-HU" sz="54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/>
            </a:r>
            <a:b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/>
            </a:r>
            <a:b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r>
              <a:rPr lang="hu-HU" sz="8000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  <a:cs typeface="Narkisim" panose="020F0502020204030204" pitchFamily="34" charset="-79"/>
              </a:rPr>
              <a:t>Emlékeim</a:t>
            </a:r>
            <a:r>
              <a:rPr lang="hu-HU" sz="6600" dirty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  <a:cs typeface="Narkisim" panose="020F0502020204030204" pitchFamily="34" charset="-79"/>
              </a:rPr>
              <a:t/>
            </a:r>
            <a:br>
              <a:rPr lang="hu-HU" sz="6600" dirty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  <a:cs typeface="Narkisim" panose="020F0502020204030204" pitchFamily="34" charset="-79"/>
              </a:rPr>
            </a:br>
            <a:r>
              <a:rPr lang="hu-HU" sz="3600" dirty="0">
                <a:solidFill>
                  <a:schemeClr val="accent6">
                    <a:lumMod val="75000"/>
                  </a:schemeClr>
                </a:solidFill>
                <a:latin typeface="Narkisim" panose="020F0502020204030204" pitchFamily="34" charset="-79"/>
                <a:cs typeface="Narkisim" panose="020F0502020204030204" pitchFamily="34" charset="-79"/>
              </a:rPr>
              <a:t/>
            </a:r>
            <a:br>
              <a:rPr lang="hu-HU" sz="3600" dirty="0">
                <a:solidFill>
                  <a:schemeClr val="accent6">
                    <a:lumMod val="75000"/>
                  </a:schemeClr>
                </a:solidFill>
                <a:latin typeface="Narkisim" panose="020F0502020204030204" pitchFamily="34" charset="-79"/>
                <a:cs typeface="Narkisim" panose="020F0502020204030204" pitchFamily="34" charset="-79"/>
              </a:rPr>
            </a:br>
            <a:r>
              <a:rPr lang="hu-HU" sz="3600" dirty="0" smtClean="0">
                <a:solidFill>
                  <a:schemeClr val="accent6">
                    <a:lumMod val="75000"/>
                  </a:schemeClr>
                </a:solidFill>
                <a:latin typeface="Narkisim" panose="020F0502020204030204" pitchFamily="34" charset="-79"/>
                <a:cs typeface="Narkisim" panose="020F0502020204030204" pitchFamily="34" charset="-79"/>
              </a:rPr>
              <a:t/>
            </a:r>
            <a:br>
              <a:rPr lang="hu-HU" sz="3600" dirty="0" smtClean="0">
                <a:solidFill>
                  <a:schemeClr val="accent6">
                    <a:lumMod val="75000"/>
                  </a:schemeClr>
                </a:solidFill>
                <a:latin typeface="Narkisim" panose="020F0502020204030204" pitchFamily="34" charset="-79"/>
                <a:cs typeface="Narkisim" panose="020F0502020204030204" pitchFamily="34" charset="-79"/>
              </a:rPr>
            </a:br>
            <a:r>
              <a:rPr lang="hu-HU" sz="3600" dirty="0" smtClean="0">
                <a:solidFill>
                  <a:schemeClr val="accent6">
                    <a:lumMod val="75000"/>
                  </a:schemeClr>
                </a:solidFill>
                <a:latin typeface="Narkisim" panose="020F0502020204030204" pitchFamily="34" charset="-79"/>
                <a:cs typeface="Narkisim" panose="020F0502020204030204" pitchFamily="34" charset="-79"/>
              </a:rPr>
              <a:t/>
            </a:r>
            <a:br>
              <a:rPr lang="hu-HU" sz="3600" dirty="0" smtClean="0">
                <a:solidFill>
                  <a:schemeClr val="accent6">
                    <a:lumMod val="75000"/>
                  </a:schemeClr>
                </a:solidFill>
                <a:latin typeface="Narkisim" panose="020F0502020204030204" pitchFamily="34" charset="-79"/>
                <a:cs typeface="Narkisim" panose="020F0502020204030204" pitchFamily="34" charset="-79"/>
              </a:rPr>
            </a:br>
            <a:r>
              <a:rPr lang="hu-HU" sz="4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>Csongor </a:t>
            </a:r>
            <a:r>
              <a:rPr lang="hu-HU" sz="44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>és </a:t>
            </a:r>
            <a:r>
              <a:rPr lang="hu-HU" sz="4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>Tünde</a:t>
            </a:r>
            <a:br>
              <a:rPr lang="hu-HU" sz="4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r>
              <a:rPr lang="hu-HU" sz="44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>a Nemzeti Színházban</a:t>
            </a:r>
            <a:r>
              <a:rPr lang="hu-HU" sz="44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/>
            </a:r>
            <a:br>
              <a:rPr lang="hu-HU" sz="44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„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Ébren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maga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van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csak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az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egy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szerelem</a:t>
            </a:r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.”</a:t>
            </a:r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  <a:t/>
            </a:r>
            <a:br>
              <a:rPr lang="hu-HU" sz="3200" dirty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</a:br>
            <a:r>
              <a:rPr lang="hu-HU" sz="32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  </a:t>
            </a:r>
            <a:br>
              <a:rPr lang="hu-HU" sz="32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hu-HU" sz="32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 </a:t>
            </a:r>
            <a:endParaRPr lang="hu-HU" sz="3200" dirty="0">
              <a:solidFill>
                <a:schemeClr val="accent6">
                  <a:lumMod val="75000"/>
                </a:schemeClr>
              </a:solidFill>
              <a:latin typeface="Mistral" panose="03090702030407020403" pitchFamily="66" charset="0"/>
              <a:cs typeface="Narkisim" panose="020F0502020204030204" pitchFamily="34" charset="-79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70174" y="5605346"/>
            <a:ext cx="703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solidFill>
                  <a:srgbClr val="E4B681">
                    <a:lumMod val="60000"/>
                    <a:lumOff val="40000"/>
                  </a:srgbClr>
                </a:solidFill>
                <a:latin typeface="Segoe Script" panose="030B0504020000000003" pitchFamily="66" charset="0"/>
              </a:rPr>
              <a:t>Az </a:t>
            </a:r>
            <a:r>
              <a:rPr lang="hu-HU" dirty="0">
                <a:solidFill>
                  <a:srgbClr val="E4B681">
                    <a:lumMod val="60000"/>
                    <a:lumOff val="40000"/>
                  </a:srgbClr>
                </a:solidFill>
                <a:latin typeface="Segoe Script" panose="030B0504020000000003" pitchFamily="66" charset="0"/>
              </a:rPr>
              <a:t>emlékeket válogatták a Szerelem vándorai</a:t>
            </a:r>
            <a:endParaRPr lang="hu-HU" baseline="0" dirty="0">
              <a:solidFill>
                <a:srgbClr val="E4B681">
                  <a:lumMod val="60000"/>
                  <a:lumOff val="40000"/>
                </a:srgbClr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MosiaicBubbles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99714">
            <a:off x="9795365" y="711119"/>
            <a:ext cx="1163024" cy="186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églalap 5"/>
          <p:cNvSpPr/>
          <p:nvPr/>
        </p:nvSpPr>
        <p:spPr>
          <a:xfrm>
            <a:off x="2484783" y="3846443"/>
            <a:ext cx="7374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> </a:t>
            </a:r>
            <a:r>
              <a:rPr lang="hu-HU" sz="36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  <a:t/>
            </a:r>
            <a:br>
              <a:rPr lang="hu-HU" sz="36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Narkisim" panose="020F0502020204030204" pitchFamily="34" charset="-79"/>
              </a:rPr>
            </a:br>
            <a:endParaRPr lang="en-GB" sz="3600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877" y="5185124"/>
            <a:ext cx="1106277" cy="84044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4497457" y="1782723"/>
            <a:ext cx="3349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  <a:t>  </a:t>
            </a:r>
            <a: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  <a:t> </a:t>
            </a:r>
            <a:r>
              <a:rPr lang="hu-HU" sz="5400" dirty="0" err="1" smtClean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  <a:t>Paulay</a:t>
            </a:r>
            <a:r>
              <a:rPr lang="hu-HU" sz="5400" dirty="0" smtClean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  <a:t> </a:t>
            </a:r>
            <a:r>
              <a:rPr lang="hu-HU" sz="5400" dirty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  <a:cs typeface="Narkisim" panose="020F0502020204030204" pitchFamily="34" charset="-79"/>
              </a:rPr>
              <a:t>Ede</a:t>
            </a:r>
            <a:endParaRPr lang="en-GB" sz="5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22823">
            <a:off x="8541093" y="1207916"/>
            <a:ext cx="2637047" cy="151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015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266699" y="1087938"/>
            <a:ext cx="91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6"/>
                </a:solidFill>
                <a:latin typeface="Segoe Script" panose="030B0504020000000003" pitchFamily="66" charset="0"/>
              </a:rPr>
              <a:t>    Köszönöm</a:t>
            </a:r>
            <a:r>
              <a:rPr lang="hu-HU" sz="2800" dirty="0">
                <a:solidFill>
                  <a:schemeClr val="accent6"/>
                </a:solidFill>
                <a:latin typeface="Segoe Script" panose="030B0504020000000003" pitchFamily="66" charset="0"/>
              </a:rPr>
              <a:t>, hogy megnézted az emlékeimet! </a:t>
            </a:r>
            <a:endParaRPr lang="en-US" sz="2800" dirty="0">
              <a:solidFill>
                <a:schemeClr val="accent6"/>
              </a:solidFill>
              <a:latin typeface="Segoe Script" panose="030B0504020000000003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167847" y="2413338"/>
            <a:ext cx="77056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„A </a:t>
            </a:r>
            <a:r>
              <a:rPr lang="hu-HU" sz="28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drámai előadás feladata: a költő szabad fantáziája által teremtett alakok megtestesítése. A színművészet ez alakokat hússal és vérrel látja el; azokba életet lehel, és mint élőlényeket érzékeink elé állítja; a költő művének a valódi élet teljes csalódását </a:t>
            </a:r>
            <a:r>
              <a:rPr lang="hu-HU" sz="28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kölcsönzi</a:t>
            </a:r>
            <a:r>
              <a:rPr lang="hu-HU" sz="28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, és ezáltal oly hatásokat idéz elő, minőket erő és megrázkódás tekintetében semmi más művészet nem érhet </a:t>
            </a:r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el.”  -  </a:t>
            </a:r>
            <a:r>
              <a:rPr lang="hu-HU" sz="2800" dirty="0" err="1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Paulay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43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24D2792F-CC03-7F68-82F1-EAEDA45ED2E4}"/>
              </a:ext>
            </a:extLst>
          </p:cNvPr>
          <p:cNvSpPr txBox="1"/>
          <p:nvPr/>
        </p:nvSpPr>
        <p:spPr>
          <a:xfrm>
            <a:off x="-3349256" y="-2860158"/>
            <a:ext cx="12268421" cy="305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432E7B4-3BC0-6287-9380-83109560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1961">
            <a:off x="7143120" y="753683"/>
            <a:ext cx="4210253" cy="4939177"/>
          </a:xfrm>
          <a:prstGeom prst="rect">
            <a:avLst/>
          </a:prstGeom>
        </p:spPr>
      </p:pic>
      <p:pic>
        <p:nvPicPr>
          <p:cNvPr id="7" name="Picture 2" descr="Magyar Színházművészeti Lexikon / Paulay Ede">
            <a:extLst>
              <a:ext uri="{FF2B5EF4-FFF2-40B4-BE49-F238E27FC236}">
                <a16:creationId xmlns:a16="http://schemas.microsoft.com/office/drawing/2014/main" id="{C8970E20-3449-C9AF-BA62-13676807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4911" y="1686109"/>
            <a:ext cx="2466670" cy="30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eszédbuborék: lekerekített sarkú téglalap 17">
            <a:extLst>
              <a:ext uri="{FF2B5EF4-FFF2-40B4-BE49-F238E27FC236}">
                <a16:creationId xmlns:a16="http://schemas.microsoft.com/office/drawing/2014/main" id="{F8376B93-B1E6-5822-F1A5-75B0F053DC16}"/>
              </a:ext>
            </a:extLst>
          </p:cNvPr>
          <p:cNvSpPr/>
          <p:nvPr/>
        </p:nvSpPr>
        <p:spPr>
          <a:xfrm>
            <a:off x="1654139" y="1271530"/>
            <a:ext cx="5795491" cy="3567597"/>
          </a:xfrm>
          <a:prstGeom prst="wedgeRoundRectCallout">
            <a:avLst>
              <a:gd name="adj1" fmla="val 38874"/>
              <a:gd name="adj2" fmla="val 75105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Baguet Script" panose="00000500000000000000" pitchFamily="2" charset="-18"/>
            </a:endParaRPr>
          </a:p>
          <a:p>
            <a:pPr algn="ctr"/>
            <a:endParaRPr lang="hu-HU" dirty="0">
              <a:latin typeface="Baguet Script" panose="00000500000000000000" pitchFamily="2" charset="-18"/>
            </a:endParaRPr>
          </a:p>
          <a:p>
            <a:pPr algn="ctr"/>
            <a:r>
              <a:rPr lang="hu-HU" dirty="0" smtClean="0">
                <a:latin typeface="Segoe Script" panose="030B0504020000000003" pitchFamily="66" charset="0"/>
              </a:rPr>
              <a:t>Minden 1836-ban</a:t>
            </a:r>
            <a:r>
              <a:rPr lang="hu-HU" dirty="0" smtClean="0">
                <a:latin typeface="Segoe Script" panose="030B0504020000000003" pitchFamily="66" charset="0"/>
              </a:rPr>
              <a:t>, </a:t>
            </a:r>
            <a:r>
              <a:rPr lang="hu-HU" dirty="0">
                <a:latin typeface="Segoe Script" panose="030B0504020000000003" pitchFamily="66" charset="0"/>
              </a:rPr>
              <a:t>Tokajban vette kezdetét, midőn </a:t>
            </a:r>
            <a:r>
              <a:rPr lang="hu-HU" dirty="0" smtClean="0">
                <a:latin typeface="Segoe Script" panose="030B0504020000000003" pitchFamily="66" charset="0"/>
              </a:rPr>
              <a:t>világra jöttem.</a:t>
            </a:r>
          </a:p>
          <a:p>
            <a:pPr algn="ctr"/>
            <a:r>
              <a:rPr lang="hu-HU" dirty="0" smtClean="0">
                <a:latin typeface="Segoe Script" panose="030B0504020000000003" pitchFamily="66" charset="0"/>
              </a:rPr>
              <a:t>8 </a:t>
            </a:r>
            <a:r>
              <a:rPr lang="hu-HU" dirty="0">
                <a:latin typeface="Segoe Script" panose="030B0504020000000003" pitchFamily="66" charset="0"/>
              </a:rPr>
              <a:t>esztendősen a kegyesrendiek Budai Egyetemi Gimnáziumának diákja voltam. Sajnos a szabadságharc miatt </a:t>
            </a:r>
            <a:r>
              <a:rPr lang="hu-HU" dirty="0" smtClean="0">
                <a:latin typeface="Segoe Script" panose="030B0504020000000003" pitchFamily="66" charset="0"/>
              </a:rPr>
              <a:t>haza kellett költöznöm, </a:t>
            </a:r>
            <a:r>
              <a:rPr lang="hu-HU" dirty="0">
                <a:latin typeface="Segoe Script" panose="030B0504020000000003" pitchFamily="66" charset="0"/>
              </a:rPr>
              <a:t>tanulmányaimat </a:t>
            </a:r>
            <a:r>
              <a:rPr lang="hu-HU" dirty="0" smtClean="0">
                <a:latin typeface="Segoe Script" panose="030B0504020000000003" pitchFamily="66" charset="0"/>
              </a:rPr>
              <a:t>Kassán, </a:t>
            </a:r>
            <a:r>
              <a:rPr lang="hu-HU" dirty="0">
                <a:latin typeface="Segoe Script" panose="030B0504020000000003" pitchFamily="66" charset="0"/>
              </a:rPr>
              <a:t>illetve Sátoraljaújhelyen fejeztem be. </a:t>
            </a:r>
            <a:r>
              <a:rPr lang="hu-HU" kern="100" dirty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16 évesen egy vándortársulathoz keveredtem. </a:t>
            </a:r>
            <a:r>
              <a:rPr lang="hu-HU" kern="100" dirty="0" smtClean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Egy Miskolcról </a:t>
            </a:r>
            <a:r>
              <a:rPr lang="hu-HU" kern="100" dirty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érkező színháztársulat fogadott </a:t>
            </a:r>
            <a:r>
              <a:rPr lang="hu-HU" kern="100" dirty="0" smtClean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be, </a:t>
            </a:r>
            <a:r>
              <a:rPr lang="hu-HU" kern="100" dirty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Szigligeti Ede Párbaj, mint </a:t>
            </a:r>
            <a:r>
              <a:rPr lang="hu-HU" kern="100" dirty="0" smtClean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istenítélet </a:t>
            </a:r>
            <a:r>
              <a:rPr lang="hu-HU" kern="100" dirty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című </a:t>
            </a:r>
            <a:r>
              <a:rPr lang="hu-HU" kern="100" dirty="0" smtClean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drámájában </a:t>
            </a:r>
            <a:r>
              <a:rPr lang="hu-HU" kern="100" dirty="0">
                <a:latin typeface="Segoe Script" panose="030B05040200000000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debütáltam Sándorként.</a:t>
            </a:r>
          </a:p>
          <a:p>
            <a:pPr algn="ctr"/>
            <a:endParaRPr lang="hu-HU" sz="2000" dirty="0">
              <a:latin typeface="Baguet Script" panose="00000500000000000000" pitchFamily="2" charset="-18"/>
            </a:endParaRPr>
          </a:p>
          <a:p>
            <a:pPr algn="ctr"/>
            <a:endParaRPr lang="hu-H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aguet Scrip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2531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262839" y="5099267"/>
            <a:ext cx="239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55 évvel ezelőtt robbantották fel a Nemzeti Színházat a Blaha Lujza téren">
            <a:extLst>
              <a:ext uri="{FF2B5EF4-FFF2-40B4-BE49-F238E27FC236}">
                <a16:creationId xmlns:a16="http://schemas.microsoft.com/office/drawing/2014/main" id="{967FAA62-4EDB-81E7-05D5-DF33830C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88" y="2605668"/>
            <a:ext cx="4895295" cy="32814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25C203E-4AEF-C8D1-F19E-1407544F6053}"/>
              </a:ext>
            </a:extLst>
          </p:cNvPr>
          <p:cNvSpPr txBox="1"/>
          <p:nvPr/>
        </p:nvSpPr>
        <p:spPr>
          <a:xfrm>
            <a:off x="5103672" y="1456929"/>
            <a:ext cx="3315807" cy="392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0908177-16EE-949E-1A72-CA53BD071CA2}"/>
              </a:ext>
            </a:extLst>
          </p:cNvPr>
          <p:cNvSpPr txBox="1"/>
          <p:nvPr/>
        </p:nvSpPr>
        <p:spPr>
          <a:xfrm>
            <a:off x="1909056" y="809559"/>
            <a:ext cx="3953761" cy="4858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Életem</a:t>
            </a:r>
            <a:r>
              <a:rPr lang="hu-H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egyik legmeghatározóbb pillanata </a:t>
            </a:r>
            <a:r>
              <a:rPr lang="hu-HU" sz="1800" kern="100" dirty="0" smtClean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volt, </a:t>
            </a: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amikor 1863-ban leszerződtem a </a:t>
            </a:r>
            <a:r>
              <a:rPr lang="hu-HU" sz="1800" kern="100" dirty="0" smtClean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Nemzeti </a:t>
            </a: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Színházzal, kezdetben színészként és drámai rendezőként tevékenykedtem. Önhibámból 1874-ben </a:t>
            </a:r>
            <a:r>
              <a:rPr lang="hu-HU" sz="1800" kern="100" dirty="0" smtClean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el kellett </a:t>
            </a: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hagynom a </a:t>
            </a:r>
            <a:r>
              <a:rPr lang="hu-HU" sz="1800" kern="100" dirty="0" smtClean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színházat, </a:t>
            </a: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de 1877-ben </a:t>
            </a:r>
            <a:r>
              <a:rPr lang="hu-HU" sz="1800" kern="100" dirty="0" smtClean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visszatértem Szigligeti </a:t>
            </a:r>
            <a:r>
              <a:rPr lang="hu-HU" sz="1800" kern="100" dirty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Ede mellé </a:t>
            </a:r>
            <a:r>
              <a:rPr lang="hu-HU" sz="1800" kern="100" dirty="0" smtClean="0"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főrendezőként. Szigligeti halála után,  1878-tól</a:t>
            </a:r>
            <a:r>
              <a:rPr lang="hu-HU" kern="100" dirty="0"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kern="100" dirty="0" smtClean="0"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a színház igazgatója lettem.</a:t>
            </a:r>
            <a:endParaRPr lang="hu-H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4D62038-FF88-EE7F-1FAC-64DE5121E984}"/>
              </a:ext>
            </a:extLst>
          </p:cNvPr>
          <p:cNvSpPr txBox="1"/>
          <p:nvPr/>
        </p:nvSpPr>
        <p:spPr>
          <a:xfrm>
            <a:off x="1979523" y="679525"/>
            <a:ext cx="3883293" cy="5075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sz="1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Nem felejtem, akkor a színház eléggé </a:t>
            </a:r>
            <a:r>
              <a:rPr lang="hu-HU" sz="1800" b="1" kern="100" dirty="0" smtClean="0">
                <a:solidFill>
                  <a:schemeClr val="accent6">
                    <a:lumMod val="75000"/>
                  </a:schemeClr>
                </a:solidFill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dísztelen, </a:t>
            </a:r>
            <a:r>
              <a:rPr lang="hu-HU" sz="1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egyszintes épület </a:t>
            </a:r>
            <a:r>
              <a:rPr lang="hu-HU" sz="1800" b="1" kern="100" dirty="0" smtClean="0">
                <a:solidFill>
                  <a:schemeClr val="accent6">
                    <a:lumMod val="75000"/>
                  </a:schemeClr>
                </a:solidFill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volt a </a:t>
            </a:r>
            <a:r>
              <a:rPr lang="hu-HU" sz="1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város </a:t>
            </a:r>
            <a:r>
              <a:rPr lang="hu-HU" sz="1800" b="1" kern="100" dirty="0" smtClean="0">
                <a:solidFill>
                  <a:schemeClr val="accent6">
                    <a:lumMod val="75000"/>
                  </a:schemeClr>
                </a:solidFill>
                <a:effectLst/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végén, a Kerepesi úton.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A színházépület felújítása 1875-ben kezdődött meg: még </a:t>
            </a:r>
            <a:r>
              <a:rPr lang="hu-HU" b="1" kern="1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egy emeletet húztak rá, és hozzáépítették a színházi műhelyeket és színészlakásokat </a:t>
            </a: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is.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1881 után </a:t>
            </a:r>
            <a:r>
              <a:rPr lang="hu-HU" b="1" kern="1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a korábbi 1672 férőhely helyett az átalakítás után csak 966 </a:t>
            </a: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maradt.</a:t>
            </a:r>
            <a:endParaRPr lang="hu-HU" sz="1800" b="1" kern="100" dirty="0">
              <a:solidFill>
                <a:schemeClr val="accent6">
                  <a:lumMod val="75000"/>
                </a:schemeClr>
              </a:solidFill>
              <a:effectLst/>
              <a:latin typeface="Baguet Script" panose="00000500000000000000" pitchFamily="2" charset="-18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A7929FF-D1AF-5B91-EEB1-90A509DDEBED}"/>
              </a:ext>
            </a:extLst>
          </p:cNvPr>
          <p:cNvSpPr txBox="1"/>
          <p:nvPr/>
        </p:nvSpPr>
        <p:spPr>
          <a:xfrm>
            <a:off x="2211972" y="1041147"/>
            <a:ext cx="3548260" cy="4129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b="1" kern="1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z </a:t>
            </a:r>
            <a:r>
              <a:rPr lang="hu-HU" b="1" kern="1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operai és a drámai tagozat még egyetlen épületben, egymás mellett működött, mindez 1884-ben szűnt </a:t>
            </a: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meg.</a:t>
            </a:r>
            <a:endParaRPr lang="hu-HU" b="1" kern="100" dirty="0">
              <a:solidFill>
                <a:schemeClr val="accent6">
                  <a:lumMod val="75000"/>
                </a:schemeClr>
              </a:solidFill>
              <a:latin typeface="Baguet Script" panose="00000500000000000000" pitchFamily="2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b="1" kern="1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miatt </a:t>
            </a:r>
            <a:r>
              <a:rPr lang="hu-HU" b="1" kern="1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megváltozott a műsorrend: az addigi évi száznyolcvan prózai előadás helyett attól kezdve évi kétszázhatvan előadást kellett adnia az </a:t>
            </a:r>
            <a:r>
              <a:rPr lang="hu-HU" b="1" kern="100" dirty="0" smtClean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  <a:ea typeface="Aptos" panose="020B0004020202020204" pitchFamily="34" charset="0"/>
                <a:cs typeface="Times New Roman" panose="02020603050405020304" pitchFamily="18" charset="0"/>
              </a:rPr>
              <a:t>együttesnek.</a:t>
            </a:r>
            <a:endParaRPr lang="hu-HU" b="1" kern="100" dirty="0">
              <a:solidFill>
                <a:schemeClr val="accent6">
                  <a:lumMod val="75000"/>
                </a:schemeClr>
              </a:solidFill>
              <a:latin typeface="Baguet Script" panose="00000500000000000000" pitchFamily="2" charset="-18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9464">
            <a:off x="5829687" y="495858"/>
            <a:ext cx="5179583" cy="2584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8283">
            <a:off x="9854566" y="4392026"/>
            <a:ext cx="1908213" cy="2249619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 rot="20773598">
            <a:off x="6180799" y="723568"/>
            <a:ext cx="4764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b="1" kern="0" dirty="0">
                <a:solidFill>
                  <a:srgbClr val="E4B681">
                    <a:lumMod val="75000"/>
                  </a:srgbClr>
                </a:solidFill>
                <a:latin typeface="Segoe Script" panose="030B0504020000000003" pitchFamily="66" charset="0"/>
                <a:sym typeface="Oswald"/>
              </a:rPr>
              <a:t>„Erősen meg vagyok én arról győződve, hogy nálunk a színészetnek nemzeti feladata is van!</a:t>
            </a:r>
            <a:br>
              <a:rPr lang="hu-HU" sz="1600" b="1" kern="0" dirty="0">
                <a:solidFill>
                  <a:srgbClr val="E4B681">
                    <a:lumMod val="75000"/>
                  </a:srgbClr>
                </a:solidFill>
                <a:latin typeface="Segoe Script" panose="030B0504020000000003" pitchFamily="66" charset="0"/>
                <a:sym typeface="Oswald"/>
              </a:rPr>
            </a:br>
            <a:r>
              <a:rPr lang="hu-HU" sz="1600" b="1" kern="0" dirty="0">
                <a:solidFill>
                  <a:srgbClr val="E4B681">
                    <a:lumMod val="75000"/>
                  </a:srgbClr>
                </a:solidFill>
                <a:latin typeface="Segoe Script" panose="030B0504020000000003" pitchFamily="66" charset="0"/>
                <a:sym typeface="Oswald"/>
              </a:rPr>
              <a:t> De arról is meg vagyok győződve, hogy a színészet csak úgy lehet a nemzetiségnek annak idejében erős támasza, ha elsősorban a művészet eszménye felé törekszik.” </a:t>
            </a:r>
            <a:endParaRPr lang="hu-HU" sz="1600" b="1" kern="0" dirty="0">
              <a:solidFill>
                <a:srgbClr val="E4B681">
                  <a:lumMod val="75000"/>
                </a:srgbClr>
              </a:solidFill>
              <a:latin typeface="Segoe Script" panose="030B0504020000000003" pitchFamily="66" charset="0"/>
              <a:sym typeface="Oswald"/>
            </a:endParaRPr>
          </a:p>
          <a:p>
            <a:pPr algn="ctr"/>
            <a:r>
              <a:rPr lang="hu-HU" sz="1600" b="1" i="1" kern="0" dirty="0" smtClean="0">
                <a:solidFill>
                  <a:srgbClr val="E4B681">
                    <a:lumMod val="75000"/>
                  </a:srgbClr>
                </a:solidFill>
                <a:latin typeface="Segoe Script" panose="030B0504020000000003" pitchFamily="66" charset="0"/>
                <a:sym typeface="Oswald"/>
              </a:rPr>
              <a:t>A </a:t>
            </a:r>
            <a:r>
              <a:rPr lang="hu-HU" sz="1600" b="1" i="1" kern="0" dirty="0">
                <a:solidFill>
                  <a:srgbClr val="E4B681">
                    <a:lumMod val="75000"/>
                  </a:srgbClr>
                </a:solidFill>
                <a:latin typeface="Segoe Script" panose="030B0504020000000003" pitchFamily="66" charset="0"/>
                <a:sym typeface="Oswald"/>
              </a:rPr>
              <a:t>színészet elmélete</a:t>
            </a:r>
            <a:endParaRPr lang="en-GB" sz="20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pageCurlDoubl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1621786" y="1980429"/>
            <a:ext cx="4836261" cy="426917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endParaRPr lang="hu-HU" sz="2300" kern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CE8EBF3-9952-1E1C-FFAA-2B54FB3D7583}"/>
              </a:ext>
            </a:extLst>
          </p:cNvPr>
          <p:cNvSpPr/>
          <p:nvPr/>
        </p:nvSpPr>
        <p:spPr>
          <a:xfrm rot="20739090">
            <a:off x="109413" y="759967"/>
            <a:ext cx="5217759" cy="1994386"/>
          </a:xfrm>
          <a:custGeom>
            <a:avLst/>
            <a:gdLst>
              <a:gd name="f0" fmla="val w"/>
              <a:gd name="f1" fmla="val h"/>
              <a:gd name="f2" fmla="val 0"/>
              <a:gd name="f3" fmla="val 14282479"/>
              <a:gd name="f4" fmla="val 9872764"/>
              <a:gd name="f5" fmla="val 14282480"/>
              <a:gd name="f6" fmla="*/ f0 1 14282479"/>
              <a:gd name="f7" fmla="*/ f1 1 9872764"/>
              <a:gd name="f8" fmla="+- f4 0 f2"/>
              <a:gd name="f9" fmla="+- f3 0 f2"/>
              <a:gd name="f10" fmla="*/ f9 1 14282479"/>
              <a:gd name="f11" fmla="*/ f8 1 987276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4282479" h="9872764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dirty="0"/>
          </a:p>
          <a:p>
            <a:pPr marL="26511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Nagy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kihívást jelentett, hogy egyre több színházat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alapítottak,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például a Népszínházra gondolok,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s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 Vígszínház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létrehozása is foglalkoztatta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 közvéleményt. </a:t>
            </a:r>
            <a:endParaRPr lang="hu-HU" b="1" dirty="0" smtClean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  <a:p>
            <a:pPr marL="26511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600" dirty="0"/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99063A2-A174-A9D2-098C-7CCAC5B4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1" y="1668578"/>
            <a:ext cx="7845684" cy="4106419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 rot="20763143">
            <a:off x="820333" y="2788123"/>
            <a:ext cx="49264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Fel kellett vennem a versenyt az újonnan épült színházak technikai lehetőségeivel, a közönség új ízlésvilágával. 1876-ra elkészült a Kerepesi úti színház teljes átépítése, 1883-ban a villanyvilágítás részleges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bevezetése.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T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örekednünk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kellett a látványosságokra. 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470" y="-545833"/>
            <a:ext cx="8904944" cy="4660384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 rot="20790389">
            <a:off x="5524152" y="491759"/>
            <a:ext cx="6452625" cy="34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F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igyelemreméltóak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  II.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György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meiningeni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endParaRPr lang="hu-HU" b="1" dirty="0" smtClean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herceg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és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udvari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színtársulata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által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megvalósított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szcenikai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és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játékstílusbeli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reformok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.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Úgy vélem,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ahogyan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az európai színházak többsége, nekünk is a lélektani realizmus irányába kell haladnunk.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  <a:p>
            <a:pPr lvl="0"/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Schiller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, Goethe,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Shakespeare, Ibsen, s a franciák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művei sem maradhatnak ki a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repertoárból.</a:t>
            </a:r>
          </a:p>
          <a:p>
            <a:pPr lvl="0"/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Csiky Gergely jobbnál jobb darabokat hozott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nekünk.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  <a:p>
            <a:pPr algn="just"/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.</a:t>
            </a:r>
          </a:p>
          <a:p>
            <a:endParaRPr lang="en-GB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376" y="3031285"/>
            <a:ext cx="7718205" cy="4041998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 rot="20779279">
            <a:off x="4572627" y="3980707"/>
            <a:ext cx="6029298" cy="2292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Hiszek 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abban, hogy irodalmi hagyományunk drámai termésében vannak olyan művek, amelyek érdemesek arra, hogy nemzeti színházkultúránk nélkülözhetetlen részeként tekintsünk rájuk, ezért is vittem színpadra a Csongor és Tündét. </a:t>
            </a:r>
            <a:endParaRPr lang="en-GB" sz="2000" dirty="0">
              <a:solidFill>
                <a:schemeClr val="accent6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F6BCEF37-83A2-F151-4E49-08EE091C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59" y="675544"/>
            <a:ext cx="9824483" cy="539002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1B8EC0B-7BF4-AD2A-CF23-9A1B70B84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03" y="457200"/>
            <a:ext cx="5016997" cy="904461"/>
          </a:xfrm>
        </p:spPr>
        <p:txBody>
          <a:bodyPr/>
          <a:lstStyle/>
          <a:p>
            <a:pPr algn="ctr"/>
            <a:r>
              <a:rPr lang="hu-HU" sz="4000" dirty="0">
                <a:solidFill>
                  <a:srgbClr val="FF0000"/>
                </a:solidFill>
                <a:latin typeface="Baguet Script" panose="00000500000000000000" pitchFamily="2" charset="-18"/>
                <a:cs typeface="Narkisim" panose="020E0502050101010101" pitchFamily="34" charset="-79"/>
              </a:rPr>
              <a:t>Az ősbemutató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5374088-2E08-BB0B-7F4F-E5EDBAF4F0B7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262270" y="1262270"/>
            <a:ext cx="6897756" cy="5337313"/>
          </a:xfrm>
        </p:spPr>
        <p:txBody>
          <a:bodyPr/>
          <a:lstStyle/>
          <a:p>
            <a:pPr marL="169329" indent="0" algn="ctr">
              <a:buNone/>
            </a:pPr>
            <a: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A</a:t>
            </a:r>
            <a:r>
              <a:rPr lang="hu-HU" sz="2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z ősbemutatóra</a:t>
            </a:r>
            <a: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</a:br>
            <a:r>
              <a:rPr lang="hu-HU" sz="22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1879. </a:t>
            </a:r>
            <a:r>
              <a:rPr lang="hu-HU" sz="2200" dirty="0">
                <a:solidFill>
                  <a:srgbClr val="FF0000"/>
                </a:solidFill>
                <a:latin typeface="Segoe Script" panose="030B0504020000000003" pitchFamily="66" charset="0"/>
              </a:rPr>
              <a:t>december 1-jén </a:t>
            </a:r>
            <a:r>
              <a:rPr lang="hu-HU" sz="2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került sor Vörösmarty emlékezetére.</a:t>
            </a:r>
          </a:p>
          <a:p>
            <a:pPr marL="169329" indent="0" algn="ctr">
              <a:buNone/>
            </a:pPr>
            <a:r>
              <a:rPr lang="hu-HU" sz="2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„A </a:t>
            </a:r>
            <a: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színrehozatal nehézségeivel kellett számot </a:t>
            </a:r>
            <a:r>
              <a:rPr lang="hu-HU" sz="2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vetnem… mert </a:t>
            </a:r>
            <a: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tudom, hogy színpadon legnagyobb költői szépséggel bíró jelenetek is vesztenek hatásukból, ha szerfelett </a:t>
            </a:r>
            <a:r>
              <a:rPr lang="hu-HU" sz="2200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hosszúk</a:t>
            </a:r>
            <a: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 vagy egymáshoz hasonlók. Azért mindenekelőtt ezeket </a:t>
            </a:r>
            <a:r>
              <a:rPr lang="hu-HU" sz="2200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megrövidítvén</a:t>
            </a:r>
            <a:r>
              <a:rPr lang="hu-HU" sz="2200" dirty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, az öt felvonást három szakaszba vontam össze</a:t>
            </a:r>
            <a:r>
              <a:rPr lang="hu-HU" sz="2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.”</a:t>
            </a:r>
          </a:p>
          <a:p>
            <a:pPr marL="169329" indent="0" algn="ctr">
              <a:buNone/>
            </a:pPr>
            <a:r>
              <a:rPr lang="hu-HU" sz="22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Segoe Script" panose="030B0504020000000003" pitchFamily="66" charset="0"/>
              </a:rPr>
              <a:t>Zenei téren Erkel Gyula segítette munkámat.</a:t>
            </a:r>
          </a:p>
          <a:p>
            <a:pPr marL="169329" indent="0" algn="ctr">
              <a:buNone/>
            </a:pPr>
            <a:endParaRPr lang="hu-HU" sz="2200" dirty="0"/>
          </a:p>
          <a:p>
            <a:pPr marL="169329" indent="0">
              <a:buNone/>
            </a:pPr>
            <a:r>
              <a:rPr lang="hu-HU" sz="2200" dirty="0"/>
              <a:t>-	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A3CAFE6-555F-2C7B-868D-0AE2C9A46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12" y="1199173"/>
            <a:ext cx="3211195" cy="4601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AutoShape 2" descr="Sötét grunge textúra vagy háttér. — Stock Fotó">
            <a:extLst>
              <a:ext uri="{FF2B5EF4-FFF2-40B4-BE49-F238E27FC236}">
                <a16:creationId xmlns:a16="http://schemas.microsoft.com/office/drawing/2014/main" id="{146BC877-025B-4550-317A-619CE8FDE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429" y="4258471"/>
            <a:ext cx="2113800" cy="240420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857187" y="78433"/>
            <a:ext cx="2334813" cy="265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1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7507" y="4040372"/>
            <a:ext cx="4580144" cy="1815950"/>
          </a:xfrm>
        </p:spPr>
        <p:txBody>
          <a:bodyPr/>
          <a:lstStyle/>
          <a:p>
            <a:r>
              <a:rPr lang="hu-HU" sz="3200" dirty="0"/>
              <a:t>		</a:t>
            </a:r>
            <a:endParaRPr lang="en-US" dirty="0"/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1844055" y="1425539"/>
            <a:ext cx="6540131" cy="49643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u-HU" sz="2400" b="1" kern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9F9EF2-5248-9D5F-705C-80D0D9E9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26" y="3547094"/>
            <a:ext cx="1839129" cy="259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Márkus Emília – Wikipédia">
            <a:extLst>
              <a:ext uri="{FF2B5EF4-FFF2-40B4-BE49-F238E27FC236}">
                <a16:creationId xmlns:a16="http://schemas.microsoft.com/office/drawing/2014/main" id="{09FE244D-93B8-CC01-89C2-1DC9538E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82" y="3111902"/>
            <a:ext cx="1802994" cy="3146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ndolatbuborék: felhő 4">
            <a:extLst>
              <a:ext uri="{FF2B5EF4-FFF2-40B4-BE49-F238E27FC236}">
                <a16:creationId xmlns:a16="http://schemas.microsoft.com/office/drawing/2014/main" id="{68724CB0-762D-B1E2-A663-478D4265C04D}"/>
              </a:ext>
            </a:extLst>
          </p:cNvPr>
          <p:cNvSpPr/>
          <p:nvPr/>
        </p:nvSpPr>
        <p:spPr>
          <a:xfrm>
            <a:off x="71919" y="318499"/>
            <a:ext cx="7275179" cy="501904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Most,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ahogy visszatekintek, szerintem a legjobb színészekkel 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készíthettem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el a Csongor és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Tündét.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Többek között Csongor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szerepére </a:t>
            </a:r>
            <a:r>
              <a:rPr lang="hu-HU" b="1" dirty="0">
                <a:solidFill>
                  <a:srgbClr val="FF0000"/>
                </a:solidFill>
                <a:latin typeface="Segoe Script" panose="030B0504020000000003" pitchFamily="66" charset="0"/>
              </a:rPr>
              <a:t>Nagy Imrét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választottam, aki amellett, hogy kiváló magyar színművész és rendező, a Színiakadémia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tanára. </a:t>
            </a:r>
          </a:p>
          <a:p>
            <a:pPr algn="ctr"/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Tündének is egy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remek, tehetséges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magyar színésznőt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jelöltem ki, a bájos </a:t>
            </a:r>
            <a:r>
              <a:rPr lang="hu-HU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Márkus </a:t>
            </a:r>
            <a:r>
              <a:rPr lang="hu-HU" b="1" dirty="0">
                <a:solidFill>
                  <a:srgbClr val="FF0000"/>
                </a:solidFill>
                <a:latin typeface="Segoe Script" panose="030B0504020000000003" pitchFamily="66" charset="0"/>
              </a:rPr>
              <a:t>Emíliát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, aki a Rómeó és </a:t>
            </a: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Júliában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debütált 17 évesen.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68" y="606511"/>
            <a:ext cx="5320198" cy="26805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476" y="4273072"/>
            <a:ext cx="2316681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53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47454" y="1005859"/>
            <a:ext cx="946620" cy="707603"/>
          </a:xfrm>
        </p:spPr>
        <p:txBody>
          <a:bodyPr/>
          <a:lstStyle/>
          <a:p>
            <a:pPr algn="ctr"/>
            <a:endParaRPr lang="en-US" sz="4000" dirty="0"/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5565913" y="1713462"/>
            <a:ext cx="608476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kern="0" dirty="0"/>
          </a:p>
          <a:p>
            <a:pPr>
              <a:buFont typeface="Wingdings" panose="05000000000000000000" pitchFamily="2" charset="2"/>
              <a:buChar char="Ø"/>
            </a:pPr>
            <a:endParaRPr lang="hu-HU" kern="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6E74486-6385-6DA6-E21A-8C9FB3FCBCEC}"/>
              </a:ext>
            </a:extLst>
          </p:cNvPr>
          <p:cNvSpPr txBox="1"/>
          <p:nvPr/>
        </p:nvSpPr>
        <p:spPr>
          <a:xfrm>
            <a:off x="4211876" y="1022532"/>
            <a:ext cx="48254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Mirigy – Jászai Mari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Balga – 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Vízvári Gyula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Ilma – </a:t>
            </a:r>
            <a:r>
              <a:rPr lang="hu-HU" sz="28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Kocsisovszky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Borcsa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Kalmár – Újházi Ede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Fejedelem – 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E. Kovács 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Gyula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Tudós – Bercsényi Béla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Ledér –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Helvey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Laura</a:t>
            </a:r>
          </a:p>
          <a:p>
            <a:pPr algn="ctr"/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Duzzog – Faludi Antal</a:t>
            </a:r>
          </a:p>
          <a:p>
            <a:pPr algn="ctr"/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Berreh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– </a:t>
            </a:r>
            <a:r>
              <a:rPr lang="hu-HU" sz="28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Kőrösmezey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Gusztáv</a:t>
            </a:r>
          </a:p>
          <a:p>
            <a:pPr algn="ctr"/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Kurrah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– Sántha Antal</a:t>
            </a:r>
          </a:p>
        </p:txBody>
      </p:sp>
      <p:pic>
        <p:nvPicPr>
          <p:cNvPr id="1026" name="Picture 2" descr="Jászai Mari – Wikipédia">
            <a:extLst>
              <a:ext uri="{FF2B5EF4-FFF2-40B4-BE49-F238E27FC236}">
                <a16:creationId xmlns:a16="http://schemas.microsoft.com/office/drawing/2014/main" id="{C911ADBD-5984-C563-A418-637F6331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06" y="0"/>
            <a:ext cx="1468742" cy="2584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yar Színházművészeti Lexikon / Vízvári Gyula; Viszkidenszky">
            <a:extLst>
              <a:ext uri="{FF2B5EF4-FFF2-40B4-BE49-F238E27FC236}">
                <a16:creationId xmlns:a16="http://schemas.microsoft.com/office/drawing/2014/main" id="{67C79A32-FB28-7E01-627B-A42ED147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141" y="793200"/>
            <a:ext cx="1809750" cy="2533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Molnárné Kocsisovszky Borcsa [Digitális Képarchívum - DKA-059807]">
            <a:extLst>
              <a:ext uri="{FF2B5EF4-FFF2-40B4-BE49-F238E27FC236}">
                <a16:creationId xmlns:a16="http://schemas.microsoft.com/office/drawing/2014/main" id="{F63583A3-BFF5-8DA5-B037-5581AD03026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3316283" y="1326126"/>
            <a:ext cx="107843" cy="1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2" name="Picture 8" descr="Molnárné Kocsisovszky Borcsa [Digitális Képarchívum - DKA-059807]">
            <a:extLst>
              <a:ext uri="{FF2B5EF4-FFF2-40B4-BE49-F238E27FC236}">
                <a16:creationId xmlns:a16="http://schemas.microsoft.com/office/drawing/2014/main" id="{8602E346-0B80-753C-F8D5-47309406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1783" y="2291553"/>
            <a:ext cx="1809749" cy="24264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ÚJHÁZI EDE LEVESE – az Újházi tyúkhúsleves története | Food &amp; Wine">
            <a:extLst>
              <a:ext uri="{FF2B5EF4-FFF2-40B4-BE49-F238E27FC236}">
                <a16:creationId xmlns:a16="http://schemas.microsoft.com/office/drawing/2014/main" id="{D6B9B3AA-AEEA-1C64-20CC-AC38276D3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77" y="3531151"/>
            <a:ext cx="2178638" cy="3166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vács Gyula (politikus) – Wikipédia">
            <a:extLst>
              <a:ext uri="{FF2B5EF4-FFF2-40B4-BE49-F238E27FC236}">
                <a16:creationId xmlns:a16="http://schemas.microsoft.com/office/drawing/2014/main" id="{D760E269-C619-68D2-424E-AEDED272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9" y="9206"/>
            <a:ext cx="2296705" cy="3170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ercsényi Béla – Wikipédia">
            <a:extLst>
              <a:ext uri="{FF2B5EF4-FFF2-40B4-BE49-F238E27FC236}">
                <a16:creationId xmlns:a16="http://schemas.microsoft.com/office/drawing/2014/main" id="{81DF105F-9DBC-831C-71D4-6C43388F6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27" y="2060025"/>
            <a:ext cx="1733550" cy="2628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gyar Színházművészeti Lexikon / Helvey Laura">
            <a:extLst>
              <a:ext uri="{FF2B5EF4-FFF2-40B4-BE49-F238E27FC236}">
                <a16:creationId xmlns:a16="http://schemas.microsoft.com/office/drawing/2014/main" id="{E8B802AA-4827-8DDB-7A61-807E3C7B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2" y="3037960"/>
            <a:ext cx="1962150" cy="2867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aludi Antal – Wikipédia">
            <a:extLst>
              <a:ext uri="{FF2B5EF4-FFF2-40B4-BE49-F238E27FC236}">
                <a16:creationId xmlns:a16="http://schemas.microsoft.com/office/drawing/2014/main" id="{B253BF95-59E1-F5F8-3381-9F5183D3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84" y="965865"/>
            <a:ext cx="1677373" cy="24221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 descr="Kőrösmezei Gusztáv – Wikipédia">
            <a:extLst>
              <a:ext uri="{FF2B5EF4-FFF2-40B4-BE49-F238E27FC236}">
                <a16:creationId xmlns:a16="http://schemas.microsoft.com/office/drawing/2014/main" id="{2CD84A62-D819-2727-A963-E31657B97BB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966484" y="3581400"/>
            <a:ext cx="3281916" cy="32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99445DE-A69D-1FB1-AA57-E77A37C6EB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044" y="793200"/>
            <a:ext cx="1807351" cy="3111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0" name="Picture 26" descr="Sántha Antal (1836-1908) színész, a Nemzeti Színház tagja. | Darabanth Kft.">
            <a:extLst>
              <a:ext uri="{FF2B5EF4-FFF2-40B4-BE49-F238E27FC236}">
                <a16:creationId xmlns:a16="http://schemas.microsoft.com/office/drawing/2014/main" id="{C752C3EA-F0B6-D6F8-E131-63F8BCE1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48" y="3037960"/>
            <a:ext cx="2358943" cy="35127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5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89652" y="653179"/>
            <a:ext cx="9650897" cy="661384"/>
          </a:xfrm>
        </p:spPr>
        <p:txBody>
          <a:bodyPr/>
          <a:lstStyle/>
          <a:p>
            <a:pPr algn="ctr"/>
            <a:r>
              <a:rPr lang="hu-HU" sz="3600" dirty="0" smtClean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Ahogyan mások látták…</a:t>
            </a:r>
            <a:endParaRPr lang="en-US" sz="3600" b="0" dirty="0">
              <a:latin typeface="Segoe Script" panose="030B0504020000000003" pitchFamily="66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18F862A0-D452-1E14-D980-003DFC58B1AA}"/>
              </a:ext>
            </a:extLst>
          </p:cNvPr>
          <p:cNvSpPr/>
          <p:nvPr/>
        </p:nvSpPr>
        <p:spPr>
          <a:xfrm rot="482583">
            <a:off x="924797" y="1207706"/>
            <a:ext cx="6479398" cy="5434573"/>
          </a:xfrm>
          <a:custGeom>
            <a:avLst/>
            <a:gdLst/>
            <a:ahLst/>
            <a:cxnLst/>
            <a:rect l="l" t="t" r="r" b="b"/>
            <a:pathLst>
              <a:path w="7720613" h="8307690">
                <a:moveTo>
                  <a:pt x="0" y="0"/>
                </a:moveTo>
                <a:lnTo>
                  <a:pt x="7720614" y="0"/>
                </a:lnTo>
                <a:lnTo>
                  <a:pt x="7720614" y="8307691"/>
                </a:lnTo>
                <a:lnTo>
                  <a:pt x="0" y="830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2521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6B70EF5-1258-C330-5673-3680773C83A8}"/>
              </a:ext>
            </a:extLst>
          </p:cNvPr>
          <p:cNvSpPr txBox="1"/>
          <p:nvPr/>
        </p:nvSpPr>
        <p:spPr>
          <a:xfrm>
            <a:off x="1289785" y="1703671"/>
            <a:ext cx="4140575" cy="340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,,</a:t>
            </a:r>
            <a:r>
              <a:rPr lang="hu-HU" sz="24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Dramatizált népmesét kívánt a költeményből színpadra teremteni… Vörösmarty mágiája a kissé feszesre vont kereteken is átcsapott s a fogékonyabbak – kivált Jászai hatalmas </a:t>
            </a:r>
            <a:r>
              <a:rPr lang="hu-HU" sz="24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Mirígyének</a:t>
            </a:r>
            <a:r>
              <a:rPr lang="hu-HU" sz="24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jelképi mélységű rút és rontó démoniságában – a mű értelmi mélységére is ráeszmélhettek.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”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25212A"/>
              </a:solidFill>
              <a:effectLst/>
              <a:uLnTx/>
              <a:uFillTx/>
              <a:latin typeface="Baguet Script" panose="00000500000000000000" pitchFamily="2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4802D5F-7F70-8AC8-2713-A22B0F099E68}"/>
              </a:ext>
            </a:extLst>
          </p:cNvPr>
          <p:cNvSpPr txBox="1"/>
          <p:nvPr/>
        </p:nvSpPr>
        <p:spPr>
          <a:xfrm>
            <a:off x="1229136" y="1703671"/>
            <a:ext cx="44836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„Az átlagközönségben pedig széltére hódított Márkus Emília és Nagy Imre szerelmespárjának sugárzó fiatalsága és szép dikciója, Csillag Teréz nemtőkirályának </a:t>
            </a:r>
            <a:r>
              <a:rPr lang="hu-HU" sz="2000" b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kecsessége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hu-HU" sz="2000" b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Helvey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Laura érdekes Ledérje, Molnárné tűzrőlpattant Ilmája, mindenekfölött pedig a Vízvári tartózkodó humorú, színmagyar Balgája. Hangos taps jutalmazta a közreműködőket s nem feledték a vállalkozás érdemét sem: hálásan hívták a függöny elé Paulayt.”</a:t>
            </a:r>
          </a:p>
          <a:p>
            <a:pPr algn="ctr"/>
            <a:endParaRPr lang="hu-HU" sz="2000" b="1" dirty="0" smtClean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endParaRPr lang="hu-HU" sz="2000" b="1" dirty="0" smtClean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- írja később </a:t>
            </a:r>
            <a:r>
              <a:rPr lang="hu-HU" sz="2000" b="1" dirty="0" err="1">
                <a:latin typeface="Monotype Corsiva" panose="03010101010201010101" pitchFamily="66" charset="0"/>
              </a:rPr>
              <a:t>Rédey</a:t>
            </a:r>
            <a:r>
              <a:rPr lang="hu-HU" sz="2000" b="1" dirty="0">
                <a:latin typeface="Monotype Corsiva" panose="03010101010201010101" pitchFamily="66" charset="0"/>
              </a:rPr>
              <a:t> Tivadar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6B205FC-0E3C-B1C3-C129-D45248210343}"/>
              </a:ext>
            </a:extLst>
          </p:cNvPr>
          <p:cNvSpPr txBox="1"/>
          <p:nvPr/>
        </p:nvSpPr>
        <p:spPr>
          <a:xfrm>
            <a:off x="1549049" y="2315132"/>
            <a:ext cx="3622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„Az </a:t>
            </a:r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áhitatos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lelkesedés, mely tegnap este a Nemzeti Színház közönségét kitüntette, azt bizonyítja, 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hogy érteni 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kezdték a 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mesét.”</a:t>
            </a:r>
            <a:endParaRPr lang="hu-HU" sz="24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- fogalmaz </a:t>
            </a:r>
            <a:r>
              <a:rPr lang="hu-HU" sz="2400" b="1" dirty="0">
                <a:latin typeface="Monotype Corsiva" panose="03010101010201010101" pitchFamily="66" charset="0"/>
              </a:rPr>
              <a:t>Beöthy Zsolt 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az ősbemutatóról.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449" y="1560443"/>
            <a:ext cx="2969009" cy="34323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080" y="2404935"/>
            <a:ext cx="2749534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8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10298E-FE36-D5D1-3CDE-C34E5DA0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97" y="737494"/>
            <a:ext cx="8822400" cy="933200"/>
          </a:xfrm>
        </p:spPr>
        <p:txBody>
          <a:bodyPr/>
          <a:lstStyle/>
          <a:p>
            <a:pPr algn="ctr"/>
            <a:r>
              <a:rPr lang="hu-HU" sz="4000" dirty="0">
                <a:solidFill>
                  <a:schemeClr val="accent6">
                    <a:lumMod val="75000"/>
                  </a:schemeClr>
                </a:solidFill>
                <a:latin typeface="Segoe Script" panose="030B0504020000000003" pitchFamily="66" charset="0"/>
              </a:rPr>
              <a:t>Felhasznált források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A53F60-E3B7-74AF-CD75-9E05BA02E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897" y="1878513"/>
            <a:ext cx="8542024" cy="407894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400" b="1" u="sng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https://nemzetiarchivum.hu/stories/A-Csongor-es-Tunde-osbemutatoja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u="sng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https://cultura.hu/kultura/140-eve-mutattak-be-a-csongor-es-tundet/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u="sng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https://www.criticailapok.hu/index.php?option=com_content&amp;view=article&amp;id=38149&amp;catid=24&amp;Itemid=2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u="sng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https://www.arcanum.com/hu/online-kiadvanyok/Lexikonok-magyar-eletrajzi-lexikon-7428D/p-77238/paulay-ede-77391/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u="sng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https://turul.info/napok/paulay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u="sng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https://cultura.hu/kultura/paulay-ede-a-szinhazcsinalo/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u-HU" sz="2000" dirty="0"/>
          </a:p>
          <a:p>
            <a:pPr>
              <a:buFont typeface="Wingdings" panose="05000000000000000000" pitchFamily="2" charset="2"/>
              <a:buChar char="v"/>
            </a:pP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921" y="5214826"/>
            <a:ext cx="110956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2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ma2">
  <a:themeElements>
    <a:clrScheme name="Custom 347">
      <a:dk1>
        <a:srgbClr val="25212A"/>
      </a:dk1>
      <a:lt1>
        <a:srgbClr val="FFFFFF"/>
      </a:lt1>
      <a:dk2>
        <a:srgbClr val="797281"/>
      </a:dk2>
      <a:lt2>
        <a:srgbClr val="E7E6E9"/>
      </a:lt2>
      <a:accent1>
        <a:srgbClr val="B87647"/>
      </a:accent1>
      <a:accent2>
        <a:srgbClr val="A85A5A"/>
      </a:accent2>
      <a:accent3>
        <a:srgbClr val="853E61"/>
      </a:accent3>
      <a:accent4>
        <a:srgbClr val="5C3959"/>
      </a:accent4>
      <a:accent5>
        <a:srgbClr val="CC4125"/>
      </a:accent5>
      <a:accent6>
        <a:srgbClr val="E4B681"/>
      </a:accent6>
      <a:hlink>
        <a:srgbClr val="25212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ma2" id="{EA4C4423-76E3-45E7-9DCD-D66A91497508}" vid="{7846C3CD-80F4-4FEC-BFB4-7AB0E2A545EC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</TotalTime>
  <Words>739</Words>
  <Application>Microsoft Office PowerPoint</Application>
  <PresentationFormat>Szélesvásznú</PresentationFormat>
  <Paragraphs>63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24" baseType="lpstr">
      <vt:lpstr>Aptos</vt:lpstr>
      <vt:lpstr>Arial</vt:lpstr>
      <vt:lpstr>Baguet Script</vt:lpstr>
      <vt:lpstr>Calibri</vt:lpstr>
      <vt:lpstr>Edwardian Script ITC</vt:lpstr>
      <vt:lpstr>Mistral</vt:lpstr>
      <vt:lpstr>Monotype Corsiva</vt:lpstr>
      <vt:lpstr>Narkisim</vt:lpstr>
      <vt:lpstr>Oswald</vt:lpstr>
      <vt:lpstr>Segoe Script</vt:lpstr>
      <vt:lpstr>Times New Roman</vt:lpstr>
      <vt:lpstr>Tinos</vt:lpstr>
      <vt:lpstr>Wingdings</vt:lpstr>
      <vt:lpstr>Téma2</vt:lpstr>
      <vt:lpstr>    Emlékeim    Csongor és Tünde a Nemzeti Színházban „Ébren maga van csak az egy szerelem.”       </vt:lpstr>
      <vt:lpstr>PowerPoint-bemutató</vt:lpstr>
      <vt:lpstr>PowerPoint-bemutató</vt:lpstr>
      <vt:lpstr>PowerPoint-bemutató</vt:lpstr>
      <vt:lpstr>Az ősbemutató</vt:lpstr>
      <vt:lpstr>  </vt:lpstr>
      <vt:lpstr>PowerPoint-bemutató</vt:lpstr>
      <vt:lpstr>Ahogyan mások látták…</vt:lpstr>
      <vt:lpstr>Felhasznált források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Emlékeim Csongor és Tünde</dc:title>
  <dc:creator>Matisz Rebeka</dc:creator>
  <cp:lastModifiedBy>Szabó Viktória</cp:lastModifiedBy>
  <cp:revision>136</cp:revision>
  <dcterms:created xsi:type="dcterms:W3CDTF">2023-04-04T08:20:20Z</dcterms:created>
  <dcterms:modified xsi:type="dcterms:W3CDTF">2025-04-06T21:29:35Z</dcterms:modified>
</cp:coreProperties>
</file>