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6" r:id="rId9"/>
    <p:sldId id="263" r:id="rId10"/>
    <p:sldId id="269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010BE-A84F-46F9-824C-2A24D63E333A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F238-796F-4C61-B0E0-7F62E66C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70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9F238-796F-4C61-B0E0-7F62E66C99D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4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9F238-796F-4C61-B0E0-7F62E66C99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7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9274C8-1B6C-C16B-440C-C65B6ACED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F503EC0-8175-7573-5BC2-5A6D1E429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1AE82C-CEC6-B60B-A641-C5A7B0F4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89884D-3410-C107-3CE7-C38B200A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A55B3D-A295-E12D-141A-BF1EEF0C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7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A66022-0A1E-7274-A488-58EE5CA9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7262E8E-105B-3DA6-5B52-7EED05848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782D48-6236-34E4-FE70-DFDC2F81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3FC51E-6843-DC1D-0F88-2A3E1EEF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E275E1-303F-9F5E-B7F8-34E66382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386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58DB847-E7E4-7551-0A6E-F3D5DC2EF2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759F8DB-84D7-4866-1AEF-4C15F72A5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C4E623-1543-EDD2-B3C2-26FFFA7ED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E11F1EA-C544-3F6B-C5CD-CA000856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9A596C-0A42-34D1-8E11-1D7F35066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04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5FA63D-74E8-65A9-4454-69A5E233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C14315-3220-2063-40FA-A63977CF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AB28020-5BA3-60C5-F797-A77F8CF9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8957877-F192-9ACF-F912-2E9F5F62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EAB3E3-A116-4662-16DC-C4E419E5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16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9CAEA5-2FCD-F601-1873-10DC5A78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BE0B034-1F09-8DCC-E69E-9FEC6F84E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406FAF-22A3-B752-7ED9-F1FED6FC0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74680A-0EFB-26F3-9144-9ABC7F9E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39F891-7938-A8BB-4F85-58BF31BA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916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102900-E33B-3FEA-A9BD-557CF502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8EABE6-2BF0-F55F-CF78-4ADE0C687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A0EC615-0DF8-AC29-8565-73514BC0D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629240-4214-D738-FC47-74D7D4DF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711FEE-EC84-6EE6-C3EC-A8E30673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3A4A329-C20E-2EEC-F1CC-FE3BDBAD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05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32138C-28FF-5919-2CEC-D35B5DD3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0A055F7-9C2D-A6A6-CF82-0A5D0E65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D1C3F5C-1BA5-F4D5-983F-51E2BCFD7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41C61AC-9B40-9FD7-6DBE-72EB5BFF4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94FA4A1-3F95-AE8C-7AD4-C7152D0EF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D1AF7D9-328D-A9DF-1062-F17BAF41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85AC85F-4289-BE77-D30B-ABECBDD3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C987D49-A45A-9806-E58C-31C098F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559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191E6F-8A4B-D2AB-528D-76D0D3FE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91137F5-08C0-4B41-6389-22647515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391E7AD-EF2D-6A0E-B98F-523EE9EA1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4C8287F-10C8-7252-CFE8-BF11E439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0218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C8FB52A-7903-0C7B-6D7D-AAA93646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924A951-F4A9-429C-D624-68457E93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51BB5B6-FB62-AE00-557B-C2688CA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85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1DD87E-13E1-D987-97AC-8CE2E697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36EBDF-0257-B7AA-A2FB-F8DE0A205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2EA674-9A0E-CBAC-924E-05F7E141B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98850A-95D9-43B8-2D9F-676F94FB5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01B04FD-2FBC-5B66-3123-4F12F1A7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5EDBE2-DE81-28F7-1CBF-45A3B0F8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352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DC9356-E98E-790B-B462-AE9FCC20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634FB94-1A95-3A06-B946-724016505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03D39F-5A7E-109B-12CA-00B9F1F5D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91E10AC-B5E9-F9F0-AAAD-F50DC7A2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22C19CC-D27D-140A-2143-5AB13A71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7A3F97-6E86-148F-09F4-DD1D5D46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296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4B1ED3A-5847-3428-2798-534D2456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8CC3191-CAF0-0C5F-75CB-0A1B14AE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3F186F1-0024-4E2F-FC5F-DB616075B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A5F8FF-AFB9-405C-9DE1-9BED0C20367C}" type="datetimeFigureOut">
              <a:rPr lang="hu-HU" smtClean="0"/>
              <a:t>2025. 04. 27.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B3BCAF-EBBF-CAFB-5060-05F2A9EF7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768887E-6E59-9F1F-801D-CDF4F521B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ECA8A-FCFB-42AE-87F7-9A93FE93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56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12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9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0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microsoft.com/office/2007/relationships/hdphoto" Target="../media/hdphoto10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09E4F36-A301-AA08-755F-FD589B1A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4" y="1488558"/>
            <a:ext cx="10364972" cy="3242929"/>
          </a:xfrm>
          <a:noFill/>
        </p:spPr>
        <p:txBody>
          <a:bodyPr>
            <a:noAutofit/>
          </a:bodyPr>
          <a:lstStyle/>
          <a:p>
            <a:pPr algn="ctr"/>
            <a:r>
              <a:rPr lang="hu-HU" sz="9600" b="1" dirty="0">
                <a:latin typeface="Algerian" panose="04020705040A02060702" pitchFamily="82" charset="0"/>
              </a:rPr>
              <a:t>MEGHÍVÓ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7706367-8FEE-584A-6EDC-3B31B00A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01958"/>
            <a:ext cx="12090400" cy="375604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hu-HU" sz="4400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hu-HU" sz="4400" dirty="0">
              <a:highlight>
                <a:srgbClr val="FFFF00"/>
              </a:highlight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hu-HU" sz="8000" b="1" dirty="0">
              <a:latin typeface="Segoe Print" panose="020006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11200" b="1" dirty="0">
                <a:latin typeface="Segoe Print" panose="02000600000000000000" pitchFamily="2" charset="0"/>
              </a:rPr>
              <a:t>Szeretettel hívjuk szubjektív Best of Csongor és Tünde kiállításunkra a Nemzeti </a:t>
            </a:r>
            <a:r>
              <a:rPr lang="hu-HU" sz="11200" b="1" dirty="0" smtClean="0">
                <a:latin typeface="Segoe Print" panose="02000600000000000000" pitchFamily="2" charset="0"/>
              </a:rPr>
              <a:t>Színházba. Szeretnénk </a:t>
            </a:r>
            <a:r>
              <a:rPr lang="hu-HU" sz="11200" b="1" dirty="0">
                <a:latin typeface="Segoe Print" panose="02000600000000000000" pitchFamily="2" charset="0"/>
              </a:rPr>
              <a:t>bemutatni a kiemelkedők közül is a szerintünk legkiemelkedőbbeket.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11200" b="1" dirty="0" smtClean="0">
                <a:latin typeface="Segoe Print" panose="02000600000000000000" pitchFamily="2" charset="0"/>
              </a:rPr>
              <a:t>   3 szerep </a:t>
            </a:r>
            <a:r>
              <a:rPr lang="hu-HU" sz="11200" b="1" dirty="0">
                <a:latin typeface="Segoe Print" panose="02000600000000000000" pitchFamily="2" charset="0"/>
              </a:rPr>
              <a:t>– 3 nagy egyéniség…</a:t>
            </a:r>
          </a:p>
          <a:p>
            <a:pPr marL="0" indent="0">
              <a:buNone/>
            </a:pPr>
            <a:r>
              <a:rPr lang="hu-HU" sz="4000" dirty="0"/>
              <a:t>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94288" y="0"/>
            <a:ext cx="3092832" cy="3033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00" y="171586"/>
            <a:ext cx="2638056" cy="24800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39747" t="12179" r="12382" b="61867"/>
          <a:stretch/>
        </p:blipFill>
        <p:spPr>
          <a:xfrm>
            <a:off x="9282223" y="21266"/>
            <a:ext cx="2998381" cy="9144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/>
          <a:srcRect l="75215"/>
          <a:stretch/>
        </p:blipFill>
        <p:spPr>
          <a:xfrm>
            <a:off x="1720521" y="2138259"/>
            <a:ext cx="1050635" cy="1507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7"/>
          <a:srcRect r="74223"/>
          <a:stretch/>
        </p:blipFill>
        <p:spPr>
          <a:xfrm>
            <a:off x="2349840" y="471435"/>
            <a:ext cx="1007654" cy="1390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5071" r="59610" b="40591"/>
          <a:stretch/>
        </p:blipFill>
        <p:spPr>
          <a:xfrm>
            <a:off x="5094519" y="4937"/>
            <a:ext cx="2137062" cy="2022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36228" t="45138" r="42579" b="7803"/>
          <a:stretch/>
        </p:blipFill>
        <p:spPr>
          <a:xfrm>
            <a:off x="-37467" y="2160239"/>
            <a:ext cx="1029077" cy="1321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9584" t="14781" r="17500" b="16566"/>
          <a:stretch/>
        </p:blipFill>
        <p:spPr>
          <a:xfrm rot="19502699">
            <a:off x="-155688" y="5411875"/>
            <a:ext cx="2294596" cy="1458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1309" t="25555" r="30476" b="30000"/>
          <a:stretch/>
        </p:blipFill>
        <p:spPr>
          <a:xfrm rot="700291">
            <a:off x="10448146" y="5874461"/>
            <a:ext cx="1766753" cy="1155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139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6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FAB008-E1BA-3D87-943C-6B4F630E3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09" y="372140"/>
            <a:ext cx="10951535" cy="61881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6000" b="1" dirty="0" smtClean="0">
                <a:solidFill>
                  <a:srgbClr val="C00000"/>
                </a:solidFill>
                <a:latin typeface="Vivaldi" panose="03020602050506090804" pitchFamily="66" charset="0"/>
              </a:rPr>
              <a:t>  Köszönjük</a:t>
            </a:r>
            <a:r>
              <a:rPr lang="hu-HU" sz="6000" b="1" dirty="0">
                <a:solidFill>
                  <a:srgbClr val="C00000"/>
                </a:solidFill>
                <a:latin typeface="Vivaldi" panose="03020602050506090804" pitchFamily="66" charset="0"/>
              </a:rPr>
              <a:t>, hogy megnézte a kiállításunkat!</a:t>
            </a:r>
          </a:p>
          <a:p>
            <a:pPr marL="0" indent="0">
              <a:buNone/>
            </a:pPr>
            <a:endParaRPr lang="hu-HU" sz="6000" b="1" dirty="0">
              <a:solidFill>
                <a:srgbClr val="C00000"/>
              </a:solidFill>
              <a:latin typeface="Vivaldi" panose="03020602050506090804" pitchFamily="66" charset="0"/>
            </a:endParaRPr>
          </a:p>
          <a:p>
            <a:pPr marL="0" indent="0" algn="ctr">
              <a:buNone/>
            </a:pPr>
            <a:endParaRPr lang="hu-HU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en-GB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„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Mi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a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dicsőség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?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Tündöklő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szivárvány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a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napnak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könnyekben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megtört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sugara</a:t>
            </a:r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.”</a:t>
            </a: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 Márkus Emília</a:t>
            </a:r>
            <a:endParaRPr lang="hu-H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hu-HU" sz="6000" b="1" dirty="0">
              <a:solidFill>
                <a:srgbClr val="C00000"/>
              </a:solidFill>
              <a:latin typeface="Vivaldi" panose="03020602050506090804" pitchFamily="66" charset="0"/>
            </a:endParaRPr>
          </a:p>
          <a:p>
            <a:pPr marL="0" indent="0">
              <a:buNone/>
            </a:pPr>
            <a:r>
              <a:rPr lang="hu-HU" sz="6000" b="1" dirty="0">
                <a:solidFill>
                  <a:srgbClr val="C00000"/>
                </a:solidFill>
                <a:latin typeface="Vivaldi" panose="03020602050506090804" pitchFamily="66" charset="0"/>
              </a:rPr>
              <a:t>					</a:t>
            </a:r>
            <a:r>
              <a:rPr lang="hu-HU" sz="6000" b="1" dirty="0" smtClean="0">
                <a:solidFill>
                  <a:srgbClr val="C00000"/>
                </a:solidFill>
                <a:latin typeface="Vivaldi" panose="03020602050506090804" pitchFamily="66" charset="0"/>
              </a:rPr>
              <a:t>  		</a:t>
            </a:r>
          </a:p>
          <a:p>
            <a:pPr marL="0" indent="0">
              <a:buNone/>
            </a:pPr>
            <a:endParaRPr lang="hu-HU" sz="6000" b="1" dirty="0">
              <a:solidFill>
                <a:srgbClr val="C00000"/>
              </a:solidFill>
              <a:latin typeface="Vivaldi" panose="03020602050506090804" pitchFamily="66" charset="0"/>
            </a:endParaRPr>
          </a:p>
          <a:p>
            <a:pPr marL="0" indent="0">
              <a:buNone/>
            </a:pPr>
            <a:r>
              <a:rPr lang="hu-HU" sz="6000" b="1" dirty="0" smtClean="0">
                <a:solidFill>
                  <a:srgbClr val="C00000"/>
                </a:solidFill>
                <a:latin typeface="Vivaldi" panose="03020602050506090804" pitchFamily="66" charset="0"/>
              </a:rPr>
              <a:t>								</a:t>
            </a:r>
            <a:r>
              <a:rPr lang="hu-HU" sz="4300" b="1" dirty="0" smtClean="0">
                <a:solidFill>
                  <a:srgbClr val="FF0000"/>
                </a:solidFill>
                <a:latin typeface="Vivaldi" panose="03020602050506090804" pitchFamily="66" charset="0"/>
              </a:rPr>
              <a:t>Szerelem vándorai  </a:t>
            </a:r>
            <a:endParaRPr lang="hu-HU" sz="60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96" y="5764188"/>
            <a:ext cx="1115665" cy="8352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F0A0E"/>
              </a:clrFrom>
              <a:clrTo>
                <a:srgbClr val="0F0A0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l="5140" t="29752" r="5972" b="30248"/>
          <a:stretch/>
        </p:blipFill>
        <p:spPr>
          <a:xfrm>
            <a:off x="2147778" y="6007528"/>
            <a:ext cx="8027582" cy="1700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1955" y="4523545"/>
            <a:ext cx="263979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7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l="24722" t="17209" r="23056" b="8665"/>
          <a:stretch/>
        </p:blipFill>
        <p:spPr>
          <a:xfrm>
            <a:off x="10708831" y="-125266"/>
            <a:ext cx="167442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12792">
            <a:off x="939725" y="831950"/>
            <a:ext cx="5082701" cy="2580511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89E7E3C-2437-1D80-1535-1789454C0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6056" r="3887" b="5720"/>
          <a:stretch/>
        </p:blipFill>
        <p:spPr bwMode="auto">
          <a:xfrm>
            <a:off x="8915952" y="1640963"/>
            <a:ext cx="2880000" cy="453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F5D3516-9182-4709-BDCC-ADB6DAC15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30" y="56670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  <a:latin typeface="Vivaldi" panose="03020602050506090804" pitchFamily="66" charset="0"/>
              </a:rPr>
              <a:t>Best of Tünde – Márkus Emília</a:t>
            </a:r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8748751" y="141730"/>
            <a:ext cx="1360967" cy="127590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0372417" y="119532"/>
            <a:ext cx="1630662" cy="13787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Egy oldalon két sarkán kerekített téglalap 14"/>
          <p:cNvSpPr/>
          <p:nvPr/>
        </p:nvSpPr>
        <p:spPr>
          <a:xfrm>
            <a:off x="52366" y="3494307"/>
            <a:ext cx="7683501" cy="3416300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2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korszak írói által nem csak az arca és haja szépsége miatt csodált színésznő volt az ősbemutató Tündéje.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2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Korának </a:t>
            </a:r>
            <a:r>
              <a:rPr lang="hu-HU" sz="260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ünnepelt </a:t>
            </a:r>
            <a:r>
              <a:rPr lang="hu-HU" sz="260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művész</a:t>
            </a:r>
            <a:r>
              <a:rPr lang="hu-HU" sz="260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nője </a:t>
            </a:r>
            <a:r>
              <a:rPr lang="hu-HU" sz="2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alakításaival a legjobbak közé emelkedett. </a:t>
            </a:r>
          </a:p>
        </p:txBody>
      </p:sp>
      <p:sp>
        <p:nvSpPr>
          <p:cNvPr id="12" name="Téglalap 11"/>
          <p:cNvSpPr/>
          <p:nvPr/>
        </p:nvSpPr>
        <p:spPr>
          <a:xfrm rot="20691868">
            <a:off x="503643" y="1337374"/>
            <a:ext cx="6032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„</a:t>
            </a:r>
            <a:r>
              <a:rPr lang="en-GB" sz="2400" dirty="0" err="1">
                <a:latin typeface="Segoe Print" panose="02000600000000000000" pitchFamily="2" charset="0"/>
              </a:rPr>
              <a:t>Az</a:t>
            </a:r>
            <a:r>
              <a:rPr lang="en-GB" sz="2400" dirty="0">
                <a:latin typeface="Segoe Print" panose="02000600000000000000" pitchFamily="2" charset="0"/>
              </a:rPr>
              <a:t> arc, </a:t>
            </a:r>
            <a:r>
              <a:rPr lang="en-GB" sz="2400" dirty="0" err="1">
                <a:latin typeface="Segoe Print" panose="02000600000000000000" pitchFamily="2" charset="0"/>
              </a:rPr>
              <a:t>amelynek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endParaRPr lang="hu-HU" sz="2400" dirty="0">
              <a:latin typeface="Segoe Print" panose="02000600000000000000" pitchFamily="2" charset="0"/>
            </a:endParaRPr>
          </a:p>
          <a:p>
            <a:pPr algn="ctr"/>
            <a:r>
              <a:rPr lang="en-GB" sz="2400" dirty="0" err="1">
                <a:latin typeface="Segoe Print" panose="02000600000000000000" pitchFamily="2" charset="0"/>
              </a:rPr>
              <a:t>viselőjéért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endParaRPr lang="hu-HU" sz="2400" dirty="0">
              <a:latin typeface="Segoe Print" panose="02000600000000000000" pitchFamily="2" charset="0"/>
            </a:endParaRPr>
          </a:p>
          <a:p>
            <a:pPr algn="ctr"/>
            <a:r>
              <a:rPr lang="en-GB" sz="2400" dirty="0">
                <a:latin typeface="Segoe Print" panose="02000600000000000000" pitchFamily="2" charset="0"/>
              </a:rPr>
              <a:t>meg </a:t>
            </a:r>
            <a:r>
              <a:rPr lang="en-GB" sz="2400" dirty="0" err="1">
                <a:latin typeface="Segoe Print" panose="02000600000000000000" pitchFamily="2" charset="0"/>
              </a:rPr>
              <a:t>kell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halni</a:t>
            </a:r>
            <a:r>
              <a:rPr lang="hu-HU" sz="2400" dirty="0">
                <a:latin typeface="Segoe Print" panose="02000600000000000000" pitchFamily="2" charset="0"/>
              </a:rPr>
              <a:t>.</a:t>
            </a:r>
            <a:r>
              <a:rPr lang="en-GB" sz="2400" dirty="0">
                <a:latin typeface="Segoe Print" panose="02000600000000000000" pitchFamily="2" charset="0"/>
              </a:rPr>
              <a:t>” </a:t>
            </a:r>
            <a:endParaRPr lang="hu-HU" sz="2400" dirty="0">
              <a:latin typeface="Segoe Print" panose="02000600000000000000" pitchFamily="2" charset="0"/>
            </a:endParaRPr>
          </a:p>
          <a:p>
            <a:pPr algn="ctr"/>
            <a:r>
              <a:rPr lang="en-GB" sz="2400" dirty="0">
                <a:latin typeface="Segoe Print" panose="02000600000000000000" pitchFamily="2" charset="0"/>
              </a:rPr>
              <a:t>(</a:t>
            </a:r>
            <a:r>
              <a:rPr lang="en-GB" sz="2400" dirty="0" err="1">
                <a:latin typeface="Segoe Print" panose="02000600000000000000" pitchFamily="2" charset="0"/>
              </a:rPr>
              <a:t>Zilahy</a:t>
            </a:r>
            <a:r>
              <a:rPr lang="en-GB" sz="2400" dirty="0">
                <a:latin typeface="Segoe Print" panose="02000600000000000000" pitchFamily="2" charset="0"/>
              </a:rPr>
              <a:t> Lajos)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338" y="2842553"/>
            <a:ext cx="2086902" cy="207230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9154" y="5389790"/>
            <a:ext cx="2085013" cy="2072820"/>
          </a:xfrm>
          <a:prstGeom prst="rect">
            <a:avLst/>
          </a:prstGeom>
        </p:spPr>
      </p:pic>
      <p:sp>
        <p:nvSpPr>
          <p:cNvPr id="21" name="Ellipszis 20"/>
          <p:cNvSpPr/>
          <p:nvPr/>
        </p:nvSpPr>
        <p:spPr>
          <a:xfrm>
            <a:off x="10110335" y="-60289"/>
            <a:ext cx="340242" cy="40403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Kép 3" descr="Brightspace Tip #199: Hide Inactive Courses by Unpinning Them – CAT FooD"/>
          <p:cNvPicPr>
            <a:picLocks noChangeAspect="1"/>
          </p:cNvPicPr>
          <p:nvPr/>
        </p:nvPicPr>
        <p:blipFill>
          <a:blip r:embed="rId11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32" y="899612"/>
            <a:ext cx="921279" cy="7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8550F2A2-2CDD-6521-5E7C-B304D1465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609" y="414670"/>
            <a:ext cx="5842590" cy="6671930"/>
          </a:xfrm>
          <a:prstGeom prst="foldedCorner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20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1860</a:t>
            </a:r>
            <a:r>
              <a:rPr lang="hu-HU" sz="20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-ban, Szombathelyen született, majd Budapestre költöztek. Itt már gyermekként résztvevője lett a nívós társasági életnek.</a:t>
            </a:r>
          </a:p>
          <a:p>
            <a:pPr>
              <a:lnSpc>
                <a:spcPct val="120000"/>
              </a:lnSpc>
            </a:pPr>
            <a:r>
              <a:rPr lang="hu-HU" sz="200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Politikusok, költők, zeneszerzők előtt bontogatta tehetségének szárnyait.</a:t>
            </a:r>
          </a:p>
          <a:p>
            <a:pPr>
              <a:lnSpc>
                <a:spcPct val="120000"/>
              </a:lnSpc>
            </a:pPr>
            <a:r>
              <a:rPr lang="hu-H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Paulay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Ede (a Csongor és Tünde első rendezője) korengedménnyel vette fel Színészeti Tanodájába.</a:t>
            </a:r>
          </a:p>
          <a:p>
            <a:pPr>
              <a:lnSpc>
                <a:spcPct val="120000"/>
              </a:lnSpc>
            </a:pP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17 évesen szerződtette a Nemzeti Színház.</a:t>
            </a:r>
          </a:p>
          <a:p>
            <a:pPr>
              <a:lnSpc>
                <a:spcPct val="120000"/>
              </a:lnSpc>
            </a:pPr>
            <a:r>
              <a:rPr lang="hu-H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1949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-ben hunyt el.</a:t>
            </a:r>
          </a:p>
          <a:p>
            <a:pPr>
              <a:lnSpc>
                <a:spcPct val="120000"/>
              </a:lnSpc>
            </a:pPr>
            <a:endParaRPr lang="hu-HU" sz="2400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1212F06-CA38-F828-B1A1-0A588F302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609" y="308344"/>
            <a:ext cx="6120809" cy="65496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220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Ő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volt </a:t>
            </a:r>
            <a:r>
              <a:rPr lang="hu-HU" sz="22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az első Tünde 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 Csongor és Tündében. </a:t>
            </a:r>
          </a:p>
          <a:p>
            <a:pPr>
              <a:lnSpc>
                <a:spcPct val="120000"/>
              </a:lnSpc>
            </a:pPr>
            <a:r>
              <a:rPr lang="hu-HU" sz="2200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hu-HU" sz="22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 első Nóra 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magyar színpadon Ibsen drámájában. A szerző szerint „</a:t>
            </a:r>
            <a:r>
              <a:rPr lang="hu-HU" sz="2200" b="0" i="1" dirty="0" err="1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mindközött</a:t>
            </a:r>
            <a:r>
              <a:rPr lang="hu-HU" sz="2200" b="0" i="1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 legjobb Nórám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”. </a:t>
            </a:r>
          </a:p>
          <a:p>
            <a:pPr>
              <a:lnSpc>
                <a:spcPct val="120000"/>
              </a:lnSpc>
            </a:pPr>
            <a:r>
              <a:rPr lang="hu-HU" sz="220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 ember tragédiája első előadásán Hippia volt, később </a:t>
            </a:r>
            <a:r>
              <a:rPr lang="hu-HU" sz="22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Éva szerepe 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 </a:t>
            </a:r>
            <a:r>
              <a:rPr lang="hu-HU" sz="2200" b="0" i="0" dirty="0" smtClean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megtalálta.</a:t>
            </a:r>
            <a:endParaRPr lang="hu-HU" sz="2200" b="0" i="0" dirty="0">
              <a:solidFill>
                <a:srgbClr val="333333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hu-HU" sz="220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ljátszotta a Bánk bán mindhárom jelentős nőalakját.</a:t>
            </a:r>
          </a:p>
          <a:p>
            <a:pPr>
              <a:lnSpc>
                <a:spcPct val="120000"/>
              </a:lnSpc>
            </a:pPr>
            <a:r>
              <a:rPr lang="hu-HU" sz="2200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hu-HU" sz="2200" b="0" i="0" dirty="0">
                <a:solidFill>
                  <a:srgbClr val="333333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agy riválisa volt Jászai Mari, akivel a Stuart Máriában szerepeltek együtt. </a:t>
            </a:r>
            <a:r>
              <a:rPr lang="hu-HU" sz="22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hu-HU" sz="2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hu-HU" sz="2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C78131AF-3980-088B-D623-2D65ED41DB2D}"/>
              </a:ext>
            </a:extLst>
          </p:cNvPr>
          <p:cNvGrpSpPr/>
          <p:nvPr/>
        </p:nvGrpSpPr>
        <p:grpSpPr>
          <a:xfrm>
            <a:off x="6850381" y="-1543050"/>
            <a:ext cx="5494020" cy="9413164"/>
            <a:chOff x="6172199" y="-1695450"/>
            <a:chExt cx="7139927" cy="12228754"/>
          </a:xfrm>
        </p:grpSpPr>
        <p:pic>
          <p:nvPicPr>
            <p:cNvPr id="22" name="Kép 21">
              <a:extLst>
                <a:ext uri="{FF2B5EF4-FFF2-40B4-BE49-F238E27FC236}">
                  <a16:creationId xmlns:a16="http://schemas.microsoft.com/office/drawing/2014/main" id="{961CFE65-6A0D-FC05-5F4C-0D83C39F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199" y="-1695450"/>
              <a:ext cx="1943100" cy="3390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DFBDB168-96C6-D60F-34EC-F2EDF1AD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0418" y="2491880"/>
              <a:ext cx="2424898" cy="3239948"/>
            </a:xfrm>
            <a:prstGeom prst="rect">
              <a:avLst/>
            </a:prstGeom>
            <a:ln w="228600" cap="sq" cmpd="thickThin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4" name="Kép 23">
              <a:extLst>
                <a:ext uri="{FF2B5EF4-FFF2-40B4-BE49-F238E27FC236}">
                  <a16:creationId xmlns:a16="http://schemas.microsoft.com/office/drawing/2014/main" id="{B681528B-4E75-1F71-FD67-8FD09E5EA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4760" y="-436264"/>
              <a:ext cx="3811336" cy="2544324"/>
            </a:xfrm>
            <a:prstGeom prst="rect">
              <a:avLst/>
            </a:prstGeom>
            <a:ln w="228600" cap="sq" cmpd="thickThin">
              <a:solidFill>
                <a:srgbClr val="C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8" name="Kép 27">
              <a:extLst>
                <a:ext uri="{FF2B5EF4-FFF2-40B4-BE49-F238E27FC236}">
                  <a16:creationId xmlns:a16="http://schemas.microsoft.com/office/drawing/2014/main" id="{FC792E95-58C3-707B-1CBC-C689B820A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2199" y="6725995"/>
              <a:ext cx="2394703" cy="38073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5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Kép 28">
              <a:extLst>
                <a:ext uri="{FF2B5EF4-FFF2-40B4-BE49-F238E27FC236}">
                  <a16:creationId xmlns:a16="http://schemas.microsoft.com/office/drawing/2014/main" id="{1D3A896E-449B-ECCB-C4E7-5FA7E6896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1645" y="3062121"/>
              <a:ext cx="3549649" cy="27805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bg2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Kép 29">
              <a:extLst>
                <a:ext uri="{FF2B5EF4-FFF2-40B4-BE49-F238E27FC236}">
                  <a16:creationId xmlns:a16="http://schemas.microsoft.com/office/drawing/2014/main" id="{E8C2D753-AA7D-0C7A-B648-CEFFB3CD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0814" y="6109848"/>
              <a:ext cx="4151312" cy="277623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460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build="p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01" y="492907"/>
            <a:ext cx="5735539" cy="386759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834BEB7-49F9-45F3-E862-57DDF8D1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0"/>
            <a:ext cx="8648700" cy="1447431"/>
          </a:xfrm>
        </p:spPr>
        <p:txBody>
          <a:bodyPr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  <a:latin typeface="Vivaldi" panose="03020602050506090804" pitchFamily="66" charset="0"/>
              </a:rPr>
              <a:t>Best of Mirigy – </a:t>
            </a:r>
            <a:r>
              <a:rPr lang="hu-HU" sz="5400" b="1" dirty="0" err="1">
                <a:solidFill>
                  <a:srgbClr val="C00000"/>
                </a:solidFill>
                <a:latin typeface="Vivaldi" panose="03020602050506090804" pitchFamily="66" charset="0"/>
              </a:rPr>
              <a:t>Gobbi</a:t>
            </a:r>
            <a:r>
              <a:rPr lang="hu-HU" sz="5400" b="1" dirty="0">
                <a:solidFill>
                  <a:srgbClr val="C00000"/>
                </a:solidFill>
                <a:latin typeface="Vivaldi" panose="03020602050506090804" pitchFamily="66" charset="0"/>
              </a:rPr>
              <a:t> Hilda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63B461-BAF0-E424-EA11-B8B3FE93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0799"/>
            <a:ext cx="6657753" cy="2316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0D81553-A49A-0E3E-A2BD-69B6A8466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568" y="2141907"/>
            <a:ext cx="3908961" cy="40350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Egyenes összekötő 5"/>
          <p:cNvCxnSpPr/>
          <p:nvPr/>
        </p:nvCxnSpPr>
        <p:spPr>
          <a:xfrm>
            <a:off x="9935404" y="159490"/>
            <a:ext cx="2164447" cy="1765003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44705">
            <a:off x="7625797" y="295764"/>
            <a:ext cx="2520941" cy="1498362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 rot="20631302">
            <a:off x="230221" y="1711474"/>
            <a:ext cx="6096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3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hu-HU" sz="2400" dirty="0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2400" dirty="0" err="1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legboszorkányabb</a:t>
            </a:r>
            <a:r>
              <a:rPr lang="hu-HU" sz="2400" dirty="0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jólélek.”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1200" dirty="0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(Révész Sándor)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2400" dirty="0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„Cselekvő szeretet.”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1200" dirty="0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1200" dirty="0" err="1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Somlay</a:t>
            </a:r>
            <a:r>
              <a:rPr lang="hu-HU" sz="1200" dirty="0">
                <a:solidFill>
                  <a:prstClr val="black"/>
                </a:solidFill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Artúr)</a:t>
            </a:r>
            <a:endParaRPr lang="hu-HU" sz="2400" dirty="0">
              <a:solidFill>
                <a:prstClr val="black"/>
              </a:solidFill>
              <a:latin typeface="Segoe Print" panose="02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olyamatábra: Lyukkártya 11"/>
          <p:cNvSpPr/>
          <p:nvPr/>
        </p:nvSpPr>
        <p:spPr>
          <a:xfrm>
            <a:off x="560625" y="3405980"/>
            <a:ext cx="6892744" cy="3225800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2200" dirty="0">
                <a:solidFill>
                  <a:prstClr val="black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Már pályája elején megtalálták a nadrág- és az öregasszony szerepek.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2200" dirty="0">
                <a:solidFill>
                  <a:prstClr val="black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1937-től 1952-ig több felújításban alakította Mirigy szerepét.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hu-HU" sz="2200" dirty="0">
                <a:solidFill>
                  <a:prstClr val="black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 színpadon kívül a pályatársak segítését, illetve emlékük megőrzését tekintette életcéljának.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496" y="2780591"/>
            <a:ext cx="2085013" cy="207282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5472" y="5433841"/>
            <a:ext cx="2085013" cy="207282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266" y="-260937"/>
            <a:ext cx="1670449" cy="1371719"/>
          </a:xfrm>
          <a:prstGeom prst="rect">
            <a:avLst/>
          </a:prstGeom>
        </p:spPr>
      </p:pic>
      <p:sp>
        <p:nvSpPr>
          <p:cNvPr id="16" name="Ellipszis 15"/>
          <p:cNvSpPr/>
          <p:nvPr/>
        </p:nvSpPr>
        <p:spPr>
          <a:xfrm>
            <a:off x="9812408" y="0"/>
            <a:ext cx="279488" cy="26581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7645" y="1311769"/>
            <a:ext cx="9205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D38D0EEA-EA92-899E-4187-24D6F7FBD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100" y="469900"/>
            <a:ext cx="5219700" cy="6388100"/>
          </a:xfrm>
        </p:spPr>
        <p:txBody>
          <a:bodyPr>
            <a:noAutofit/>
          </a:bodyPr>
          <a:lstStyle/>
          <a:p>
            <a:r>
              <a:rPr lang="hu-H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1913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 június 6-án született.</a:t>
            </a:r>
          </a:p>
          <a:p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1930-ban a </a:t>
            </a:r>
            <a:r>
              <a:rPr lang="hu-H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putnoki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leánynevelő intézetben lépett először színpadra.</a:t>
            </a:r>
          </a:p>
          <a:p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 gazdagságot hirtelen szegénység követi életében.</a:t>
            </a:r>
          </a:p>
          <a:p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 II. világháború alatt illegalitásba vonul, lopott iratokkal embereket ment.</a:t>
            </a:r>
          </a:p>
          <a:p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 Nemzetiből „száműzve”, a </a:t>
            </a:r>
            <a:r>
              <a:rPr lang="hu-H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József Attila Színház 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 jó éve következik.</a:t>
            </a:r>
          </a:p>
          <a:p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Csatlakozik a megalakuló </a:t>
            </a:r>
            <a:r>
              <a:rPr lang="hu-H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Katona József Színház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hoz.</a:t>
            </a:r>
          </a:p>
          <a:p>
            <a:r>
              <a:rPr lang="hu-H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Színészmúzeum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ot hoz létre, színészotthonok létrehozását segíti.</a:t>
            </a:r>
          </a:p>
          <a:p>
            <a:r>
              <a:rPr lang="hu-H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1988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 július 13-án hunyt el.</a:t>
            </a:r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A60C643-6232-DFDB-C580-105B99A85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997" y="381113"/>
            <a:ext cx="5791200" cy="6210300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Első Mirigy szerepe szereplőtársaival való kapcsolata miatt meghatározó későbbi pályája szempontjából.</a:t>
            </a:r>
          </a:p>
          <a:p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Legemlékezetesebb, több különböző rendezésben eljátszott szerepei: </a:t>
            </a:r>
            <a:r>
              <a:rPr lang="hu-H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Aase</a:t>
            </a:r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anyó, Mirigy, </a:t>
            </a:r>
            <a:r>
              <a:rPr lang="hu-HU" sz="2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Karnyóné</a:t>
            </a:r>
            <a:r>
              <a:rPr lang="hu-HU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Gertrudis…</a:t>
            </a:r>
            <a:endParaRPr lang="hu-H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Rádiós szerepével egy ország „Szabó nénije” lesz.</a:t>
            </a:r>
          </a:p>
          <a:p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Több mint 100 filmben játszott.</a:t>
            </a:r>
          </a:p>
          <a:p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Utolsó nagy szerepe a Spiró György által számára </a:t>
            </a:r>
            <a:r>
              <a:rPr lang="hu-HU" sz="2400">
                <a:latin typeface="Courier New" panose="02070309020205020404" pitchFamily="49" charset="0"/>
                <a:cs typeface="Courier New" panose="02070309020205020404" pitchFamily="49" charset="0"/>
              </a:rPr>
              <a:t>írt </a:t>
            </a:r>
            <a:r>
              <a:rPr lang="hu-HU" sz="2400" smtClean="0">
                <a:latin typeface="Courier New" panose="02070309020205020404" pitchFamily="49" charset="0"/>
                <a:cs typeface="Courier New" panose="02070309020205020404" pitchFamily="49" charset="0"/>
              </a:rPr>
              <a:t>Vénasszony, </a:t>
            </a:r>
            <a:r>
              <a:rPr lang="hu-H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 Csirkefejben.</a:t>
            </a:r>
          </a:p>
          <a:p>
            <a:endParaRPr lang="hu-HU" sz="2400" dirty="0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A63E660-BC4A-1B1D-B87D-C97ED453D914}"/>
              </a:ext>
            </a:extLst>
          </p:cNvPr>
          <p:cNvGrpSpPr/>
          <p:nvPr/>
        </p:nvGrpSpPr>
        <p:grpSpPr>
          <a:xfrm>
            <a:off x="6857290" y="-119380"/>
            <a:ext cx="4801890" cy="7096760"/>
            <a:chOff x="6574145" y="-2687200"/>
            <a:chExt cx="5655067" cy="12450505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74817" y="-2687200"/>
              <a:ext cx="2031141" cy="26872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C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C85755A1-E474-2093-8577-FE7DB1E1230F}"/>
                </a:ext>
              </a:extLst>
            </p:cNvPr>
            <p:cNvGrpSpPr/>
            <p:nvPr/>
          </p:nvGrpSpPr>
          <p:grpSpPr>
            <a:xfrm>
              <a:off x="6574145" y="-2477761"/>
              <a:ext cx="5655067" cy="12241066"/>
              <a:chOff x="6574145" y="-2477761"/>
              <a:chExt cx="5655067" cy="12241066"/>
            </a:xfrm>
          </p:grpSpPr>
          <p:pic>
            <p:nvPicPr>
              <p:cNvPr id="2" name="Kép 1">
                <a:extLst>
                  <a:ext uri="{FF2B5EF4-FFF2-40B4-BE49-F238E27FC236}">
                    <a16:creationId xmlns:a16="http://schemas.microsoft.com/office/drawing/2014/main" id="{CEC4A0B2-6074-9338-C9EC-CA06E26AB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4145" y="-2477761"/>
                <a:ext cx="2476141" cy="326813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9" name="Kép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13902" y="541558"/>
                <a:ext cx="2415310" cy="2555398"/>
              </a:xfrm>
              <a:prstGeom prst="rect">
                <a:avLst/>
              </a:prstGeom>
              <a:ln w="228600" cap="sq" cmpd="thickThin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3" name="Kép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2721" y="1287700"/>
                <a:ext cx="1998993" cy="2350815"/>
              </a:xfrm>
              <a:prstGeom prst="rect">
                <a:avLst/>
              </a:prstGeom>
              <a:ln w="2286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7" name="Kép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13902" y="3638514"/>
                <a:ext cx="2031139" cy="3172641"/>
              </a:xfrm>
              <a:prstGeom prst="rect">
                <a:avLst/>
              </a:prstGeom>
              <a:ln w="38100" cap="sq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" name="Kép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85125" y="6285728"/>
                <a:ext cx="2454183" cy="3477577"/>
              </a:xfrm>
              <a:prstGeom prst="rect">
                <a:avLst/>
              </a:prstGeom>
            </p:spPr>
          </p:pic>
          <p:pic>
            <p:nvPicPr>
              <p:cNvPr id="8" name="Kép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96603" y="6696075"/>
                <a:ext cx="2183143" cy="265688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chemeClr val="bg1">
                    <a:lumMod val="65000"/>
                  </a:schemeClr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1" name="Kép 1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12721" y="3761000"/>
                <a:ext cx="1998993" cy="2524728"/>
              </a:xfrm>
              <a:prstGeom prst="rect">
                <a:avLst/>
              </a:prstGeom>
              <a:ln w="38100" cap="sq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1771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8CC973-8321-8F9C-E4D0-83DC368E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690688"/>
          </a:xfrm>
        </p:spPr>
        <p:txBody>
          <a:bodyPr>
            <a:normAutofit/>
          </a:bodyPr>
          <a:lstStyle/>
          <a:p>
            <a:pPr algn="ctr"/>
            <a:r>
              <a:rPr lang="hu-HU" sz="5400" b="1" dirty="0">
                <a:solidFill>
                  <a:srgbClr val="C00000"/>
                </a:solidFill>
                <a:latin typeface="Vivaldi" panose="03020602050506090804" pitchFamily="66" charset="0"/>
              </a:rPr>
              <a:t>Best of Csongor – </a:t>
            </a:r>
            <a:r>
              <a:rPr lang="hu-HU" sz="5400" b="1" dirty="0" err="1">
                <a:solidFill>
                  <a:srgbClr val="C00000"/>
                </a:solidFill>
                <a:latin typeface="Vivaldi" panose="03020602050506090804" pitchFamily="66" charset="0"/>
              </a:rPr>
              <a:t>Kulka</a:t>
            </a:r>
            <a:r>
              <a:rPr lang="hu-HU" sz="5400" b="1" dirty="0">
                <a:solidFill>
                  <a:srgbClr val="C00000"/>
                </a:solidFill>
                <a:latin typeface="Vivaldi" panose="03020602050506090804" pitchFamily="66" charset="0"/>
              </a:rPr>
              <a:t> János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451C23-5971-E053-CC9C-1A91B59C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4488771"/>
            <a:ext cx="7298956" cy="1688192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hu-HU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buNone/>
            </a:pPr>
            <a:endParaRPr lang="hu-HU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buNone/>
            </a:pPr>
            <a:endParaRPr lang="hu-HU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buNone/>
            </a:pPr>
            <a:endParaRPr lang="hu-HU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buNone/>
            </a:pPr>
            <a:endParaRPr lang="hu-HU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2283">
            <a:off x="275202" y="965879"/>
            <a:ext cx="5582377" cy="352379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C5ED8ED-879A-07ED-2085-746571B0C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857" y="2140231"/>
            <a:ext cx="2938795" cy="4408193"/>
          </a:xfrm>
          <a:prstGeom prst="rect">
            <a:avLst/>
          </a:prstGeom>
          <a:ln w="762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églalap 5"/>
          <p:cNvSpPr/>
          <p:nvPr/>
        </p:nvSpPr>
        <p:spPr>
          <a:xfrm rot="20395815">
            <a:off x="924618" y="1998771"/>
            <a:ext cx="4451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„Kevés dolog marad utánunk, </a:t>
            </a:r>
          </a:p>
          <a:p>
            <a:pPr algn="ctr"/>
            <a:r>
              <a:rPr lang="hu-HU" sz="2000" dirty="0"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színészek után. A színészi hivatásból </a:t>
            </a:r>
          </a:p>
          <a:p>
            <a:pPr algn="ctr"/>
            <a:r>
              <a:rPr lang="hu-HU" sz="2000" dirty="0"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adódik, hogy amit létrehozol,</a:t>
            </a:r>
          </a:p>
          <a:p>
            <a:pPr algn="ctr"/>
            <a:r>
              <a:rPr lang="hu-HU" sz="2000" dirty="0">
                <a:latin typeface="Segoe Print" panose="02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olyan illékony.”</a:t>
            </a:r>
            <a:endParaRPr lang="en-GB" sz="2000" dirty="0">
              <a:latin typeface="Segoe Print" panose="02000600000000000000" pitchFamily="2" charset="0"/>
            </a:endParaRPr>
          </a:p>
        </p:txBody>
      </p:sp>
      <p:sp>
        <p:nvSpPr>
          <p:cNvPr id="8" name="Átellenes sarkain levágott téglalap 7"/>
          <p:cNvSpPr/>
          <p:nvPr/>
        </p:nvSpPr>
        <p:spPr>
          <a:xfrm>
            <a:off x="1085584" y="4711184"/>
            <a:ext cx="6282956" cy="1897526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buNone/>
            </a:pPr>
            <a:endParaRPr lang="hu-HU" sz="2000" kern="1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algn="ctr" fontAlgn="base">
              <a:buNone/>
            </a:pPr>
            <a:endParaRPr lang="hu-HU" sz="2000" kern="1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algn="ctr" fontAlgn="base">
              <a:buNone/>
            </a:pPr>
            <a:r>
              <a:rPr lang="hu-HU" sz="2000" kern="1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 Nemzet Színésze</a:t>
            </a:r>
          </a:p>
          <a:p>
            <a:pPr algn="ctr" fontAlgn="base"/>
            <a:r>
              <a:rPr lang="hu-HU" sz="2000" kern="1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Kossuth- és Jászai-díjas színművész érdemes és kiváló művész</a:t>
            </a:r>
          </a:p>
          <a:p>
            <a:pPr algn="ctr" fontAlgn="base"/>
            <a:r>
              <a:rPr lang="hu-HU" sz="2000" kern="1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 Halhatatlanok Társulatának a tagja</a:t>
            </a:r>
          </a:p>
          <a:p>
            <a:pPr algn="ctr" fontAlgn="base">
              <a:buNone/>
            </a:pPr>
            <a:r>
              <a:rPr lang="hu-HU" sz="2000" kern="1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az Autisták Országos Szövetségének tiszteletbeli nagykövete</a:t>
            </a:r>
          </a:p>
          <a:p>
            <a:pPr algn="ctr"/>
            <a:endParaRPr lang="hu-HU" sz="2000" kern="1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endParaRPr lang="hu-H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034" y="3825371"/>
            <a:ext cx="2085013" cy="207282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099" y="5525181"/>
            <a:ext cx="2085013" cy="207282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20257"/>
          <a:stretch/>
        </p:blipFill>
        <p:spPr>
          <a:xfrm>
            <a:off x="9811541" y="62696"/>
            <a:ext cx="2558716" cy="1097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Egyenes összekötő 13"/>
          <p:cNvCxnSpPr/>
          <p:nvPr/>
        </p:nvCxnSpPr>
        <p:spPr>
          <a:xfrm flipV="1">
            <a:off x="9076843" y="974069"/>
            <a:ext cx="1469397" cy="10937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Kép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297684">
            <a:off x="10567309" y="944404"/>
            <a:ext cx="1533402" cy="1153118"/>
          </a:xfrm>
          <a:prstGeom prst="rect">
            <a:avLst/>
          </a:prstGeom>
        </p:spPr>
      </p:pic>
      <p:sp>
        <p:nvSpPr>
          <p:cNvPr id="17" name="Ellipszis 16"/>
          <p:cNvSpPr/>
          <p:nvPr/>
        </p:nvSpPr>
        <p:spPr>
          <a:xfrm>
            <a:off x="10418223" y="836987"/>
            <a:ext cx="253924" cy="25249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814" y="1575785"/>
            <a:ext cx="9205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37438FC9-6031-AC42-71A9-B09DAFA02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584790"/>
            <a:ext cx="5613400" cy="5854109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1958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. november 11-én született.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Ó</a:t>
            </a:r>
            <a:r>
              <a:rPr lang="hu-HU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vodások voltak, amikor a nővérével és a szomszéd kisfiúval előadták a Csongor és Tündét.</a:t>
            </a:r>
          </a:p>
          <a:p>
            <a:r>
              <a:rPr lang="hu-HU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1967. február 18-án bemutatott  III. Richárd előadásain szerepelt először igazi kőszínházi körülmények között.</a:t>
            </a:r>
          </a:p>
          <a:p>
            <a:r>
              <a:rPr lang="hu-HU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Bölcsésznek készült, buliból jelentkezett a Színművészetire.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A 2016-os stroke, majd az azt követő afázia kettétörte pályáját.</a:t>
            </a:r>
          </a:p>
          <a:p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2024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-től a </a:t>
            </a: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Nemzet Színésze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A6ED6ED-438C-F8EA-5ABE-8AF74661F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488" y="255181"/>
            <a:ext cx="5860312" cy="6171017"/>
          </a:xfrm>
        </p:spPr>
        <p:txBody>
          <a:bodyPr>
            <a:noAutofit/>
          </a:bodyPr>
          <a:lstStyle/>
          <a:p>
            <a:r>
              <a:rPr lang="hu-HU" sz="240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Sikeres vidéki színészként egy </a:t>
            </a:r>
            <a:r>
              <a:rPr lang="hu-HU" sz="24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televíziós szappanopera </a:t>
            </a:r>
            <a:r>
              <a:rPr lang="hu-HU" sz="240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hozta meg számára az országos ismertséget.</a:t>
            </a:r>
          </a:p>
          <a:p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1981-ben a </a:t>
            </a:r>
            <a:r>
              <a:rPr lang="hu-HU" sz="2400" b="1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Pécs</a:t>
            </a:r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i Nemzeti Színházhoz szerződött. </a:t>
            </a:r>
          </a:p>
          <a:p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1985-től 1993-ig a </a:t>
            </a:r>
            <a:r>
              <a:rPr lang="hu-HU" sz="2400" b="1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Kaposvár</a:t>
            </a:r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i Csiky Gergely Színház tagja. </a:t>
            </a:r>
          </a:p>
          <a:p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1993-tól a </a:t>
            </a:r>
            <a:r>
              <a:rPr lang="hu-HU" sz="2400" b="1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Radnóti</a:t>
            </a:r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Színház művésze.</a:t>
            </a:r>
          </a:p>
          <a:p>
            <a:r>
              <a:rPr lang="hu-HU" sz="2400" dirty="0" smtClean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2003-tól </a:t>
            </a:r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pedig a </a:t>
            </a:r>
            <a:r>
              <a:rPr lang="hu-HU" sz="2400" b="1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Nemzeti</a:t>
            </a:r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</a:t>
            </a:r>
            <a:r>
              <a:rPr lang="hu-HU" sz="2400" b="1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Színház</a:t>
            </a:r>
            <a:r>
              <a:rPr lang="hu-HU" sz="2400" dirty="0"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tagja.</a:t>
            </a:r>
          </a:p>
          <a:p>
            <a:r>
              <a:rPr lang="hu-H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Fontosabb alakításai: Hamlet, </a:t>
            </a:r>
            <a:r>
              <a:rPr lang="hu-HU" sz="2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Jago</a:t>
            </a:r>
            <a:r>
              <a:rPr lang="hu-H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, </a:t>
            </a:r>
            <a:r>
              <a:rPr lang="hu-HU" sz="2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Trofimov</a:t>
            </a:r>
            <a:r>
              <a:rPr lang="hu-H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, </a:t>
            </a:r>
            <a:r>
              <a:rPr lang="hu-HU" sz="24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Pozzo</a:t>
            </a:r>
            <a:r>
              <a:rPr lang="hu-HU" sz="2400" dirty="0">
                <a:solidFill>
                  <a:srgbClr val="000000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…</a:t>
            </a:r>
            <a:endParaRPr lang="hu-H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r>
              <a:rPr lang="hu-HU" sz="2400" i="0" dirty="0">
                <a:solidFill>
                  <a:srgbClr val="000000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Betegségéből felépülve újra színpadra állt.</a:t>
            </a:r>
            <a:endParaRPr lang="hu-HU" sz="2400" i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28BCC68D-3A13-1FCA-4335-C67DB78A8930}"/>
              </a:ext>
            </a:extLst>
          </p:cNvPr>
          <p:cNvGrpSpPr/>
          <p:nvPr/>
        </p:nvGrpSpPr>
        <p:grpSpPr>
          <a:xfrm>
            <a:off x="6381847" y="-37806"/>
            <a:ext cx="6707489" cy="7916095"/>
            <a:chOff x="6381847" y="-37806"/>
            <a:chExt cx="6707489" cy="7916095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E3356C3F-9638-A667-D25B-D58DBDB1A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112" y="-37806"/>
              <a:ext cx="2988745" cy="16811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B27731E9-97FE-B72A-B8B7-D23BB606B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1847" y="1643364"/>
              <a:ext cx="2682144" cy="1785636"/>
            </a:xfrm>
            <a:prstGeom prst="rect">
              <a:avLst/>
            </a:prstGeom>
            <a:ln w="228600" cap="sq" cmpd="thickThin">
              <a:solidFill>
                <a:schemeClr val="bg2">
                  <a:lumMod val="9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B2969A4-33A1-E1CE-82D5-E0ADA9B94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348" t="21583" r="37163" b="8630"/>
            <a:stretch/>
          </p:blipFill>
          <p:spPr>
            <a:xfrm>
              <a:off x="9717670" y="164701"/>
              <a:ext cx="1963790" cy="2910195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05D783EE-A80D-6381-B1CD-4554E10C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5538" y="3391194"/>
              <a:ext cx="3224065" cy="1785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C00000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C037114C-1C0D-1DB7-BF87-CC50AB304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01708" y="3403894"/>
              <a:ext cx="2242422" cy="3357077"/>
            </a:xfrm>
            <a:prstGeom prst="ellipse">
              <a:avLst/>
            </a:prstGeom>
            <a:ln w="63500" cap="rnd">
              <a:solidFill>
                <a:schemeClr val="accent4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86ADEFE5-E06E-D57E-12AC-A9D1D8A2F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44130" y="4999509"/>
              <a:ext cx="4245206" cy="287878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601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8561" y="2117033"/>
            <a:ext cx="4877181" cy="3253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8" name="Egyenes összekötő 7"/>
          <p:cNvCxnSpPr/>
          <p:nvPr/>
        </p:nvCxnSpPr>
        <p:spPr>
          <a:xfrm flipV="1">
            <a:off x="7568588" y="385590"/>
            <a:ext cx="2779489" cy="15423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31556">
            <a:off x="10054866" y="853079"/>
            <a:ext cx="2094087" cy="734154"/>
          </a:xfrm>
          <a:prstGeom prst="rect">
            <a:avLst/>
          </a:prstGeom>
        </p:spPr>
      </p:pic>
      <p:sp>
        <p:nvSpPr>
          <p:cNvPr id="14" name="Lekerekített téglalapbuborék 13"/>
          <p:cNvSpPr/>
          <p:nvPr/>
        </p:nvSpPr>
        <p:spPr>
          <a:xfrm>
            <a:off x="435935" y="1927953"/>
            <a:ext cx="5876730" cy="4409052"/>
          </a:xfrm>
          <a:prstGeom prst="wedgeRoundRectCallout">
            <a:avLst>
              <a:gd name="adj1" fmla="val 79167"/>
              <a:gd name="adj2" fmla="val 4820"/>
              <a:gd name="adj3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000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„A mi családunkban senki sem volt művész… mire tizenkét éves lettem – ki kellett venni a zárdából. Nem bírtak velem. Színésznő akartam lenni.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Júliaként léptem először színpadra, 17 évesen. </a:t>
            </a:r>
            <a:r>
              <a:rPr lang="hu-HU" sz="2000" dirty="0" err="1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Paulay</a:t>
            </a:r>
            <a:r>
              <a:rPr lang="hu-HU" sz="2000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ezek után elhalmozott a jobbnál jobb szerepekkel, így lettem Tünde. Ezzel a  szereppel még jobban elnyertem a közönségem szeretetét. Később Mirigyként is láthattak. ” 					 Emília</a:t>
            </a:r>
            <a:endParaRPr lang="en-GB" sz="2000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10207773" y="200929"/>
            <a:ext cx="348276" cy="3693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ekerekített téglalapbuborék 13"/>
          <p:cNvSpPr/>
          <p:nvPr/>
        </p:nvSpPr>
        <p:spPr>
          <a:xfrm>
            <a:off x="526440" y="2117033"/>
            <a:ext cx="5695720" cy="4219460"/>
          </a:xfrm>
          <a:prstGeom prst="wedgeRoundRectCallout">
            <a:avLst>
              <a:gd name="adj1" fmla="val 79167"/>
              <a:gd name="adj2" fmla="val 4820"/>
              <a:gd name="adj3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„Igazán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büszke vagyok arra, hogy fiatal színésznőként a Csongor és Tünde félelmetes boszorkányát játszhattam. Ihletet a népmesék világából merítettem. A  csúf, vén boszorka figurája és én elválaszthatatlanná váltunk. Akár Mirigynek is hívhattok….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 					 			Hilda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610" y="2000186"/>
            <a:ext cx="4211800" cy="263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Lekerekített téglalapbuborék 13"/>
          <p:cNvSpPr/>
          <p:nvPr/>
        </p:nvSpPr>
        <p:spPr>
          <a:xfrm>
            <a:off x="435935" y="1927952"/>
            <a:ext cx="5996506" cy="4515377"/>
          </a:xfrm>
          <a:prstGeom prst="wedgeRoundRectCallout">
            <a:avLst>
              <a:gd name="adj1" fmla="val 79167"/>
              <a:gd name="adj2" fmla="val 4820"/>
              <a:gd name="adj3" fmla="val 16667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000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000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„2006-ban Valló Péter koncepciója lehetővé tette, hogy másképp alakítsam Csongort a darabban. A  korábban megszokott fiatal, délceg figura helyett inkább a sokat tapasztalt férfit láthatta a közönség.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Mindig elmondom, ha kérdezik, hogy már óvodásként nővéremmel a Csongor és Tünde ’előadásán’ dolgoztunk. III. Richárd után nagy kihívás volt Csongort megformálni a Nemzeti színpadán. ” 					János </a:t>
            </a:r>
            <a:endParaRPr lang="en-GB" sz="2000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510" y="1827815"/>
            <a:ext cx="4836000" cy="2977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42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" grpId="0" animBg="1"/>
      <p:bldP spid="3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6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177880"/>
            <a:ext cx="11912088" cy="6923745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FAB008-E1BA-3D87-943C-6B4F630E3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914400"/>
            <a:ext cx="10934700" cy="56515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4800" b="1" dirty="0">
                <a:solidFill>
                  <a:srgbClr val="C00000"/>
                </a:solidFill>
                <a:latin typeface="Vivaldi" panose="03020602050506090804" pitchFamily="66" charset="0"/>
              </a:rPr>
              <a:t>A kiállítás forrásai:</a:t>
            </a:r>
          </a:p>
          <a:p>
            <a:endParaRPr lang="hu-HU" dirty="0"/>
          </a:p>
          <a:p>
            <a:r>
              <a:rPr lang="hu-HU" dirty="0"/>
              <a:t>https://criticailapok.hu/archivum/29-2001/38665-a-gobbi</a:t>
            </a:r>
          </a:p>
          <a:p>
            <a:r>
              <a:rPr lang="hu-HU" dirty="0"/>
              <a:t>https://nlc.hu/szabadido/20180606/105-eve-szuletett-gobbi-hilda/</a:t>
            </a:r>
          </a:p>
          <a:p>
            <a:r>
              <a:rPr lang="hu-HU" dirty="0"/>
              <a:t>https://hvg.hu/360/20230606_A_legboszorkanyabb_jolelek__110_eve_szuletett_Gobbi_Hilda</a:t>
            </a:r>
          </a:p>
          <a:p>
            <a:r>
              <a:rPr lang="hu-HU" dirty="0"/>
              <a:t>https://theater.hu/hu/szinhazak/nemzeti-szinhaz--33/eloadasok/csongor-es-tunde--2591.html </a:t>
            </a:r>
          </a:p>
          <a:p>
            <a:r>
              <a:rPr lang="hu-HU" dirty="0"/>
              <a:t>https://magyarnarancs.hu/zene2/nyolc_kis_kritika-66364</a:t>
            </a:r>
          </a:p>
          <a:p>
            <a:r>
              <a:rPr lang="hu-HU" dirty="0"/>
              <a:t>https://szinhaz.online/szenvedelyem-a-szinhazon-kivul-nincsen-kulka-janosrol-irt-a-nemzeti-szinhaz-magazinja/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79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</TotalTime>
  <Words>782</Words>
  <Application>Microsoft Office PowerPoint</Application>
  <PresentationFormat>Szélesvásznú</PresentationFormat>
  <Paragraphs>105</Paragraphs>
  <Slides>10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21" baseType="lpstr">
      <vt:lpstr>Algerian</vt:lpstr>
      <vt:lpstr>Aptos</vt:lpstr>
      <vt:lpstr>Aptos Display</vt:lpstr>
      <vt:lpstr>Arial</vt:lpstr>
      <vt:lpstr>Calibri</vt:lpstr>
      <vt:lpstr>Courier New</vt:lpstr>
      <vt:lpstr>Open Sans</vt:lpstr>
      <vt:lpstr>Segoe Print</vt:lpstr>
      <vt:lpstr>Times New Roman</vt:lpstr>
      <vt:lpstr>Vivaldi</vt:lpstr>
      <vt:lpstr>Office-téma</vt:lpstr>
      <vt:lpstr>MEGHÍVÓ</vt:lpstr>
      <vt:lpstr>Best of Tünde – Márkus Emília</vt:lpstr>
      <vt:lpstr>PowerPoint-bemutató</vt:lpstr>
      <vt:lpstr>Best of Mirigy – Gobbi Hilda</vt:lpstr>
      <vt:lpstr>PowerPoint-bemutató</vt:lpstr>
      <vt:lpstr>Best of Csongor – Kulka János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Szabó Viktória</cp:lastModifiedBy>
  <cp:revision>75</cp:revision>
  <dcterms:created xsi:type="dcterms:W3CDTF">2025-04-24T07:45:31Z</dcterms:created>
  <dcterms:modified xsi:type="dcterms:W3CDTF">2025-04-27T21:13:36Z</dcterms:modified>
</cp:coreProperties>
</file>