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301" r:id="rId3"/>
    <p:sldId id="282" r:id="rId4"/>
    <p:sldId id="296" r:id="rId5"/>
    <p:sldId id="261" r:id="rId6"/>
    <p:sldId id="297" r:id="rId7"/>
    <p:sldId id="298" r:id="rId8"/>
    <p:sldId id="300" r:id="rId9"/>
    <p:sldId id="299" r:id="rId10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12"/>
      <p:bold r:id="rId13"/>
      <p:italic r:id="rId14"/>
      <p:boldItalic r:id="rId15"/>
    </p:embeddedFont>
    <p:embeddedFont>
      <p:font typeface="PT Serif" panose="020A0603040505020204" pitchFamily="18" charset="-18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79F"/>
    <a:srgbClr val="FF9933"/>
    <a:srgbClr val="BBF9C8"/>
    <a:srgbClr val="CC99FF"/>
    <a:srgbClr val="FFCC66"/>
    <a:srgbClr val="00CC99"/>
    <a:srgbClr val="FF7C80"/>
    <a:srgbClr val="99CCFF"/>
    <a:srgbClr val="B5261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EEC15-A9DF-411B-84D9-FE5B546B08F0}">
  <a:tblStyle styleId="{4E4EEC15-A9DF-411B-84D9-FE5B546B0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D7A6AC-8C31-4B84-A4D2-314A5D9CE9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97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da33a12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bda33a12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da33a12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bda33a12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32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44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65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9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47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4275" y="1839413"/>
            <a:ext cx="7888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2588100" y="3488719"/>
            <a:ext cx="3967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24" name="Google Shape;24;p5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" name="Google Shape;25;p5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8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5" name="Google Shape;45;p8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30350" y="206000"/>
            <a:ext cx="4283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634275" y="1839413"/>
            <a:ext cx="7888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TAMÁSI ÁRON</a:t>
            </a:r>
            <a:br>
              <a:rPr lang="hu-HU" dirty="0"/>
            </a:br>
            <a:r>
              <a:rPr lang="hu-HU" dirty="0"/>
              <a:t>BŐSÉGSZARUJA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Miben volt Tamási korszakalkotó?</a:t>
            </a:r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4394515" cy="32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Szembement a klasszikus dramaturgiáról festett képpel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Csak és kizárólag saját alkatának megfelelő </a:t>
            </a:r>
            <a:r>
              <a:rPr lang="hu-HU" sz="1600" dirty="0" err="1"/>
              <a:t>drabokat</a:t>
            </a:r>
            <a:r>
              <a:rPr lang="hu-HU" sz="1600" dirty="0"/>
              <a:t> hozott létre, egyéniségét tette bele egyes műveibe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Ezzel a másféle megközelítéssel igazán különlegessé és sokszínűvé tette drámáinak sorát</a:t>
            </a:r>
            <a:endParaRPr sz="160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7B42F04-C5ED-4D2B-AF6B-7B09109E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712" y="808892"/>
            <a:ext cx="2849188" cy="3676371"/>
          </a:xfrm>
          <a:custGeom>
            <a:avLst/>
            <a:gdLst>
              <a:gd name="connsiteX0" fmla="*/ 0 w 2849188"/>
              <a:gd name="connsiteY0" fmla="*/ 0 h 3676371"/>
              <a:gd name="connsiteX1" fmla="*/ 626821 w 2849188"/>
              <a:gd name="connsiteY1" fmla="*/ 0 h 3676371"/>
              <a:gd name="connsiteX2" fmla="*/ 1225151 w 2849188"/>
              <a:gd name="connsiteY2" fmla="*/ 0 h 3676371"/>
              <a:gd name="connsiteX3" fmla="*/ 1794988 w 2849188"/>
              <a:gd name="connsiteY3" fmla="*/ 0 h 3676371"/>
              <a:gd name="connsiteX4" fmla="*/ 2849188 w 2849188"/>
              <a:gd name="connsiteY4" fmla="*/ 0 h 3676371"/>
              <a:gd name="connsiteX5" fmla="*/ 2849188 w 2849188"/>
              <a:gd name="connsiteY5" fmla="*/ 686256 h 3676371"/>
              <a:gd name="connsiteX6" fmla="*/ 2849188 w 2849188"/>
              <a:gd name="connsiteY6" fmla="*/ 1335748 h 3676371"/>
              <a:gd name="connsiteX7" fmla="*/ 2849188 w 2849188"/>
              <a:gd name="connsiteY7" fmla="*/ 1874949 h 3676371"/>
              <a:gd name="connsiteX8" fmla="*/ 2849188 w 2849188"/>
              <a:gd name="connsiteY8" fmla="*/ 2524441 h 3676371"/>
              <a:gd name="connsiteX9" fmla="*/ 2849188 w 2849188"/>
              <a:gd name="connsiteY9" fmla="*/ 3026879 h 3676371"/>
              <a:gd name="connsiteX10" fmla="*/ 2849188 w 2849188"/>
              <a:gd name="connsiteY10" fmla="*/ 3676371 h 3676371"/>
              <a:gd name="connsiteX11" fmla="*/ 2336334 w 2849188"/>
              <a:gd name="connsiteY11" fmla="*/ 3676371 h 3676371"/>
              <a:gd name="connsiteX12" fmla="*/ 1709513 w 2849188"/>
              <a:gd name="connsiteY12" fmla="*/ 3676371 h 3676371"/>
              <a:gd name="connsiteX13" fmla="*/ 1168167 w 2849188"/>
              <a:gd name="connsiteY13" fmla="*/ 3676371 h 3676371"/>
              <a:gd name="connsiteX14" fmla="*/ 541346 w 2849188"/>
              <a:gd name="connsiteY14" fmla="*/ 3676371 h 3676371"/>
              <a:gd name="connsiteX15" fmla="*/ 0 w 2849188"/>
              <a:gd name="connsiteY15" fmla="*/ 3676371 h 3676371"/>
              <a:gd name="connsiteX16" fmla="*/ 0 w 2849188"/>
              <a:gd name="connsiteY16" fmla="*/ 3173934 h 3676371"/>
              <a:gd name="connsiteX17" fmla="*/ 0 w 2849188"/>
              <a:gd name="connsiteY17" fmla="*/ 2524441 h 3676371"/>
              <a:gd name="connsiteX18" fmla="*/ 0 w 2849188"/>
              <a:gd name="connsiteY18" fmla="*/ 2022004 h 3676371"/>
              <a:gd name="connsiteX19" fmla="*/ 0 w 2849188"/>
              <a:gd name="connsiteY19" fmla="*/ 1519567 h 3676371"/>
              <a:gd name="connsiteX20" fmla="*/ 0 w 2849188"/>
              <a:gd name="connsiteY20" fmla="*/ 833311 h 3676371"/>
              <a:gd name="connsiteX21" fmla="*/ 0 w 2849188"/>
              <a:gd name="connsiteY21" fmla="*/ 0 h 367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9188" h="3676371" fill="none" extrusionOk="0">
                <a:moveTo>
                  <a:pt x="0" y="0"/>
                </a:moveTo>
                <a:cubicBezTo>
                  <a:pt x="270037" y="-29162"/>
                  <a:pt x="415014" y="3384"/>
                  <a:pt x="626821" y="0"/>
                </a:cubicBezTo>
                <a:cubicBezTo>
                  <a:pt x="838628" y="-3384"/>
                  <a:pt x="1035000" y="-9515"/>
                  <a:pt x="1225151" y="0"/>
                </a:cubicBezTo>
                <a:cubicBezTo>
                  <a:pt x="1415302" y="9515"/>
                  <a:pt x="1571522" y="-27760"/>
                  <a:pt x="1794988" y="0"/>
                </a:cubicBezTo>
                <a:cubicBezTo>
                  <a:pt x="2018454" y="27760"/>
                  <a:pt x="2553055" y="-38691"/>
                  <a:pt x="2849188" y="0"/>
                </a:cubicBezTo>
                <a:cubicBezTo>
                  <a:pt x="2835908" y="227398"/>
                  <a:pt x="2879422" y="368568"/>
                  <a:pt x="2849188" y="686256"/>
                </a:cubicBezTo>
                <a:cubicBezTo>
                  <a:pt x="2818954" y="1003944"/>
                  <a:pt x="2880677" y="1066074"/>
                  <a:pt x="2849188" y="1335748"/>
                </a:cubicBezTo>
                <a:cubicBezTo>
                  <a:pt x="2817699" y="1605422"/>
                  <a:pt x="2873225" y="1690334"/>
                  <a:pt x="2849188" y="1874949"/>
                </a:cubicBezTo>
                <a:cubicBezTo>
                  <a:pt x="2825151" y="2059564"/>
                  <a:pt x="2879239" y="2295026"/>
                  <a:pt x="2849188" y="2524441"/>
                </a:cubicBezTo>
                <a:cubicBezTo>
                  <a:pt x="2819137" y="2753856"/>
                  <a:pt x="2868136" y="2852720"/>
                  <a:pt x="2849188" y="3026879"/>
                </a:cubicBezTo>
                <a:cubicBezTo>
                  <a:pt x="2830240" y="3201038"/>
                  <a:pt x="2837243" y="3541594"/>
                  <a:pt x="2849188" y="3676371"/>
                </a:cubicBezTo>
                <a:cubicBezTo>
                  <a:pt x="2602193" y="3651616"/>
                  <a:pt x="2460114" y="3695318"/>
                  <a:pt x="2336334" y="3676371"/>
                </a:cubicBezTo>
                <a:cubicBezTo>
                  <a:pt x="2212554" y="3657424"/>
                  <a:pt x="1950944" y="3660402"/>
                  <a:pt x="1709513" y="3676371"/>
                </a:cubicBezTo>
                <a:cubicBezTo>
                  <a:pt x="1468082" y="3692340"/>
                  <a:pt x="1337006" y="3696816"/>
                  <a:pt x="1168167" y="3676371"/>
                </a:cubicBezTo>
                <a:cubicBezTo>
                  <a:pt x="999328" y="3655926"/>
                  <a:pt x="753820" y="3693329"/>
                  <a:pt x="541346" y="3676371"/>
                </a:cubicBezTo>
                <a:cubicBezTo>
                  <a:pt x="328872" y="3659413"/>
                  <a:pt x="261293" y="3659181"/>
                  <a:pt x="0" y="3676371"/>
                </a:cubicBezTo>
                <a:cubicBezTo>
                  <a:pt x="-9155" y="3515459"/>
                  <a:pt x="2064" y="3295193"/>
                  <a:pt x="0" y="3173934"/>
                </a:cubicBezTo>
                <a:cubicBezTo>
                  <a:pt x="-2064" y="3052675"/>
                  <a:pt x="6480" y="2668058"/>
                  <a:pt x="0" y="2524441"/>
                </a:cubicBezTo>
                <a:cubicBezTo>
                  <a:pt x="-6480" y="2380824"/>
                  <a:pt x="-6647" y="2240893"/>
                  <a:pt x="0" y="2022004"/>
                </a:cubicBezTo>
                <a:cubicBezTo>
                  <a:pt x="6647" y="1803115"/>
                  <a:pt x="9981" y="1621115"/>
                  <a:pt x="0" y="1519567"/>
                </a:cubicBezTo>
                <a:cubicBezTo>
                  <a:pt x="-9981" y="1418019"/>
                  <a:pt x="31825" y="1131895"/>
                  <a:pt x="0" y="833311"/>
                </a:cubicBezTo>
                <a:cubicBezTo>
                  <a:pt x="-31825" y="534727"/>
                  <a:pt x="38714" y="172498"/>
                  <a:pt x="0" y="0"/>
                </a:cubicBezTo>
                <a:close/>
              </a:path>
              <a:path w="2849188" h="3676371" stroke="0" extrusionOk="0">
                <a:moveTo>
                  <a:pt x="0" y="0"/>
                </a:moveTo>
                <a:cubicBezTo>
                  <a:pt x="263241" y="-6883"/>
                  <a:pt x="415258" y="13640"/>
                  <a:pt x="541346" y="0"/>
                </a:cubicBezTo>
                <a:cubicBezTo>
                  <a:pt x="667434" y="-13640"/>
                  <a:pt x="912511" y="14139"/>
                  <a:pt x="1025708" y="0"/>
                </a:cubicBezTo>
                <a:cubicBezTo>
                  <a:pt x="1138905" y="-14139"/>
                  <a:pt x="1349497" y="3862"/>
                  <a:pt x="1652529" y="0"/>
                </a:cubicBezTo>
                <a:cubicBezTo>
                  <a:pt x="1955561" y="-3862"/>
                  <a:pt x="1947771" y="-1771"/>
                  <a:pt x="2193875" y="0"/>
                </a:cubicBezTo>
                <a:cubicBezTo>
                  <a:pt x="2439979" y="1771"/>
                  <a:pt x="2588546" y="-32607"/>
                  <a:pt x="2849188" y="0"/>
                </a:cubicBezTo>
                <a:cubicBezTo>
                  <a:pt x="2827780" y="256437"/>
                  <a:pt x="2872785" y="440551"/>
                  <a:pt x="2849188" y="686256"/>
                </a:cubicBezTo>
                <a:cubicBezTo>
                  <a:pt x="2825591" y="931961"/>
                  <a:pt x="2861438" y="1021360"/>
                  <a:pt x="2849188" y="1298984"/>
                </a:cubicBezTo>
                <a:cubicBezTo>
                  <a:pt x="2836938" y="1576608"/>
                  <a:pt x="2863442" y="1660854"/>
                  <a:pt x="2849188" y="1911713"/>
                </a:cubicBezTo>
                <a:cubicBezTo>
                  <a:pt x="2834934" y="2162572"/>
                  <a:pt x="2845457" y="2252555"/>
                  <a:pt x="2849188" y="2450914"/>
                </a:cubicBezTo>
                <a:cubicBezTo>
                  <a:pt x="2852919" y="2649273"/>
                  <a:pt x="2830548" y="2756892"/>
                  <a:pt x="2849188" y="2990115"/>
                </a:cubicBezTo>
                <a:cubicBezTo>
                  <a:pt x="2867828" y="3223338"/>
                  <a:pt x="2853099" y="3369462"/>
                  <a:pt x="2849188" y="3676371"/>
                </a:cubicBezTo>
                <a:cubicBezTo>
                  <a:pt x="2701685" y="3655266"/>
                  <a:pt x="2392194" y="3660851"/>
                  <a:pt x="2250859" y="3676371"/>
                </a:cubicBezTo>
                <a:cubicBezTo>
                  <a:pt x="2109524" y="3691891"/>
                  <a:pt x="1922972" y="3676552"/>
                  <a:pt x="1624037" y="3676371"/>
                </a:cubicBezTo>
                <a:cubicBezTo>
                  <a:pt x="1325102" y="3676190"/>
                  <a:pt x="1139318" y="3670334"/>
                  <a:pt x="997216" y="3676371"/>
                </a:cubicBezTo>
                <a:cubicBezTo>
                  <a:pt x="855114" y="3682408"/>
                  <a:pt x="343367" y="3686555"/>
                  <a:pt x="0" y="3676371"/>
                </a:cubicBezTo>
                <a:cubicBezTo>
                  <a:pt x="-26457" y="3433672"/>
                  <a:pt x="11855" y="3273419"/>
                  <a:pt x="0" y="3063643"/>
                </a:cubicBezTo>
                <a:cubicBezTo>
                  <a:pt x="-11855" y="2853867"/>
                  <a:pt x="-13792" y="2613599"/>
                  <a:pt x="0" y="2487678"/>
                </a:cubicBezTo>
                <a:cubicBezTo>
                  <a:pt x="13792" y="2361758"/>
                  <a:pt x="3572" y="2153225"/>
                  <a:pt x="0" y="1985240"/>
                </a:cubicBezTo>
                <a:cubicBezTo>
                  <a:pt x="-3572" y="1817255"/>
                  <a:pt x="-26493" y="1554713"/>
                  <a:pt x="0" y="1446039"/>
                </a:cubicBezTo>
                <a:cubicBezTo>
                  <a:pt x="26493" y="1337365"/>
                  <a:pt x="-14398" y="1102966"/>
                  <a:pt x="0" y="906838"/>
                </a:cubicBezTo>
                <a:cubicBezTo>
                  <a:pt x="14398" y="710710"/>
                  <a:pt x="27701" y="360276"/>
                  <a:pt x="0" y="0"/>
                </a:cubicBezTo>
                <a:close/>
              </a:path>
            </a:pathLst>
          </a:custGeom>
          <a:ln w="114300" cap="rnd" cmpd="thinThick">
            <a:solidFill>
              <a:schemeClr val="accent6">
                <a:lumMod val="5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78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drámák megírásának időpontjai az idősíkon</a:t>
            </a:r>
            <a:endParaRPr dirty="0"/>
          </a:p>
        </p:txBody>
      </p:sp>
      <p:sp>
        <p:nvSpPr>
          <p:cNvPr id="385" name="Google Shape;385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6" name="Google Shape;386;p37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9CCFF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1935</a:t>
            </a:r>
            <a:endParaRPr sz="1000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7" name="Google Shape;387;p37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9CCFF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1934</a:t>
            </a:r>
            <a:endParaRPr sz="1000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8" name="Google Shape;388;p37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name="adj" fmla="val 32030"/>
            </a:avLst>
          </a:prstGeom>
          <a:gradFill flip="none" rotWithShape="1">
            <a:gsLst>
              <a:gs pos="0">
                <a:srgbClr val="CC99FF"/>
              </a:gs>
              <a:gs pos="74000">
                <a:srgbClr val="BBF9C8"/>
              </a:gs>
              <a:gs pos="83000">
                <a:srgbClr val="BBF9C8"/>
              </a:gs>
              <a:gs pos="100000">
                <a:srgbClr val="BBF9C8"/>
              </a:gs>
            </a:gsLst>
            <a:lin ang="2700000" scaled="1"/>
            <a:tileRect/>
          </a:gra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1933</a:t>
            </a:r>
            <a:endParaRPr sz="1000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9" name="Google Shape;389;p37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9CCFF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1932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0" name="Google Shape;390;p37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FFCC6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1931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1" name="Google Shape;391;p37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9CCFF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1930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2" name="Google Shape;392;p37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00CC99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1929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3" name="Google Shape;393;p37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9CCFF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1928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4" name="Google Shape;394;p37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9CCFF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1927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5" name="Google Shape;395;p37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9CCFF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1926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6" name="Google Shape;396;p37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9CCFF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1925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7" name="Google Shape;397;p37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FF7C8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accent1"/>
                </a:solidFill>
                <a:latin typeface="PT Serif"/>
                <a:sym typeface="PT Serif"/>
              </a:rPr>
              <a:t>1924</a:t>
            </a:r>
            <a:endParaRPr sz="1000" dirty="0">
              <a:solidFill>
                <a:schemeClr val="accent1"/>
              </a:solidFill>
              <a:latin typeface="PT Serif"/>
              <a:sym typeface="PT Serif"/>
            </a:endParaRPr>
          </a:p>
        </p:txBody>
      </p:sp>
      <p:sp>
        <p:nvSpPr>
          <p:cNvPr id="398" name="Google Shape;398;p37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9" name="Google Shape;399;p37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0" name="Google Shape;400;p37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ŐSVIGASZTALÁS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07" name="Google Shape;407;p37"/>
          <p:cNvCxnSpPr/>
          <p:nvPr/>
        </p:nvCxnSpPr>
        <p:spPr>
          <a:xfrm rot="10800000">
            <a:off x="7059783" y="2014696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8" name="Google Shape;408;p37"/>
          <p:cNvSpPr txBox="1"/>
          <p:nvPr/>
        </p:nvSpPr>
        <p:spPr>
          <a:xfrm>
            <a:off x="7059783" y="1482263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ÉNEKES MADÁR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5" name="Google Shape;415;p37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6" name="Google Shape;416;p37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SZÉKELY FÁS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7" name="Google Shape;417;p37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8" name="Google Shape;418;p37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NÉPPÁRTIAK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9" name="Google Shape;419;p37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0" name="Google Shape;420;p37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GÖRGETEG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8" grpId="0"/>
      <p:bldP spid="416" grpId="0"/>
      <p:bldP spid="418" grpId="0"/>
      <p:bldP spid="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drámák ősbemutatóinak időpontjai az idősíkon</a:t>
            </a:r>
            <a:endParaRPr dirty="0"/>
          </a:p>
        </p:txBody>
      </p:sp>
      <p:sp>
        <p:nvSpPr>
          <p:cNvPr id="385" name="Google Shape;385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0CE6D388-93A0-4F0C-9D9B-2C5643546BA6}"/>
              </a:ext>
            </a:extLst>
          </p:cNvPr>
          <p:cNvGrpSpPr/>
          <p:nvPr/>
        </p:nvGrpSpPr>
        <p:grpSpPr>
          <a:xfrm>
            <a:off x="473217" y="1671758"/>
            <a:ext cx="8084891" cy="400144"/>
            <a:chOff x="474283" y="2520806"/>
            <a:chExt cx="8084891" cy="400144"/>
          </a:xfrm>
        </p:grpSpPr>
        <p:sp>
          <p:nvSpPr>
            <p:cNvPr id="386" name="Google Shape;386;p37"/>
            <p:cNvSpPr/>
            <p:nvPr/>
          </p:nvSpPr>
          <p:spPr>
            <a:xfrm>
              <a:off x="7736274" y="2520806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1944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7075124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1943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6415040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1942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5754956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1941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5094872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1940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4434788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1939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3774704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1938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3114619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1937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2454535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99CC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1936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794451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BBF9C8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1935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134367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FFCC66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1934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474283" y="25273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CC99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1933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</p:grpSp>
      <p:sp>
        <p:nvSpPr>
          <p:cNvPr id="398" name="Google Shape;398;p37"/>
          <p:cNvSpPr/>
          <p:nvPr/>
        </p:nvSpPr>
        <p:spPr>
          <a:xfrm>
            <a:off x="65822" y="1678302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00" name="Google Shape;400;p37"/>
          <p:cNvSpPr txBox="1"/>
          <p:nvPr/>
        </p:nvSpPr>
        <p:spPr>
          <a:xfrm>
            <a:off x="4628644" y="4318281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ŐSVIGASZTALÁS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2318100" y="61463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ÉNEKES MADÁR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18" name="Google Shape;418;p37"/>
          <p:cNvSpPr txBox="1"/>
          <p:nvPr/>
        </p:nvSpPr>
        <p:spPr>
          <a:xfrm>
            <a:off x="1292889" y="1196889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NÉPPÁRTIAK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9" name="Google Shape;419;p37"/>
          <p:cNvCxnSpPr/>
          <p:nvPr/>
        </p:nvCxnSpPr>
        <p:spPr>
          <a:xfrm rot="10800000">
            <a:off x="2450241" y="125877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0" name="Google Shape;420;p37"/>
          <p:cNvSpPr txBox="1"/>
          <p:nvPr/>
        </p:nvSpPr>
        <p:spPr>
          <a:xfrm>
            <a:off x="668139" y="1019434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GÖRGETEG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0BAA5308-79C1-40F4-AA14-FD5FCEF41CD7}"/>
              </a:ext>
            </a:extLst>
          </p:cNvPr>
          <p:cNvGrpSpPr/>
          <p:nvPr/>
        </p:nvGrpSpPr>
        <p:grpSpPr>
          <a:xfrm>
            <a:off x="473217" y="2341162"/>
            <a:ext cx="8084891" cy="400144"/>
            <a:chOff x="626683" y="2673206"/>
            <a:chExt cx="8084891" cy="400144"/>
          </a:xfrm>
          <a:solidFill>
            <a:srgbClr val="99CCFF"/>
          </a:solidFill>
        </p:grpSpPr>
        <p:sp>
          <p:nvSpPr>
            <p:cNvPr id="39" name="Google Shape;386;p37">
              <a:extLst>
                <a:ext uri="{FF2B5EF4-FFF2-40B4-BE49-F238E27FC236}">
                  <a16:creationId xmlns:a16="http://schemas.microsoft.com/office/drawing/2014/main" id="{8229DC03-BAAE-44B8-954E-8F316A35F6BE}"/>
                </a:ext>
              </a:extLst>
            </p:cNvPr>
            <p:cNvSpPr/>
            <p:nvPr/>
          </p:nvSpPr>
          <p:spPr>
            <a:xfrm>
              <a:off x="7888674" y="2673206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1956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0" name="Google Shape;387;p37">
              <a:extLst>
                <a:ext uri="{FF2B5EF4-FFF2-40B4-BE49-F238E27FC236}">
                  <a16:creationId xmlns:a16="http://schemas.microsoft.com/office/drawing/2014/main" id="{4CBA58C4-A1D4-4F43-AB3C-62845CFC2155}"/>
                </a:ext>
              </a:extLst>
            </p:cNvPr>
            <p:cNvSpPr/>
            <p:nvPr/>
          </p:nvSpPr>
          <p:spPr>
            <a:xfrm>
              <a:off x="7227524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1955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1" name="Google Shape;388;p37">
              <a:extLst>
                <a:ext uri="{FF2B5EF4-FFF2-40B4-BE49-F238E27FC236}">
                  <a16:creationId xmlns:a16="http://schemas.microsoft.com/office/drawing/2014/main" id="{504DCE9F-EFDE-4CCA-A9AA-9CA4EDD46257}"/>
                </a:ext>
              </a:extLst>
            </p:cNvPr>
            <p:cNvSpPr/>
            <p:nvPr/>
          </p:nvSpPr>
          <p:spPr>
            <a:xfrm>
              <a:off x="6567440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1954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42" name="Google Shape;389;p37">
              <a:extLst>
                <a:ext uri="{FF2B5EF4-FFF2-40B4-BE49-F238E27FC236}">
                  <a16:creationId xmlns:a16="http://schemas.microsoft.com/office/drawing/2014/main" id="{0CEB6987-788E-4C05-91CB-BD762652A6D6}"/>
                </a:ext>
              </a:extLst>
            </p:cNvPr>
            <p:cNvSpPr/>
            <p:nvPr/>
          </p:nvSpPr>
          <p:spPr>
            <a:xfrm>
              <a:off x="5907356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1953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43" name="Google Shape;390;p37">
              <a:extLst>
                <a:ext uri="{FF2B5EF4-FFF2-40B4-BE49-F238E27FC236}">
                  <a16:creationId xmlns:a16="http://schemas.microsoft.com/office/drawing/2014/main" id="{6A86D2A1-819F-4712-9038-4C51E6608B3F}"/>
                </a:ext>
              </a:extLst>
            </p:cNvPr>
            <p:cNvSpPr/>
            <p:nvPr/>
          </p:nvSpPr>
          <p:spPr>
            <a:xfrm>
              <a:off x="5247272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1952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44" name="Google Shape;391;p37">
              <a:extLst>
                <a:ext uri="{FF2B5EF4-FFF2-40B4-BE49-F238E27FC236}">
                  <a16:creationId xmlns:a16="http://schemas.microsoft.com/office/drawing/2014/main" id="{E8ED184F-1EF5-4BCE-8617-BDF702B2BC6B}"/>
                </a:ext>
              </a:extLst>
            </p:cNvPr>
            <p:cNvSpPr/>
            <p:nvPr/>
          </p:nvSpPr>
          <p:spPr>
            <a:xfrm>
              <a:off x="4587188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1951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45" name="Google Shape;392;p37">
              <a:extLst>
                <a:ext uri="{FF2B5EF4-FFF2-40B4-BE49-F238E27FC236}">
                  <a16:creationId xmlns:a16="http://schemas.microsoft.com/office/drawing/2014/main" id="{121692DA-6BD3-4959-B750-1E284D6816AD}"/>
                </a:ext>
              </a:extLst>
            </p:cNvPr>
            <p:cNvSpPr/>
            <p:nvPr/>
          </p:nvSpPr>
          <p:spPr>
            <a:xfrm>
              <a:off x="3927104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1950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46" name="Google Shape;393;p37">
              <a:extLst>
                <a:ext uri="{FF2B5EF4-FFF2-40B4-BE49-F238E27FC236}">
                  <a16:creationId xmlns:a16="http://schemas.microsoft.com/office/drawing/2014/main" id="{D2458C43-5F9A-42A3-A170-F7F44AAC0C7A}"/>
                </a:ext>
              </a:extLst>
            </p:cNvPr>
            <p:cNvSpPr/>
            <p:nvPr/>
          </p:nvSpPr>
          <p:spPr>
            <a:xfrm>
              <a:off x="3267019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1949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47" name="Google Shape;394;p37">
              <a:extLst>
                <a:ext uri="{FF2B5EF4-FFF2-40B4-BE49-F238E27FC236}">
                  <a16:creationId xmlns:a16="http://schemas.microsoft.com/office/drawing/2014/main" id="{54EDEDE9-42A1-4BB1-B412-251FB481B5F3}"/>
                </a:ext>
              </a:extLst>
            </p:cNvPr>
            <p:cNvSpPr/>
            <p:nvPr/>
          </p:nvSpPr>
          <p:spPr>
            <a:xfrm>
              <a:off x="2606935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1948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48" name="Google Shape;395;p37">
              <a:extLst>
                <a:ext uri="{FF2B5EF4-FFF2-40B4-BE49-F238E27FC236}">
                  <a16:creationId xmlns:a16="http://schemas.microsoft.com/office/drawing/2014/main" id="{33772DB5-38D2-42AE-AC19-D94AF74CBC13}"/>
                </a:ext>
              </a:extLst>
            </p:cNvPr>
            <p:cNvSpPr/>
            <p:nvPr/>
          </p:nvSpPr>
          <p:spPr>
            <a:xfrm>
              <a:off x="1946851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1947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49" name="Google Shape;396;p37">
              <a:extLst>
                <a:ext uri="{FF2B5EF4-FFF2-40B4-BE49-F238E27FC236}">
                  <a16:creationId xmlns:a16="http://schemas.microsoft.com/office/drawing/2014/main" id="{2BD7551A-A796-4B97-BC4B-E8B86300BDB5}"/>
                </a:ext>
              </a:extLst>
            </p:cNvPr>
            <p:cNvSpPr/>
            <p:nvPr/>
          </p:nvSpPr>
          <p:spPr>
            <a:xfrm>
              <a:off x="1286767" y="26797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00CC99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1946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50" name="Google Shape;397;p37">
              <a:extLst>
                <a:ext uri="{FF2B5EF4-FFF2-40B4-BE49-F238E27FC236}">
                  <a16:creationId xmlns:a16="http://schemas.microsoft.com/office/drawing/2014/main" id="{563B40BA-2D45-4511-86E3-5EA97D3F787A}"/>
                </a:ext>
              </a:extLst>
            </p:cNvPr>
            <p:cNvSpPr/>
            <p:nvPr/>
          </p:nvSpPr>
          <p:spPr>
            <a:xfrm>
              <a:off x="626683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1945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</p:grpSp>
      <p:grpSp>
        <p:nvGrpSpPr>
          <p:cNvPr id="52" name="Csoportba foglalás 51">
            <a:extLst>
              <a:ext uri="{FF2B5EF4-FFF2-40B4-BE49-F238E27FC236}">
                <a16:creationId xmlns:a16="http://schemas.microsoft.com/office/drawing/2014/main" id="{C0C38A1A-9D75-4E0C-8D12-016EFA919A92}"/>
              </a:ext>
            </a:extLst>
          </p:cNvPr>
          <p:cNvGrpSpPr/>
          <p:nvPr/>
        </p:nvGrpSpPr>
        <p:grpSpPr>
          <a:xfrm>
            <a:off x="469989" y="3754728"/>
            <a:ext cx="8084891" cy="400144"/>
            <a:chOff x="626683" y="2673206"/>
            <a:chExt cx="8084891" cy="400144"/>
          </a:xfrm>
          <a:solidFill>
            <a:srgbClr val="99CCFF"/>
          </a:solidFill>
        </p:grpSpPr>
        <p:sp>
          <p:nvSpPr>
            <p:cNvPr id="53" name="Google Shape;386;p37">
              <a:extLst>
                <a:ext uri="{FF2B5EF4-FFF2-40B4-BE49-F238E27FC236}">
                  <a16:creationId xmlns:a16="http://schemas.microsoft.com/office/drawing/2014/main" id="{46244352-4227-4F77-9BC8-88683300A983}"/>
                </a:ext>
              </a:extLst>
            </p:cNvPr>
            <p:cNvSpPr/>
            <p:nvPr/>
          </p:nvSpPr>
          <p:spPr>
            <a:xfrm>
              <a:off x="7888674" y="2673206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1980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54" name="Google Shape;387;p37">
              <a:extLst>
                <a:ext uri="{FF2B5EF4-FFF2-40B4-BE49-F238E27FC236}">
                  <a16:creationId xmlns:a16="http://schemas.microsoft.com/office/drawing/2014/main" id="{73C53AE8-8EF7-4460-8D93-0E989569EB11}"/>
                </a:ext>
              </a:extLst>
            </p:cNvPr>
            <p:cNvSpPr/>
            <p:nvPr/>
          </p:nvSpPr>
          <p:spPr>
            <a:xfrm>
              <a:off x="7227524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1979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55" name="Google Shape;388;p37">
              <a:extLst>
                <a:ext uri="{FF2B5EF4-FFF2-40B4-BE49-F238E27FC236}">
                  <a16:creationId xmlns:a16="http://schemas.microsoft.com/office/drawing/2014/main" id="{C77A1226-5F48-4FF9-889B-87DD2960C527}"/>
                </a:ext>
              </a:extLst>
            </p:cNvPr>
            <p:cNvSpPr/>
            <p:nvPr/>
          </p:nvSpPr>
          <p:spPr>
            <a:xfrm>
              <a:off x="6567440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1978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56" name="Google Shape;389;p37">
              <a:extLst>
                <a:ext uri="{FF2B5EF4-FFF2-40B4-BE49-F238E27FC236}">
                  <a16:creationId xmlns:a16="http://schemas.microsoft.com/office/drawing/2014/main" id="{F287F56E-570D-423F-A06D-8526C63F32F8}"/>
                </a:ext>
              </a:extLst>
            </p:cNvPr>
            <p:cNvSpPr/>
            <p:nvPr/>
          </p:nvSpPr>
          <p:spPr>
            <a:xfrm>
              <a:off x="5907356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1977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57" name="Google Shape;390;p37">
              <a:extLst>
                <a:ext uri="{FF2B5EF4-FFF2-40B4-BE49-F238E27FC236}">
                  <a16:creationId xmlns:a16="http://schemas.microsoft.com/office/drawing/2014/main" id="{45D4D817-CA95-4289-9858-811AE92C775C}"/>
                </a:ext>
              </a:extLst>
            </p:cNvPr>
            <p:cNvSpPr/>
            <p:nvPr/>
          </p:nvSpPr>
          <p:spPr>
            <a:xfrm>
              <a:off x="5247272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1976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58" name="Google Shape;391;p37">
              <a:extLst>
                <a:ext uri="{FF2B5EF4-FFF2-40B4-BE49-F238E27FC236}">
                  <a16:creationId xmlns:a16="http://schemas.microsoft.com/office/drawing/2014/main" id="{191F7E73-3344-4058-B7D7-9172A5FA85B5}"/>
                </a:ext>
              </a:extLst>
            </p:cNvPr>
            <p:cNvSpPr/>
            <p:nvPr/>
          </p:nvSpPr>
          <p:spPr>
            <a:xfrm>
              <a:off x="4587188" y="2679750"/>
              <a:ext cx="822900" cy="393600"/>
            </a:xfrm>
            <a:prstGeom prst="homePlate">
              <a:avLst>
                <a:gd name="adj" fmla="val 32030"/>
              </a:avLst>
            </a:prstGeom>
            <a:solidFill>
              <a:srgbClr val="FF7C8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1975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59" name="Google Shape;392;p37">
              <a:extLst>
                <a:ext uri="{FF2B5EF4-FFF2-40B4-BE49-F238E27FC236}">
                  <a16:creationId xmlns:a16="http://schemas.microsoft.com/office/drawing/2014/main" id="{90FAA8AD-7CB7-4C67-AACE-E675B6F92F15}"/>
                </a:ext>
              </a:extLst>
            </p:cNvPr>
            <p:cNvSpPr/>
            <p:nvPr/>
          </p:nvSpPr>
          <p:spPr>
            <a:xfrm>
              <a:off x="3927104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1974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60" name="Google Shape;393;p37">
              <a:extLst>
                <a:ext uri="{FF2B5EF4-FFF2-40B4-BE49-F238E27FC236}">
                  <a16:creationId xmlns:a16="http://schemas.microsoft.com/office/drawing/2014/main" id="{6D9EA5C7-2F1F-4D52-9398-03D0AD9CF662}"/>
                </a:ext>
              </a:extLst>
            </p:cNvPr>
            <p:cNvSpPr/>
            <p:nvPr/>
          </p:nvSpPr>
          <p:spPr>
            <a:xfrm>
              <a:off x="3267019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1973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61" name="Google Shape;394;p37">
              <a:extLst>
                <a:ext uri="{FF2B5EF4-FFF2-40B4-BE49-F238E27FC236}">
                  <a16:creationId xmlns:a16="http://schemas.microsoft.com/office/drawing/2014/main" id="{341E571A-DE6B-4A23-80A6-AEC605F826B4}"/>
                </a:ext>
              </a:extLst>
            </p:cNvPr>
            <p:cNvSpPr/>
            <p:nvPr/>
          </p:nvSpPr>
          <p:spPr>
            <a:xfrm>
              <a:off x="2606935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1972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62" name="Google Shape;395;p37">
              <a:extLst>
                <a:ext uri="{FF2B5EF4-FFF2-40B4-BE49-F238E27FC236}">
                  <a16:creationId xmlns:a16="http://schemas.microsoft.com/office/drawing/2014/main" id="{49E54045-65B4-402E-97F4-19DE62C87103}"/>
                </a:ext>
              </a:extLst>
            </p:cNvPr>
            <p:cNvSpPr/>
            <p:nvPr/>
          </p:nvSpPr>
          <p:spPr>
            <a:xfrm>
              <a:off x="1946851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1971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63" name="Google Shape;396;p37">
              <a:extLst>
                <a:ext uri="{FF2B5EF4-FFF2-40B4-BE49-F238E27FC236}">
                  <a16:creationId xmlns:a16="http://schemas.microsoft.com/office/drawing/2014/main" id="{6AA9BEF7-8DD0-4485-8554-4F1F08E8E273}"/>
                </a:ext>
              </a:extLst>
            </p:cNvPr>
            <p:cNvSpPr/>
            <p:nvPr/>
          </p:nvSpPr>
          <p:spPr>
            <a:xfrm>
              <a:off x="1286767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1970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64" name="Google Shape;397;p37">
              <a:extLst>
                <a:ext uri="{FF2B5EF4-FFF2-40B4-BE49-F238E27FC236}">
                  <a16:creationId xmlns:a16="http://schemas.microsoft.com/office/drawing/2014/main" id="{F791B2B2-DCE5-400D-946D-CF5F93C8910D}"/>
                </a:ext>
              </a:extLst>
            </p:cNvPr>
            <p:cNvSpPr/>
            <p:nvPr/>
          </p:nvSpPr>
          <p:spPr>
            <a:xfrm>
              <a:off x="626683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1969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7BBA8865-A1DF-4F9A-A489-0BFAE926E7A6}"/>
              </a:ext>
            </a:extLst>
          </p:cNvPr>
          <p:cNvGrpSpPr/>
          <p:nvPr/>
        </p:nvGrpSpPr>
        <p:grpSpPr>
          <a:xfrm>
            <a:off x="473217" y="3034266"/>
            <a:ext cx="8084891" cy="400144"/>
            <a:chOff x="626683" y="2673206"/>
            <a:chExt cx="8084891" cy="400144"/>
          </a:xfrm>
          <a:solidFill>
            <a:srgbClr val="99CCFF"/>
          </a:solidFill>
        </p:grpSpPr>
        <p:sp>
          <p:nvSpPr>
            <p:cNvPr id="66" name="Google Shape;386;p37">
              <a:extLst>
                <a:ext uri="{FF2B5EF4-FFF2-40B4-BE49-F238E27FC236}">
                  <a16:creationId xmlns:a16="http://schemas.microsoft.com/office/drawing/2014/main" id="{BD6F6F5D-3234-4556-B620-C03D2902E781}"/>
                </a:ext>
              </a:extLst>
            </p:cNvPr>
            <p:cNvSpPr/>
            <p:nvPr/>
          </p:nvSpPr>
          <p:spPr>
            <a:xfrm>
              <a:off x="7888674" y="2673206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1968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67" name="Google Shape;387;p37">
              <a:extLst>
                <a:ext uri="{FF2B5EF4-FFF2-40B4-BE49-F238E27FC236}">
                  <a16:creationId xmlns:a16="http://schemas.microsoft.com/office/drawing/2014/main" id="{42D780D8-1C49-4AAF-9D98-F5D576B01EDF}"/>
                </a:ext>
              </a:extLst>
            </p:cNvPr>
            <p:cNvSpPr/>
            <p:nvPr/>
          </p:nvSpPr>
          <p:spPr>
            <a:xfrm>
              <a:off x="7227524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1967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68" name="Google Shape;388;p37">
              <a:extLst>
                <a:ext uri="{FF2B5EF4-FFF2-40B4-BE49-F238E27FC236}">
                  <a16:creationId xmlns:a16="http://schemas.microsoft.com/office/drawing/2014/main" id="{3DACEBDF-2E6B-42EA-80A6-29415BE5D709}"/>
                </a:ext>
              </a:extLst>
            </p:cNvPr>
            <p:cNvSpPr/>
            <p:nvPr/>
          </p:nvSpPr>
          <p:spPr>
            <a:xfrm>
              <a:off x="6564212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ea typeface="PT Serif"/>
                  <a:cs typeface="PT Serif"/>
                  <a:sym typeface="PT Serif"/>
                </a:rPr>
                <a:t>1966</a:t>
              </a:r>
              <a:endParaRPr sz="1000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69" name="Google Shape;389;p37">
              <a:extLst>
                <a:ext uri="{FF2B5EF4-FFF2-40B4-BE49-F238E27FC236}">
                  <a16:creationId xmlns:a16="http://schemas.microsoft.com/office/drawing/2014/main" id="{5750989D-FC9E-40D9-B577-5CE1F6CE5FB8}"/>
                </a:ext>
              </a:extLst>
            </p:cNvPr>
            <p:cNvSpPr/>
            <p:nvPr/>
          </p:nvSpPr>
          <p:spPr>
            <a:xfrm>
              <a:off x="5907356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1965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70" name="Google Shape;390;p37">
              <a:extLst>
                <a:ext uri="{FF2B5EF4-FFF2-40B4-BE49-F238E27FC236}">
                  <a16:creationId xmlns:a16="http://schemas.microsoft.com/office/drawing/2014/main" id="{D59E4C43-1E94-4FDF-BA16-AB28160E665D}"/>
                </a:ext>
              </a:extLst>
            </p:cNvPr>
            <p:cNvSpPr/>
            <p:nvPr/>
          </p:nvSpPr>
          <p:spPr>
            <a:xfrm>
              <a:off x="5247272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1964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71" name="Google Shape;391;p37">
              <a:extLst>
                <a:ext uri="{FF2B5EF4-FFF2-40B4-BE49-F238E27FC236}">
                  <a16:creationId xmlns:a16="http://schemas.microsoft.com/office/drawing/2014/main" id="{3322CD89-5793-4365-B986-5F5A568CABD7}"/>
                </a:ext>
              </a:extLst>
            </p:cNvPr>
            <p:cNvSpPr/>
            <p:nvPr/>
          </p:nvSpPr>
          <p:spPr>
            <a:xfrm>
              <a:off x="4587188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1963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72" name="Google Shape;392;p37">
              <a:extLst>
                <a:ext uri="{FF2B5EF4-FFF2-40B4-BE49-F238E27FC236}">
                  <a16:creationId xmlns:a16="http://schemas.microsoft.com/office/drawing/2014/main" id="{B8646B04-A03D-4BAC-B935-D8D3823D5AD0}"/>
                </a:ext>
              </a:extLst>
            </p:cNvPr>
            <p:cNvSpPr/>
            <p:nvPr/>
          </p:nvSpPr>
          <p:spPr>
            <a:xfrm>
              <a:off x="3927104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1962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73" name="Google Shape;393;p37">
              <a:extLst>
                <a:ext uri="{FF2B5EF4-FFF2-40B4-BE49-F238E27FC236}">
                  <a16:creationId xmlns:a16="http://schemas.microsoft.com/office/drawing/2014/main" id="{FAF9E917-54F4-4444-BB74-5090D8EB44B7}"/>
                </a:ext>
              </a:extLst>
            </p:cNvPr>
            <p:cNvSpPr/>
            <p:nvPr/>
          </p:nvSpPr>
          <p:spPr>
            <a:xfrm>
              <a:off x="3267019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1961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74" name="Google Shape;394;p37">
              <a:extLst>
                <a:ext uri="{FF2B5EF4-FFF2-40B4-BE49-F238E27FC236}">
                  <a16:creationId xmlns:a16="http://schemas.microsoft.com/office/drawing/2014/main" id="{7D795A98-019F-42FC-AEF5-826377587DFF}"/>
                </a:ext>
              </a:extLst>
            </p:cNvPr>
            <p:cNvSpPr/>
            <p:nvPr/>
          </p:nvSpPr>
          <p:spPr>
            <a:xfrm>
              <a:off x="2606935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1960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75" name="Google Shape;395;p37">
              <a:extLst>
                <a:ext uri="{FF2B5EF4-FFF2-40B4-BE49-F238E27FC236}">
                  <a16:creationId xmlns:a16="http://schemas.microsoft.com/office/drawing/2014/main" id="{DB401877-14AE-4065-8D8B-CEEAEB5FE02F}"/>
                </a:ext>
              </a:extLst>
            </p:cNvPr>
            <p:cNvSpPr/>
            <p:nvPr/>
          </p:nvSpPr>
          <p:spPr>
            <a:xfrm>
              <a:off x="1946851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1959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76" name="Google Shape;396;p37">
              <a:extLst>
                <a:ext uri="{FF2B5EF4-FFF2-40B4-BE49-F238E27FC236}">
                  <a16:creationId xmlns:a16="http://schemas.microsoft.com/office/drawing/2014/main" id="{9B4BDBBD-021E-4166-A6D1-C8EF6547F4B7}"/>
                </a:ext>
              </a:extLst>
            </p:cNvPr>
            <p:cNvSpPr/>
            <p:nvPr/>
          </p:nvSpPr>
          <p:spPr>
            <a:xfrm>
              <a:off x="1286767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1958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  <p:sp>
          <p:nvSpPr>
            <p:cNvPr id="77" name="Google Shape;397;p37">
              <a:extLst>
                <a:ext uri="{FF2B5EF4-FFF2-40B4-BE49-F238E27FC236}">
                  <a16:creationId xmlns:a16="http://schemas.microsoft.com/office/drawing/2014/main" id="{45E237CB-4F05-4751-BB6D-B0A4AECD419D}"/>
                </a:ext>
              </a:extLst>
            </p:cNvPr>
            <p:cNvSpPr/>
            <p:nvPr/>
          </p:nvSpPr>
          <p:spPr>
            <a:xfrm>
              <a:off x="626683" y="2679750"/>
              <a:ext cx="822900" cy="393600"/>
            </a:xfrm>
            <a:prstGeom prst="homePlate">
              <a:avLst>
                <a:gd name="adj" fmla="val 32030"/>
              </a:avLst>
            </a:prstGeom>
            <a:grpFill/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000" dirty="0">
                  <a:solidFill>
                    <a:schemeClr val="accent1"/>
                  </a:solidFill>
                  <a:latin typeface="PT Serif"/>
                  <a:sym typeface="PT Serif"/>
                </a:rPr>
                <a:t>1957</a:t>
              </a:r>
              <a:endParaRPr sz="1000" dirty="0">
                <a:solidFill>
                  <a:schemeClr val="accent1"/>
                </a:solidFill>
                <a:latin typeface="PT Serif"/>
                <a:sym typeface="PT Serif"/>
              </a:endParaRPr>
            </a:p>
          </p:txBody>
        </p:sp>
      </p:grpSp>
      <p:cxnSp>
        <p:nvCxnSpPr>
          <p:cNvPr id="399" name="Google Shape;399;p37"/>
          <p:cNvCxnSpPr/>
          <p:nvPr/>
        </p:nvCxnSpPr>
        <p:spPr>
          <a:xfrm rot="10800000">
            <a:off x="4702810" y="4086782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15" name="Google Shape;415;p37"/>
          <p:cNvCxnSpPr/>
          <p:nvPr/>
        </p:nvCxnSpPr>
        <p:spPr>
          <a:xfrm rot="10800000">
            <a:off x="1790157" y="262807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6" name="Google Shape;416;p37"/>
          <p:cNvSpPr txBox="1"/>
          <p:nvPr/>
        </p:nvSpPr>
        <p:spPr>
          <a:xfrm>
            <a:off x="1503285" y="3140352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SZÉKELY FÁS</a:t>
            </a:r>
            <a:endParaRPr sz="900" dirty="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7" name="Google Shape;417;p37"/>
          <p:cNvCxnSpPr/>
          <p:nvPr/>
        </p:nvCxnSpPr>
        <p:spPr>
          <a:xfrm rot="10800000">
            <a:off x="1059992" y="1258776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07" name="Google Shape;407;p37"/>
          <p:cNvCxnSpPr/>
          <p:nvPr/>
        </p:nvCxnSpPr>
        <p:spPr>
          <a:xfrm rot="10800000">
            <a:off x="1380632" y="1376502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02570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8" grpId="0"/>
      <p:bldP spid="418" grpId="0"/>
      <p:bldP spid="420" grpId="0"/>
      <p:bldP spid="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Ősvigasztalás</a:t>
            </a:r>
            <a:br>
              <a:rPr lang="hu-HU" dirty="0"/>
            </a:br>
            <a:r>
              <a:rPr lang="hu-HU" dirty="0"/>
              <a:t>1976. március 2.</a:t>
            </a:r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Legkésőbb színpadra vitt: eredeti kézirat elveszett, csak évekkel később került meg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Pécsi Színház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Kisebb dramaturgiai simítások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Később megváltozott felfogással bemutatva: misztériumjáték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endParaRPr sz="160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169;p22">
            <a:extLst>
              <a:ext uri="{FF2B5EF4-FFF2-40B4-BE49-F238E27FC236}">
                <a16:creationId xmlns:a16="http://schemas.microsoft.com/office/drawing/2014/main" id="{318CCBB6-3976-4A71-9674-48CB8D70CF79}"/>
              </a:ext>
            </a:extLst>
          </p:cNvPr>
          <p:cNvSpPr/>
          <p:nvPr/>
        </p:nvSpPr>
        <p:spPr>
          <a:xfrm>
            <a:off x="5892321" y="3139607"/>
            <a:ext cx="1867158" cy="1807044"/>
          </a:xfrm>
          <a:prstGeom prst="ellipse">
            <a:avLst/>
          </a:prstGeom>
          <a:solidFill>
            <a:srgbClr val="F3A79F">
              <a:alpha val="3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Felső részben: élet-halál játék</a:t>
            </a:r>
            <a:endParaRPr dirty="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8" name="Google Shape;169;p22">
            <a:extLst>
              <a:ext uri="{FF2B5EF4-FFF2-40B4-BE49-F238E27FC236}">
                <a16:creationId xmlns:a16="http://schemas.microsoft.com/office/drawing/2014/main" id="{788B5A13-450A-4256-856D-345289C634D3}"/>
              </a:ext>
            </a:extLst>
          </p:cNvPr>
          <p:cNvSpPr/>
          <p:nvPr/>
        </p:nvSpPr>
        <p:spPr>
          <a:xfrm>
            <a:off x="1520810" y="3139607"/>
            <a:ext cx="1867158" cy="1807044"/>
          </a:xfrm>
          <a:prstGeom prst="ellipse">
            <a:avLst/>
          </a:prstGeom>
          <a:solidFill>
            <a:srgbClr val="FF9933">
              <a:alpha val="3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Alsó részben: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dráma cselekménye</a:t>
            </a:r>
            <a:endParaRPr dirty="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Székely fás</a:t>
            </a:r>
            <a:br>
              <a:rPr lang="hu-HU" dirty="0"/>
            </a:br>
            <a:r>
              <a:rPr lang="hu-HU" dirty="0"/>
              <a:t>1946. március 16.</a:t>
            </a:r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Páros jelenet (nem egész színdarab)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Lábjegyzetben hirdették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Mária Valéria estély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Eredeti darabot négyszer játszották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Idén: Budai Nagy Antal című drámából származó részletekkel együtt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Alkalmanként fővárosi és egyéb vidéki színpadokon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Jelenetek a Magyar Rádió műsorán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endParaRPr sz="160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089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Néppártiak</a:t>
            </a:r>
            <a:br>
              <a:rPr lang="hu-HU" dirty="0"/>
            </a:br>
            <a:r>
              <a:rPr lang="hu-HU" dirty="0"/>
              <a:t>1934. június 4.-11.</a:t>
            </a:r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Népszakértők című novella </a:t>
            </a:r>
            <a:r>
              <a:rPr lang="hu-HU" sz="1600" dirty="0" err="1"/>
              <a:t>színpadiasított</a:t>
            </a:r>
            <a:r>
              <a:rPr lang="hu-HU" sz="1600" dirty="0"/>
              <a:t> változata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Eredeti cím: Népbarátok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Valóságalapja: csíkszenttamási tűzvész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Elsőre szabadtéri színpadon játszva: Margitszigeti Íróhét keretein belül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Manapság: Irodalmi ritkaságok sorozat részeként előadva</a:t>
            </a:r>
            <a:endParaRPr sz="160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308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Görgeteg</a:t>
            </a:r>
            <a:br>
              <a:rPr lang="hu-HU" dirty="0"/>
            </a:br>
            <a:r>
              <a:rPr lang="hu-HU" dirty="0"/>
              <a:t>1933. május 7.</a:t>
            </a:r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Országos Kamara Színház: Erdélyi Férfiak Egyesülete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Székely népi értékek bemutatására szánt műsor részeként előadva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Alapjaként A huszár és a szolgáló című mű szolgált</a:t>
            </a:r>
            <a:endParaRPr sz="160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195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Énekes madár</a:t>
            </a:r>
            <a:br>
              <a:rPr lang="hu-HU" dirty="0"/>
            </a:br>
            <a:r>
              <a:rPr lang="hu-HU" dirty="0"/>
              <a:t>1935. november 17.</a:t>
            </a:r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/>
              <a:t>Nemzeti Színház igazgatója elutasítja bemutatását </a:t>
            </a:r>
            <a:r>
              <a:rPr lang="hu-HU" sz="1600" dirty="0">
                <a:latin typeface="Sen"/>
              </a:rPr>
              <a:t>→ </a:t>
            </a:r>
            <a:r>
              <a:rPr lang="hu-HU" sz="1600" dirty="0">
                <a:latin typeface="PT Serif" panose="020A0603040505020204" pitchFamily="18" charset="-18"/>
              </a:rPr>
              <a:t>csak 1939-ben kerül színpadra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>
                <a:latin typeface="PT Serif" panose="020A0603040505020204" pitchFamily="18" charset="-18"/>
              </a:rPr>
              <a:t>Először rádióban hangjátékként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>
                <a:latin typeface="PT Serif" panose="020A0603040505020204" pitchFamily="18" charset="-18"/>
              </a:rPr>
              <a:t>Royal Színház </a:t>
            </a:r>
            <a:r>
              <a:rPr lang="hu-HU" sz="1600" dirty="0">
                <a:latin typeface="Sen"/>
              </a:rPr>
              <a:t>→ </a:t>
            </a:r>
            <a:r>
              <a:rPr lang="hu-HU" sz="1600" dirty="0">
                <a:latin typeface="PT Serif" panose="020A0603040505020204" pitchFamily="18" charset="-18"/>
              </a:rPr>
              <a:t>hatalmas siker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>
                <a:latin typeface="PT Serif" panose="020A0603040505020204" pitchFamily="18" charset="-18"/>
              </a:rPr>
              <a:t>Különféle színpadokon különféle változatokban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hu-HU" sz="1600" dirty="0">
                <a:latin typeface="PT Serif" panose="020A0603040505020204" pitchFamily="18" charset="-18"/>
              </a:rPr>
              <a:t>1966: tévéjáték készül belőle</a:t>
            </a:r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498CF624-831F-4D24-902C-00C6DCBCDDDF}"/>
              </a:ext>
            </a:extLst>
          </p:cNvPr>
          <p:cNvSpPr txBox="1">
            <a:spLocks/>
          </p:cNvSpPr>
          <p:nvPr/>
        </p:nvSpPr>
        <p:spPr>
          <a:xfrm>
            <a:off x="1555350" y="3797657"/>
            <a:ext cx="60333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 algn="ctr">
              <a:buFont typeface="PT Serif"/>
              <a:buNone/>
            </a:pPr>
            <a:r>
              <a:rPr lang="hu-HU" sz="1600" b="1" i="1" dirty="0">
                <a:solidFill>
                  <a:schemeClr val="accent6">
                    <a:lumMod val="50000"/>
                  </a:schemeClr>
                </a:solidFill>
              </a:rPr>
              <a:t>„Háromfelvonásos drámát írok, amelyet a Nemzeti Színháznak nyújtok be.”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42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P spid="5" grpId="0"/>
    </p:bldLst>
  </p:timing>
</p:sld>
</file>

<file path=ppt/theme/theme1.xml><?xml version="1.0" encoding="utf-8"?>
<a:theme xmlns:a="http://schemas.openxmlformats.org/drawingml/2006/main" name="Beatrice template">
  <a:themeElements>
    <a:clrScheme name="Custom 347">
      <a:dk1>
        <a:srgbClr val="1D1D1B"/>
      </a:dk1>
      <a:lt1>
        <a:srgbClr val="F3EFEA"/>
      </a:lt1>
      <a:dk2>
        <a:srgbClr val="434343"/>
      </a:dk2>
      <a:lt2>
        <a:srgbClr val="FFFFFF"/>
      </a:lt2>
      <a:accent1>
        <a:srgbClr val="8F7B87"/>
      </a:accent1>
      <a:accent2>
        <a:srgbClr val="A797A1"/>
      </a:accent2>
      <a:accent3>
        <a:srgbClr val="C0B5BC"/>
      </a:accent3>
      <a:accent4>
        <a:srgbClr val="E4DDE1"/>
      </a:accent4>
      <a:accent5>
        <a:srgbClr val="EFECED"/>
      </a:accent5>
      <a:accent6>
        <a:srgbClr val="F3EFEA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337</Words>
  <Application>Microsoft Office PowerPoint</Application>
  <PresentationFormat>Diavetítés a képernyőre (16:9 oldalarány)</PresentationFormat>
  <Paragraphs>118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PT Serif</vt:lpstr>
      <vt:lpstr>Sen</vt:lpstr>
      <vt:lpstr>Arial</vt:lpstr>
      <vt:lpstr>Montserrat</vt:lpstr>
      <vt:lpstr>Beatrice template</vt:lpstr>
      <vt:lpstr>TAMÁSI ÁRON BŐSÉGSZARUJA</vt:lpstr>
      <vt:lpstr>Miben volt Tamási korszakalkotó?</vt:lpstr>
      <vt:lpstr>A drámák megírásának időpontjai az idősíkon</vt:lpstr>
      <vt:lpstr>A drámák ősbemutatóinak időpontjai az idősíkon</vt:lpstr>
      <vt:lpstr>Ősvigasztalás 1976. március 2.</vt:lpstr>
      <vt:lpstr>Székely fás 1946. március 16.</vt:lpstr>
      <vt:lpstr>Néppártiak 1934. június 4.-11.</vt:lpstr>
      <vt:lpstr>Görgeteg 1933. május 7.</vt:lpstr>
      <vt:lpstr>Énekes madár 1935. november 17.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AMÁSI TÁRON! EZAZ!</dc:title>
  <dc:creator>Portkó Petra</dc:creator>
  <cp:lastModifiedBy>Hajdú Zsoltné</cp:lastModifiedBy>
  <cp:revision>3</cp:revision>
  <dcterms:modified xsi:type="dcterms:W3CDTF">2022-03-22T13:19:28Z</dcterms:modified>
</cp:coreProperties>
</file>