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380F7B-C866-462E-BE6D-6852CA22D6FE}" type="datetimeFigureOut">
              <a:rPr lang="hu-HU" smtClean="0"/>
              <a:t>2018.03.05.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81AF58-4AD5-4676-9170-FDA0C1F5AF2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ek.niif.hu/00500/00597/html/vs185003.ht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995936" y="0"/>
            <a:ext cx="51480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b="1" dirty="0" smtClean="0"/>
          </a:p>
          <a:p>
            <a:r>
              <a:rPr lang="hu-HU" sz="2000" smtClean="0">
                <a:latin typeface="Adobe Caslon Pro" pitchFamily="18" charset="-18"/>
              </a:rPr>
              <a:t>Tele vagyok, </a:t>
            </a:r>
            <a:r>
              <a:rPr lang="hu-HU" sz="2000" i="1" smtClean="0">
                <a:latin typeface="Adobe Caslon Pro" pitchFamily="18" charset="-18"/>
              </a:rPr>
              <a:t>dallal</a:t>
            </a:r>
            <a:r>
              <a:rPr lang="hu-HU" sz="2000" smtClean="0">
                <a:latin typeface="Adobe Caslon Pro" pitchFamily="18" charset="-18"/>
              </a:rPr>
              <a:t> vagyok tele,</a:t>
            </a:r>
            <a:br>
              <a:rPr lang="hu-HU" sz="2000" smtClean="0">
                <a:latin typeface="Adobe Caslon Pro" pitchFamily="18" charset="-18"/>
              </a:rPr>
            </a:br>
            <a:r>
              <a:rPr lang="hu-HU" sz="2000" smtClean="0">
                <a:latin typeface="Adobe Caslon Pro" pitchFamily="18" charset="-18"/>
              </a:rPr>
              <a:t>Nem, mint virággal a rét kebele,</a:t>
            </a:r>
            <a:br>
              <a:rPr lang="hu-HU" sz="2000" smtClean="0">
                <a:latin typeface="Adobe Caslon Pro" pitchFamily="18" charset="-18"/>
              </a:rPr>
            </a:br>
            <a:r>
              <a:rPr lang="hu-HU" sz="2000" smtClean="0">
                <a:latin typeface="Adobe Caslon Pro" pitchFamily="18" charset="-18"/>
              </a:rPr>
              <a:t>Nem mint sugárral, csillaggal az ég:</a:t>
            </a:r>
            <a:br>
              <a:rPr lang="hu-HU" sz="2000" smtClean="0">
                <a:latin typeface="Adobe Caslon Pro" pitchFamily="18" charset="-18"/>
              </a:rPr>
            </a:br>
            <a:r>
              <a:rPr lang="hu-HU" sz="2000" smtClean="0">
                <a:latin typeface="Adobe Caslon Pro" pitchFamily="18" charset="-18"/>
              </a:rPr>
              <a:t>De tartalmával a „poshadt fazék”, </a:t>
            </a:r>
            <a:br>
              <a:rPr lang="hu-HU" sz="2000" smtClean="0">
                <a:latin typeface="Adobe Caslon Pro" pitchFamily="18" charset="-18"/>
              </a:rPr>
            </a:br>
            <a:r>
              <a:rPr lang="hu-HU" sz="2000" b="1" smtClean="0">
                <a:latin typeface="Adobe Caslon Pro" pitchFamily="18" charset="-18"/>
              </a:rPr>
              <a:t>Vagy mint csatorna, földalatti árok</a:t>
            </a:r>
            <a:r>
              <a:rPr lang="hu-HU" sz="2000" smtClean="0">
                <a:latin typeface="Adobe Caslon Pro" pitchFamily="18" charset="-18"/>
              </a:rPr>
              <a:t>, </a:t>
            </a:r>
            <a:r>
              <a:rPr lang="hu-HU" sz="2000" b="1" i="1" smtClean="0">
                <a:latin typeface="Adobe Caslon Pro" pitchFamily="18" charset="-18"/>
                <a:cs typeface="Arial"/>
              </a:rPr>
              <a:t>→ { illik ehhez hasonló képeket versbe venni?}</a:t>
            </a:r>
            <a:r>
              <a:rPr lang="hu-HU" sz="2000" smtClean="0">
                <a:latin typeface="Adobe Caslon Pro" pitchFamily="18" charset="-18"/>
              </a:rPr>
              <a:t/>
            </a:r>
            <a:br>
              <a:rPr lang="hu-HU" sz="2000" smtClean="0">
                <a:latin typeface="Adobe Caslon Pro" pitchFamily="18" charset="-18"/>
              </a:rPr>
            </a:br>
            <a:r>
              <a:rPr lang="hu-HU" sz="2000" smtClean="0">
                <a:latin typeface="Adobe Caslon Pro" pitchFamily="18" charset="-18"/>
              </a:rPr>
              <a:t>Amelybe nem csupán harmat szivárog. -</a:t>
            </a:r>
            <a:br>
              <a:rPr lang="hu-HU" sz="2000" smtClean="0">
                <a:latin typeface="Adobe Caslon Pro" pitchFamily="18" charset="-18"/>
              </a:rPr>
            </a:br>
            <a:r>
              <a:rPr lang="hu-HU" sz="2000" smtClean="0">
                <a:latin typeface="Adobe Caslon Pro" pitchFamily="18" charset="-18"/>
              </a:rPr>
              <a:t>Tele vagyok. Nincs tűrni mód tovább:</a:t>
            </a:r>
            <a:br>
              <a:rPr lang="hu-HU" sz="2000" smtClean="0">
                <a:latin typeface="Adobe Caslon Pro" pitchFamily="18" charset="-18"/>
              </a:rPr>
            </a:br>
            <a:r>
              <a:rPr lang="hu-HU" sz="2000" smtClean="0">
                <a:latin typeface="Adobe Caslon Pro" pitchFamily="18" charset="-18"/>
              </a:rPr>
              <a:t>Feszít a kóranyag, a zagyva táp.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Lekerekített téglalap feliratnak 2"/>
          <p:cNvSpPr/>
          <p:nvPr/>
        </p:nvSpPr>
        <p:spPr>
          <a:xfrm>
            <a:off x="4860032" y="5589240"/>
            <a:ext cx="4032448" cy="1008112"/>
          </a:xfrm>
          <a:prstGeom prst="wedgeRoundRectCallout">
            <a:avLst>
              <a:gd name="adj1" fmla="val -41982"/>
              <a:gd name="adj2" fmla="val -2001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4932040" y="566124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  <a:latin typeface="Adobe Caslon Pro" pitchFamily="18" charset="-18"/>
              </a:rPr>
              <a:t>Be kell vallanom, könnyebb volt eme groteszk szerepbe helyeznem saját eszméimet!</a:t>
            </a:r>
            <a:endParaRPr lang="hu-HU" b="1" dirty="0">
              <a:solidFill>
                <a:schemeClr val="bg1"/>
              </a:solidFill>
              <a:latin typeface="Adobe Caslon Pro" pitchFamily="18" charset="-18"/>
            </a:endParaRPr>
          </a:p>
        </p:txBody>
      </p:sp>
      <p:pic>
        <p:nvPicPr>
          <p:cNvPr id="8" name="Kép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962549" cy="6858000"/>
          </a:xfrm>
          <a:prstGeom prst="rect">
            <a:avLst/>
          </a:prstGeom>
        </p:spPr>
      </p:pic>
      <p:sp>
        <p:nvSpPr>
          <p:cNvPr id="9" name="Téglalap 8"/>
          <p:cNvSpPr/>
          <p:nvPr/>
        </p:nvSpPr>
        <p:spPr>
          <a:xfrm>
            <a:off x="2195736" y="3573016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chemeClr val="bg1"/>
                </a:solidFill>
                <a:latin typeface="Adobe Caslon Pro" pitchFamily="18" charset="-18"/>
              </a:rPr>
              <a:t>VOJTINA </a:t>
            </a:r>
            <a:r>
              <a:rPr lang="hu-HU" sz="2800" b="1" dirty="0" smtClean="0">
                <a:latin typeface="Adobe Caslon Pro" pitchFamily="18" charset="-18"/>
              </a:rPr>
              <a:t>ARS POÉTIKÁJA</a:t>
            </a:r>
            <a:endParaRPr lang="hu-HU" sz="2800" b="1" dirty="0" smtClean="0">
              <a:latin typeface="Adobe Caslon Pro" pitchFamily="18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764704"/>
            <a:ext cx="6678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Adobe Caslon Pro" pitchFamily="18" charset="-18"/>
              </a:rPr>
              <a:t>Költő </a:t>
            </a:r>
            <a:r>
              <a:rPr lang="hu-HU" sz="2400" i="1" dirty="0" smtClean="0">
                <a:latin typeface="Adobe Caslon Pro" pitchFamily="18" charset="-18"/>
              </a:rPr>
              <a:t>leánnyal, borral</a:t>
            </a:r>
            <a:r>
              <a:rPr lang="hu-HU" sz="2400" dirty="0" smtClean="0">
                <a:latin typeface="Adobe Caslon Pro" pitchFamily="18" charset="-18"/>
              </a:rPr>
              <a:t> </a:t>
            </a:r>
            <a:r>
              <a:rPr lang="hu-HU" sz="2400" dirty="0" err="1" smtClean="0">
                <a:latin typeface="Adobe Caslon Pro" pitchFamily="18" charset="-18"/>
              </a:rPr>
              <a:t>nagyralát</a:t>
            </a:r>
            <a:r>
              <a:rPr lang="hu-HU" sz="2400" dirty="0" smtClean="0">
                <a:latin typeface="Adobe Caslon Pro" pitchFamily="18" charset="-18"/>
              </a:rPr>
              <a:t>: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Tőlem ne várja senki már dalát.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Bort... </a:t>
            </a:r>
            <a:r>
              <a:rPr lang="hu-HU" sz="2400" dirty="0" err="1" smtClean="0">
                <a:latin typeface="Adobe Caslon Pro" pitchFamily="18" charset="-18"/>
              </a:rPr>
              <a:t>legfölebb</a:t>
            </a:r>
            <a:r>
              <a:rPr lang="hu-HU" sz="2400" dirty="0" smtClean="0">
                <a:latin typeface="Adobe Caslon Pro" pitchFamily="18" charset="-18"/>
              </a:rPr>
              <a:t> ha néha megiszom;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S a szerelem... rég volt az! rég </a:t>
            </a:r>
            <a:r>
              <a:rPr lang="hu-HU" sz="2400" dirty="0" err="1" smtClean="0">
                <a:latin typeface="Adobe Caslon Pro" pitchFamily="18" charset="-18"/>
              </a:rPr>
              <a:t>bizon</a:t>
            </a:r>
            <a:r>
              <a:rPr lang="hu-HU" sz="2400" dirty="0" smtClean="0">
                <a:latin typeface="Adobe Caslon Pro" pitchFamily="18" charset="-18"/>
              </a:rPr>
              <a:t>.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Én is szerettem: (oh, ez édes emlék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err="1" smtClean="0">
                <a:latin typeface="Adobe Caslon Pro" pitchFamily="18" charset="-18"/>
              </a:rPr>
              <a:t>Szivemre</a:t>
            </a:r>
            <a:r>
              <a:rPr lang="hu-HU" sz="2400" dirty="0" smtClean="0">
                <a:latin typeface="Adobe Caslon Pro" pitchFamily="18" charset="-18"/>
              </a:rPr>
              <a:t> most is oly enyhítve </a:t>
            </a:r>
            <a:r>
              <a:rPr lang="hu-HU" sz="2400" dirty="0" err="1" smtClean="0">
                <a:latin typeface="Adobe Caslon Pro" pitchFamily="18" charset="-18"/>
              </a:rPr>
              <a:t>ömlék</a:t>
            </a:r>
            <a:r>
              <a:rPr lang="hu-HU" sz="2400" dirty="0" smtClean="0">
                <a:latin typeface="Adobe Caslon Pro" pitchFamily="18" charset="-18"/>
              </a:rPr>
              <a:t>!)</a:t>
            </a:r>
            <a:endParaRPr lang="hu-HU" sz="2400" dirty="0">
              <a:latin typeface="Adobe Caslon Pro" pitchFamily="18" charset="-18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627784" y="4293096"/>
            <a:ext cx="61206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latin typeface="Adobe Caslon Pro" pitchFamily="18" charset="-18"/>
              </a:rPr>
              <a:t>Ismerős lehet a rigmus már egy korábbi versemből </a:t>
            </a:r>
            <a:r>
              <a:rPr lang="hu-HU" sz="2400" i="1" dirty="0" err="1" smtClean="0">
                <a:latin typeface="Adobe Caslon Pro" pitchFamily="18" charset="-18"/>
              </a:rPr>
              <a:t>Letészem</a:t>
            </a:r>
            <a:r>
              <a:rPr lang="hu-HU" sz="2400" i="1" dirty="0" smtClean="0">
                <a:latin typeface="Adobe Caslon Pro" pitchFamily="18" charset="-18"/>
              </a:rPr>
              <a:t> a lantot : „Tőlem ne várjon senki dalt”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sz="2400" i="1" dirty="0" smtClean="0">
                <a:latin typeface="Adobe Caslon Pro" pitchFamily="18" charset="-18"/>
              </a:rPr>
              <a:t>Emlék- </a:t>
            </a:r>
            <a:r>
              <a:rPr lang="hu-HU" sz="2400" i="1" dirty="0" err="1" smtClean="0">
                <a:latin typeface="Adobe Caslon Pro" pitchFamily="18" charset="-18"/>
              </a:rPr>
              <a:t>ömlék</a:t>
            </a:r>
            <a:r>
              <a:rPr lang="hu-HU" sz="2400" i="1" dirty="0" smtClean="0">
                <a:latin typeface="Adobe Caslon Pro" pitchFamily="18" charset="-18"/>
              </a:rPr>
              <a:t> nyelvi játék!- bár ezt önnek barátom, nem kell magyaráznom, ki oly jól érti a rímeket.</a:t>
            </a:r>
            <a:endParaRPr lang="hu-HU" sz="2400" i="1" dirty="0">
              <a:latin typeface="Adobe Caslon Pro" pitchFamily="18" charset="-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0" y="332656"/>
            <a:ext cx="65344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Adobe Caslon Pro" pitchFamily="18" charset="-18"/>
              </a:rPr>
              <a:t>De a </a:t>
            </a:r>
            <a:r>
              <a:rPr lang="hu-HU" sz="2400" i="1" dirty="0" smtClean="0">
                <a:latin typeface="Adobe Caslon Pro" pitchFamily="18" charset="-18"/>
              </a:rPr>
              <a:t>hazáról</a:t>
            </a:r>
            <a:r>
              <a:rPr lang="hu-HU" sz="2400" dirty="0" smtClean="0">
                <a:latin typeface="Adobe Caslon Pro" pitchFamily="18" charset="-18"/>
              </a:rPr>
              <a:t>... Úgy van, a haza!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Zengjen felőle hát a dal, nosza!...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Késő ez is: mi haszna </a:t>
            </a:r>
            <a:r>
              <a:rPr lang="hu-HU" sz="2400" dirty="0" err="1" smtClean="0">
                <a:latin typeface="Adobe Caslon Pro" pitchFamily="18" charset="-18"/>
              </a:rPr>
              <a:t>lelkesűl</a:t>
            </a:r>
            <a:r>
              <a:rPr lang="hu-HU" sz="2400" dirty="0" smtClean="0">
                <a:latin typeface="Adobe Caslon Pro" pitchFamily="18" charset="-18"/>
              </a:rPr>
              <a:t/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Az ember, ha középen </a:t>
            </a:r>
            <a:r>
              <a:rPr lang="hu-HU" sz="2400" dirty="0" err="1" smtClean="0">
                <a:latin typeface="Adobe Caslon Pro" pitchFamily="18" charset="-18"/>
              </a:rPr>
              <a:t>belesűl</a:t>
            </a:r>
            <a:r>
              <a:rPr lang="hu-HU" sz="2400" dirty="0" smtClean="0">
                <a:latin typeface="Adobe Caslon Pro" pitchFamily="18" charset="-18"/>
              </a:rPr>
              <a:t>!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De meg, mit érne gyöngéd szó nekik,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Midőn a hont ordítva szeretik? -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Midőn legszebb virág a mályva-rúzsa: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Köténybe rejti kis bokrát a múzsa.</a:t>
            </a:r>
          </a:p>
          <a:p>
            <a:endParaRPr lang="hu-HU" sz="2400" dirty="0">
              <a:latin typeface="Adobe Caslon Pro" pitchFamily="18" charset="-18"/>
            </a:endParaRPr>
          </a:p>
          <a:p>
            <a:r>
              <a:rPr lang="hu-HU" sz="2400" dirty="0" smtClean="0">
                <a:latin typeface="Adobe Caslon Pro" pitchFamily="18" charset="-18"/>
              </a:rPr>
              <a:t>Volt a hazának egy-két énekem.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Bágyadt, igaz, s „örömtől idegen”: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De honfi keble </a:t>
            </a:r>
            <a:r>
              <a:rPr lang="hu-HU" sz="2400" dirty="0" err="1" smtClean="0">
                <a:latin typeface="Adobe Caslon Pro" pitchFamily="18" charset="-18"/>
              </a:rPr>
              <a:t>érzé</a:t>
            </a:r>
            <a:r>
              <a:rPr lang="hu-HU" sz="2400" dirty="0" smtClean="0">
                <a:latin typeface="Adobe Caslon Pro" pitchFamily="18" charset="-18"/>
              </a:rPr>
              <a:t> a panaszt,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A csendben, éjben jól kivette azt;</a:t>
            </a:r>
            <a:endParaRPr lang="hu-HU" sz="2400" dirty="0">
              <a:latin typeface="Adobe Caslon Pro" pitchFamily="18" charset="-18"/>
            </a:endParaRPr>
          </a:p>
        </p:txBody>
      </p:sp>
      <p:sp>
        <p:nvSpPr>
          <p:cNvPr id="3" name="Lekerekített téglalap feliratnak 2"/>
          <p:cNvSpPr/>
          <p:nvPr/>
        </p:nvSpPr>
        <p:spPr>
          <a:xfrm>
            <a:off x="4499992" y="5229200"/>
            <a:ext cx="4392488" cy="1296144"/>
          </a:xfrm>
          <a:prstGeom prst="wedgeRoundRectCallout">
            <a:avLst>
              <a:gd name="adj1" fmla="val -66974"/>
              <a:gd name="adj2" fmla="val -1167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4716016" y="5301208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i="1" dirty="0" smtClean="0">
                <a:solidFill>
                  <a:schemeClr val="bg1"/>
                </a:solidFill>
                <a:latin typeface="Adobe Caslon Pro" pitchFamily="18" charset="-18"/>
              </a:rPr>
              <a:t>Én magam nem szeretem az ön-ünneplést, szinte már irtózom tőle.</a:t>
            </a:r>
            <a:endParaRPr lang="hu-HU" sz="2400" i="1" dirty="0">
              <a:solidFill>
                <a:schemeClr val="bg1"/>
              </a:solidFill>
              <a:latin typeface="Adobe Caslon Pro" pitchFamily="18" charset="-18"/>
            </a:endParaRPr>
          </a:p>
        </p:txBody>
      </p:sp>
      <p:pic>
        <p:nvPicPr>
          <p:cNvPr id="5" name="Kép 4" descr="p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76672"/>
            <a:ext cx="4072569" cy="3494472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 rot="20207214">
            <a:off x="4652346" y="3072007"/>
            <a:ext cx="3839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>
                <a:latin typeface="Adobe Caslon Pro" pitchFamily="18" charset="-18"/>
              </a:rPr>
              <a:t>Hol a </a:t>
            </a:r>
            <a:r>
              <a:rPr lang="hu-HU" sz="4800" b="1" dirty="0" smtClean="0">
                <a:solidFill>
                  <a:srgbClr val="FF0000"/>
                </a:solidFill>
                <a:latin typeface="Adobe Caslon Pro" pitchFamily="18" charset="-18"/>
              </a:rPr>
              <a:t>h</a:t>
            </a:r>
            <a:r>
              <a:rPr lang="hu-HU" sz="4800" b="1" dirty="0" smtClean="0">
                <a:solidFill>
                  <a:schemeClr val="bg1"/>
                </a:solidFill>
                <a:latin typeface="Adobe Caslon Pro" pitchFamily="18" charset="-18"/>
              </a:rPr>
              <a:t>a</a:t>
            </a:r>
            <a:r>
              <a:rPr lang="hu-HU" sz="4800" b="1" dirty="0" smtClean="0">
                <a:solidFill>
                  <a:srgbClr val="00B050"/>
                </a:solidFill>
                <a:latin typeface="Adobe Caslon Pro" pitchFamily="18" charset="-18"/>
              </a:rPr>
              <a:t>z</a:t>
            </a:r>
            <a:r>
              <a:rPr lang="hu-HU" sz="4800" b="1" dirty="0" smtClean="0">
                <a:solidFill>
                  <a:schemeClr val="bg1"/>
                </a:solidFill>
                <a:latin typeface="Adobe Caslon Pro" pitchFamily="18" charset="-18"/>
              </a:rPr>
              <a:t>a?</a:t>
            </a:r>
            <a:endParaRPr lang="hu-HU" sz="4800" b="1" dirty="0">
              <a:solidFill>
                <a:schemeClr val="bg1"/>
              </a:solidFill>
              <a:latin typeface="Adobe Caslon Pro" pitchFamily="18" charset="-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247456" y="476672"/>
            <a:ext cx="48965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i="1" dirty="0" smtClean="0">
                <a:latin typeface="Arial"/>
                <a:cs typeface="Arial"/>
              </a:rPr>
              <a:t>* </a:t>
            </a:r>
            <a:r>
              <a:rPr lang="hu-HU" sz="2400" b="1" i="1" dirty="0" err="1" smtClean="0">
                <a:latin typeface="Adobe Caslon Pro" pitchFamily="18" charset="-18"/>
              </a:rPr>
              <a:t>Mendacem</a:t>
            </a:r>
            <a:r>
              <a:rPr lang="hu-HU" sz="2400" b="1" i="1" dirty="0" smtClean="0">
                <a:latin typeface="Adobe Caslon Pro" pitchFamily="18" charset="-18"/>
              </a:rPr>
              <a:t> </a:t>
            </a:r>
            <a:r>
              <a:rPr lang="hu-HU" sz="2400" b="1" i="1" dirty="0" err="1" smtClean="0">
                <a:latin typeface="Adobe Caslon Pro" pitchFamily="18" charset="-18"/>
              </a:rPr>
              <a:t>oportet</a:t>
            </a:r>
            <a:r>
              <a:rPr lang="hu-HU" sz="2400" b="1" i="1" dirty="0" smtClean="0">
                <a:latin typeface="Adobe Caslon Pro" pitchFamily="18" charset="-18"/>
              </a:rPr>
              <a:t> esse </a:t>
            </a:r>
            <a:r>
              <a:rPr lang="hu-HU" sz="2400" b="1" i="1" dirty="0" err="1" smtClean="0">
                <a:latin typeface="Adobe Caslon Pro" pitchFamily="18" charset="-18"/>
              </a:rPr>
              <a:t>memorem</a:t>
            </a:r>
            <a:r>
              <a:rPr lang="hu-HU" sz="2400" b="1" i="1" dirty="0" smtClean="0">
                <a:latin typeface="Adobe Caslon Pro" pitchFamily="18" charset="-18"/>
              </a:rPr>
              <a:t>:</a:t>
            </a:r>
            <a:r>
              <a:rPr lang="hu-HU" sz="2400" dirty="0" smtClean="0">
                <a:latin typeface="Adobe Caslon Pro" pitchFamily="18" charset="-18"/>
              </a:rPr>
              <a:t/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Költőnek ezt ajánlani merem.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Nem épen tisztes, de derék szabály,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Versembe jól fér, s a mellett - talál.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Azaz - magyarra téve a szavak: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„Költő hazudj, de rajt’ ne fogjanak”;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Mert van egy példa, hogy: a sánta eb...</a:t>
            </a:r>
            <a:br>
              <a:rPr lang="hu-HU" sz="2400" dirty="0" smtClean="0">
                <a:latin typeface="Adobe Caslon Pro" pitchFamily="18" charset="-18"/>
              </a:rPr>
            </a:br>
            <a:r>
              <a:rPr lang="hu-HU" sz="2400" dirty="0" smtClean="0">
                <a:latin typeface="Adobe Caslon Pro" pitchFamily="18" charset="-18"/>
              </a:rPr>
              <a:t>A sánta költő még keservesebb.</a:t>
            </a:r>
            <a:endParaRPr lang="hu-HU" sz="2400" dirty="0">
              <a:latin typeface="Adobe Caslon Pro" pitchFamily="18" charset="-18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501317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latin typeface="Adobe Caslon Pro" pitchFamily="18" charset="-18"/>
                <a:cs typeface="Arial"/>
              </a:rPr>
              <a:t>* </a:t>
            </a:r>
            <a:r>
              <a:rPr lang="hu-HU" sz="2400" b="1" i="1" dirty="0" smtClean="0">
                <a:latin typeface="Adobe Caslon Pro" pitchFamily="18" charset="-18"/>
                <a:cs typeface="Arial"/>
              </a:rPr>
              <a:t>A hazug tudjon jól emlékezni </a:t>
            </a:r>
            <a:r>
              <a:rPr lang="hu-HU" sz="2400" i="1" dirty="0" smtClean="0">
                <a:latin typeface="Adobe Caslon Pro" pitchFamily="18" charset="-18"/>
                <a:cs typeface="Arial"/>
              </a:rPr>
              <a:t>– írja Quintilianus az ókorban, és milyen helyesen!  Ne feledjük, a költő a valóság mását hozza csupán létre! Az olvasó barátom csak ezt az elképzelt világot láthatja. Tehát itt nem az erkölcsi törvények elvetésére biztatok senkit.</a:t>
            </a:r>
            <a:endParaRPr lang="hu-HU" sz="2400" i="1" dirty="0">
              <a:latin typeface="Adobe Caslon Pro" pitchFamily="18" charset="-18"/>
            </a:endParaRPr>
          </a:p>
        </p:txBody>
      </p:sp>
      <p:pic>
        <p:nvPicPr>
          <p:cNvPr id="4" name="Kép 3" descr="roman-rhetorician-quintillian-515252122-5899f7cf5f9b5874ee6503b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6672"/>
            <a:ext cx="3923928" cy="4285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632848" cy="4845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églalap 3"/>
          <p:cNvSpPr/>
          <p:nvPr/>
        </p:nvSpPr>
        <p:spPr>
          <a:xfrm>
            <a:off x="0" y="332657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>
                <a:latin typeface="Adobe Caslon Pro" pitchFamily="18" charset="-18"/>
              </a:rPr>
              <a:t>Ajánlom figyelmébe a következőket is barátom:</a:t>
            </a:r>
          </a:p>
          <a:p>
            <a:r>
              <a:rPr lang="hu-HU" sz="2000" dirty="0" smtClean="0">
                <a:hlinkClick r:id="rId3"/>
              </a:rPr>
              <a:t>http://mek.niif.hu/00500/00597/html/vs185003.htm</a:t>
            </a:r>
            <a:endParaRPr lang="hu-HU" sz="2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159</Words>
  <Application>Microsoft Office PowerPoint</Application>
  <PresentationFormat>Diavetítés a képernyőre (4:3 oldalarány)</PresentationFormat>
  <Paragraphs>18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Túra</vt:lpstr>
      <vt:lpstr>1. dia</vt:lpstr>
      <vt:lpstr>2. dia</vt:lpstr>
      <vt:lpstr>3. dia</vt:lpstr>
      <vt:lpstr>4. dia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Kinga</dc:creator>
  <cp:lastModifiedBy>Kinga</cp:lastModifiedBy>
  <cp:revision>5</cp:revision>
  <dcterms:created xsi:type="dcterms:W3CDTF">2018-03-05T17:44:55Z</dcterms:created>
  <dcterms:modified xsi:type="dcterms:W3CDTF">2018-03-05T18:34:17Z</dcterms:modified>
</cp:coreProperties>
</file>