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2980B1-4453-4FBD-963F-B385C1206B94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522830-19FA-472C-801F-3320999F9B1B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k.oszk.hu/00800/00873/htm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404664"/>
            <a:ext cx="806489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Útravaló verseimmel</a:t>
            </a:r>
          </a:p>
          <a:p>
            <a:endParaRPr lang="hu-HU" sz="2400" dirty="0">
              <a:latin typeface="Adobe Ming Std L" pitchFamily="18" charset="-128"/>
              <a:ea typeface="Adobe Ming Std L" pitchFamily="18" charset="-128"/>
            </a:endParaRPr>
          </a:p>
          <a:p>
            <a: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  <a:t>Sokat, </a:t>
            </a:r>
            <a:r>
              <a:rPr lang="hu-HU" sz="2400" i="1" dirty="0" err="1" smtClean="0">
                <a:latin typeface="Adobe Ming Std L" pitchFamily="18" charset="-128"/>
                <a:ea typeface="Adobe Ming Std L" pitchFamily="18" charset="-128"/>
              </a:rPr>
              <a:t>sokat</a:t>
            </a:r>
            <a: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  <a:t> értem már életemben,</a:t>
            </a:r>
            <a:b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  <a:t>Tömérdek bút küldött reám az ég,</a:t>
            </a:r>
            <a:b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  <a:t>De hála Isten! a sors éjjelében</a:t>
            </a:r>
            <a:b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i="1" dirty="0" smtClean="0">
                <a:latin typeface="Adobe Ming Std L" pitchFamily="18" charset="-128"/>
                <a:ea typeface="Adobe Ming Std L" pitchFamily="18" charset="-128"/>
              </a:rPr>
              <a:t>Ragyogó csillagom is volt elég.</a:t>
            </a:r>
          </a:p>
          <a:p>
            <a:endParaRPr lang="hu-HU" i="1" dirty="0"/>
          </a:p>
          <a:p>
            <a:endParaRPr lang="hu-HU" i="1" dirty="0" smtClean="0"/>
          </a:p>
          <a:p>
            <a:endParaRPr lang="hu-HU" i="1" dirty="0"/>
          </a:p>
          <a:p>
            <a:r>
              <a:rPr lang="hu-HU" sz="2400" i="1" dirty="0" smtClean="0"/>
              <a:t>Bizonyára olvasta már </a:t>
            </a:r>
            <a:r>
              <a:rPr lang="hu-HU" sz="2400" b="1" i="1" dirty="0" smtClean="0">
                <a:solidFill>
                  <a:srgbClr val="0070C0"/>
                </a:solidFill>
              </a:rPr>
              <a:t>Lantvirágok</a:t>
            </a:r>
          </a:p>
          <a:p>
            <a:r>
              <a:rPr lang="hu-HU" sz="2400" i="1" dirty="0" smtClean="0"/>
              <a:t> kötetem néhány darabját. Bízom </a:t>
            </a:r>
          </a:p>
          <a:p>
            <a:r>
              <a:rPr lang="hu-HU" sz="2400" i="1" dirty="0" smtClean="0"/>
              <a:t>benne, hogy elnyerte tetszését. Itt e</a:t>
            </a:r>
          </a:p>
          <a:p>
            <a:r>
              <a:rPr lang="hu-HU" sz="2400" i="1" dirty="0" smtClean="0"/>
              <a:t> rövid mottó is arra utal, hogy a </a:t>
            </a:r>
          </a:p>
          <a:p>
            <a:r>
              <a:rPr lang="hu-HU" sz="2400" i="1" dirty="0" smtClean="0"/>
              <a:t>kevés siker után is igyekeztem </a:t>
            </a:r>
          </a:p>
          <a:p>
            <a:r>
              <a:rPr lang="hu-HU" sz="2400" i="1" dirty="0" smtClean="0"/>
              <a:t>folytatni a már megkezdett utam! </a:t>
            </a:r>
          </a:p>
          <a:p>
            <a:endParaRPr lang="hu-HU" sz="2400" dirty="0"/>
          </a:p>
        </p:txBody>
      </p:sp>
      <p:pic>
        <p:nvPicPr>
          <p:cNvPr id="4" name="Kép 3" descr="madach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068960"/>
            <a:ext cx="3469548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Jobbra nyíl 4"/>
          <p:cNvSpPr/>
          <p:nvPr/>
        </p:nvSpPr>
        <p:spPr>
          <a:xfrm>
            <a:off x="3419872" y="5733256"/>
            <a:ext cx="180020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95936" y="1052736"/>
            <a:ext cx="47342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err="1" smtClean="0">
                <a:latin typeface="Adobe Ming Std L" pitchFamily="18" charset="-128"/>
                <a:ea typeface="Adobe Ming Std L" pitchFamily="18" charset="-128"/>
              </a:rPr>
              <a:t>Érinte</a:t>
            </a: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 elválás, halálnak árnya,</a:t>
            </a:r>
            <a:br>
              <a:rPr lang="hu-HU" sz="20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Majd újra édes emlék ringatott,</a:t>
            </a:r>
            <a:br>
              <a:rPr lang="hu-HU" sz="20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S feláldozó rokon szívet </a:t>
            </a:r>
            <a:r>
              <a:rPr lang="hu-HU" sz="2000" dirty="0" err="1" smtClean="0">
                <a:latin typeface="Adobe Ming Std L" pitchFamily="18" charset="-128"/>
                <a:ea typeface="Adobe Ming Std L" pitchFamily="18" charset="-128"/>
              </a:rPr>
              <a:t>talála</a:t>
            </a: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/>
            </a:r>
            <a:br>
              <a:rPr lang="hu-HU" sz="20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Kietlenben a bús elhagyott. </a:t>
            </a:r>
          </a:p>
          <a:p>
            <a:endParaRPr lang="hu-HU" sz="2000" dirty="0" smtClean="0">
              <a:latin typeface="Adobe Ming Std L" pitchFamily="18" charset="-128"/>
              <a:ea typeface="Adobe Ming Std L" pitchFamily="18" charset="-128"/>
            </a:endParaRPr>
          </a:p>
          <a:p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Hittem, kétkedtem, vágytam és lemondtam,</a:t>
            </a:r>
            <a:br>
              <a:rPr lang="hu-HU" sz="20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000" dirty="0" err="1" smtClean="0">
                <a:latin typeface="Adobe Ming Std L" pitchFamily="18" charset="-128"/>
                <a:ea typeface="Adobe Ming Std L" pitchFamily="18" charset="-128"/>
              </a:rPr>
              <a:t>Mosolygtam</a:t>
            </a: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, sírtam, </a:t>
            </a:r>
            <a:r>
              <a:rPr lang="hu-HU" sz="2000" dirty="0" err="1" smtClean="0">
                <a:latin typeface="Adobe Ming Std L" pitchFamily="18" charset="-128"/>
                <a:ea typeface="Adobe Ming Std L" pitchFamily="18" charset="-128"/>
              </a:rPr>
              <a:t>multon</a:t>
            </a: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 és jövőn,</a:t>
            </a:r>
            <a:br>
              <a:rPr lang="hu-HU" sz="20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Tündérek </a:t>
            </a:r>
            <a:r>
              <a:rPr lang="hu-HU" sz="2000" dirty="0" err="1" smtClean="0">
                <a:latin typeface="Adobe Ming Std L" pitchFamily="18" charset="-128"/>
                <a:ea typeface="Adobe Ming Std L" pitchFamily="18" charset="-128"/>
              </a:rPr>
              <a:t>játsztak</a:t>
            </a: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 vélem napsugárban,</a:t>
            </a:r>
            <a:br>
              <a:rPr lang="hu-HU" sz="20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000" dirty="0" err="1" smtClean="0">
                <a:latin typeface="Adobe Ming Std L" pitchFamily="18" charset="-128"/>
                <a:ea typeface="Adobe Ming Std L" pitchFamily="18" charset="-128"/>
              </a:rPr>
              <a:t>Kisértetekkel</a:t>
            </a:r>
            <a:r>
              <a:rPr lang="hu-HU" sz="2000" dirty="0" smtClean="0">
                <a:latin typeface="Adobe Ming Std L" pitchFamily="18" charset="-128"/>
                <a:ea typeface="Adobe Ming Std L" pitchFamily="18" charset="-128"/>
              </a:rPr>
              <a:t> jártam sírmezőn. </a:t>
            </a:r>
            <a:endParaRPr lang="hu-HU" sz="2000" dirty="0">
              <a:latin typeface="Adobe Ming Std L" pitchFamily="18" charset="-128"/>
              <a:ea typeface="Adobe Ming Std L" pitchFamily="18" charset="-128"/>
            </a:endParaRPr>
          </a:p>
        </p:txBody>
      </p:sp>
      <p:pic>
        <p:nvPicPr>
          <p:cNvPr id="3" name="Kép 2" descr="Lónyay_Menyhért_a_Magyar_Tudományos_Akadémia_elnö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24744"/>
            <a:ext cx="1922172" cy="303470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95536" y="47667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Akiknek sokat köszönhetek</a:t>
            </a:r>
            <a:endParaRPr lang="hu-HU" dirty="0"/>
          </a:p>
        </p:txBody>
      </p:sp>
      <p:pic>
        <p:nvPicPr>
          <p:cNvPr id="5" name="Kép 4" descr="150px-Majthényi_An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861048"/>
            <a:ext cx="1632701" cy="2590552"/>
          </a:xfrm>
          <a:prstGeom prst="rect">
            <a:avLst/>
          </a:prstGeom>
        </p:spPr>
      </p:pic>
      <p:pic>
        <p:nvPicPr>
          <p:cNvPr id="6" name="Kép 5" descr="220px-Szontagh_Pá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4732472"/>
            <a:ext cx="1973064" cy="2125528"/>
          </a:xfrm>
          <a:prstGeom prst="rect">
            <a:avLst/>
          </a:prstGeom>
        </p:spPr>
      </p:pic>
      <p:cxnSp>
        <p:nvCxnSpPr>
          <p:cNvPr id="8" name="Egyenes összekötő nyíllal 7"/>
          <p:cNvCxnSpPr/>
          <p:nvPr/>
        </p:nvCxnSpPr>
        <p:spPr>
          <a:xfrm>
            <a:off x="1691680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55776" y="764704"/>
            <a:ext cx="72008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131840" y="836712"/>
            <a:ext cx="864096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332656"/>
            <a:ext cx="6534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Sokan szerettek és sokat szerettem,</a:t>
            </a:r>
            <a:br>
              <a:rPr lang="hu-HU" sz="24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Bántottak is, de </a:t>
            </a:r>
            <a:r>
              <a:rPr lang="hu-HU" sz="2400" dirty="0" err="1" smtClean="0">
                <a:latin typeface="Adobe Ming Std L" pitchFamily="18" charset="-128"/>
                <a:ea typeface="Adobe Ming Std L" pitchFamily="18" charset="-128"/>
              </a:rPr>
              <a:t>szűmben</a:t>
            </a: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 nem maradt</a:t>
            </a:r>
            <a:br>
              <a:rPr lang="hu-HU" sz="24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dirty="0" err="1" smtClean="0">
                <a:latin typeface="Adobe Ming Std L" pitchFamily="18" charset="-128"/>
                <a:ea typeface="Adobe Ming Std L" pitchFamily="18" charset="-128"/>
              </a:rPr>
              <a:t>Fulánk</a:t>
            </a: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. Baráti serleggel nevettem</a:t>
            </a:r>
            <a:br>
              <a:rPr lang="hu-HU" sz="24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És más ha sírt, szememből könny fakadt.</a:t>
            </a:r>
          </a:p>
          <a:p>
            <a:endParaRPr lang="hu-HU" sz="2400" dirty="0">
              <a:latin typeface="Adobe Ming Std L" pitchFamily="18" charset="-128"/>
              <a:ea typeface="Adobe Ming Std L" pitchFamily="18" charset="-128"/>
            </a:endParaRPr>
          </a:p>
          <a:p>
            <a:endParaRPr lang="hu-HU" sz="2400" dirty="0" smtClean="0">
              <a:latin typeface="Adobe Ming Std L" pitchFamily="18" charset="-128"/>
              <a:ea typeface="Adobe Ming Std L" pitchFamily="18" charset="-128"/>
            </a:endParaRPr>
          </a:p>
          <a:p>
            <a:r>
              <a:rPr lang="hu-HU" sz="2400" b="1" i="1" dirty="0" smtClean="0">
                <a:solidFill>
                  <a:schemeClr val="tx2"/>
                </a:solidFill>
                <a:latin typeface="Adobe Caslon Pro" pitchFamily="18" charset="-18"/>
                <a:ea typeface="Adobe Ming Std L" pitchFamily="18" charset="-128"/>
                <a:cs typeface="Arial"/>
              </a:rPr>
              <a:t>{</a:t>
            </a:r>
            <a:r>
              <a:rPr lang="hu-HU" sz="2400" b="1" i="1" dirty="0" smtClean="0">
                <a:solidFill>
                  <a:schemeClr val="tx2"/>
                </a:solidFill>
                <a:latin typeface="Adobe Caslon Pro" pitchFamily="18" charset="-18"/>
                <a:ea typeface="Adobe Ming Std L" pitchFamily="18" charset="-128"/>
              </a:rPr>
              <a:t>Színház, hangverseny, vívó leckék, nyelvtanulás,  zongoraórák, festészeti tanulmányok </a:t>
            </a:r>
            <a:r>
              <a:rPr lang="hu-HU" sz="2400" b="1" i="1" dirty="0" smtClean="0">
                <a:solidFill>
                  <a:schemeClr val="tx2"/>
                </a:solidFill>
                <a:latin typeface="Adobe Caslon Pro" pitchFamily="18" charset="-18"/>
                <a:ea typeface="Adobe Ming Std L" pitchFamily="18" charset="-128"/>
                <a:cs typeface="Arial"/>
              </a:rPr>
              <a:t>→ talán épp a saját tudatos szellemi fejlődésemet szolgálták.</a:t>
            </a:r>
            <a:r>
              <a:rPr lang="hu-HU" sz="2400" b="1" i="1" dirty="0" smtClean="0">
                <a:solidFill>
                  <a:schemeClr val="tx2"/>
                </a:solidFill>
                <a:latin typeface="Adobe Caslon Pro" pitchFamily="18" charset="-18"/>
                <a:ea typeface="Adobe Ming Std L" pitchFamily="18" charset="-128"/>
              </a:rPr>
              <a:t> </a:t>
            </a:r>
            <a:r>
              <a:rPr lang="hu-HU" sz="2400" b="1" i="1" dirty="0" smtClean="0">
                <a:solidFill>
                  <a:schemeClr val="tx2"/>
                </a:solidFill>
                <a:latin typeface="Adobe Caslon Pro" pitchFamily="18" charset="-18"/>
                <a:ea typeface="Adobe Ming Std L" pitchFamily="18" charset="-128"/>
                <a:cs typeface="Arial"/>
              </a:rPr>
              <a:t>}</a:t>
            </a:r>
            <a:endParaRPr lang="hu-HU" sz="2400" b="1" i="1" dirty="0">
              <a:solidFill>
                <a:schemeClr val="tx2"/>
              </a:solidFill>
              <a:latin typeface="Adobe Caslon Pro" pitchFamily="18" charset="-18"/>
              <a:ea typeface="Adobe Ming Std L" pitchFamily="18" charset="-128"/>
            </a:endParaRPr>
          </a:p>
        </p:txBody>
      </p:sp>
      <p:pic>
        <p:nvPicPr>
          <p:cNvPr id="3" name="Kép 2" descr="pns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700470"/>
            <a:ext cx="3168352" cy="25584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548680"/>
            <a:ext cx="6318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És míg öröm, bú, hit, meg kétkedés lesz,</a:t>
            </a:r>
            <a:br>
              <a:rPr lang="hu-HU" sz="24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Tél és tavasz, ifjúság, szerelem,</a:t>
            </a:r>
            <a:br>
              <a:rPr lang="hu-HU" sz="24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Míg szent eszmékért ember harcol, érez,</a:t>
            </a:r>
            <a:br>
              <a:rPr lang="hu-HU" sz="2400" dirty="0" smtClean="0">
                <a:latin typeface="Adobe Ming Std L" pitchFamily="18" charset="-128"/>
                <a:ea typeface="Adobe Ming Std L" pitchFamily="18" charset="-128"/>
              </a:rPr>
            </a:b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Mindebből osztályrész </a:t>
            </a:r>
            <a:r>
              <a:rPr lang="hu-HU" sz="2400" dirty="0" err="1" smtClean="0">
                <a:latin typeface="Adobe Ming Std L" pitchFamily="18" charset="-128"/>
                <a:ea typeface="Adobe Ming Std L" pitchFamily="18" charset="-128"/>
              </a:rPr>
              <a:t>jutand</a:t>
            </a:r>
            <a:r>
              <a:rPr lang="hu-HU" sz="2400" dirty="0" smtClean="0">
                <a:latin typeface="Adobe Ming Std L" pitchFamily="18" charset="-128"/>
                <a:ea typeface="Adobe Ming Std L" pitchFamily="18" charset="-128"/>
              </a:rPr>
              <a:t> nekem. </a:t>
            </a:r>
          </a:p>
          <a:p>
            <a:endParaRPr lang="hu-HU" sz="2400" dirty="0">
              <a:latin typeface="Adobe Ming Std L" pitchFamily="18" charset="-128"/>
              <a:ea typeface="Adobe Ming Std L" pitchFamily="18" charset="-128"/>
            </a:endParaRPr>
          </a:p>
          <a:p>
            <a:endParaRPr lang="hu-HU" sz="2400" dirty="0" smtClean="0">
              <a:latin typeface="Adobe Ming Std L" pitchFamily="18" charset="-128"/>
              <a:ea typeface="Adobe Ming Std L" pitchFamily="18" charset="-128"/>
            </a:endParaRPr>
          </a:p>
          <a:p>
            <a:endParaRPr lang="hu-HU" sz="2400" dirty="0">
              <a:latin typeface="Adobe Ming Std L" pitchFamily="18" charset="-128"/>
              <a:ea typeface="Adobe Ming Std L" pitchFamily="18" charset="-128"/>
            </a:endParaRPr>
          </a:p>
          <a:p>
            <a:endParaRPr lang="hu-HU" sz="2400" dirty="0"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Lekerekített téglalap feliratnak 2"/>
          <p:cNvSpPr/>
          <p:nvPr/>
        </p:nvSpPr>
        <p:spPr>
          <a:xfrm>
            <a:off x="2843808" y="3861048"/>
            <a:ext cx="5616624" cy="1656184"/>
          </a:xfrm>
          <a:prstGeom prst="wedgeRoundRectCallout">
            <a:avLst>
              <a:gd name="adj1" fmla="val 22247"/>
              <a:gd name="adj2" fmla="val -2101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latin typeface="Adobe Caslon Pro" pitchFamily="18" charset="-18"/>
                <a:ea typeface="Adobe Ming Std L" pitchFamily="18" charset="-128"/>
              </a:rPr>
              <a:t>Mit gondol, nem kellene a hosszas felsorolásokat más </a:t>
            </a:r>
            <a:r>
              <a:rPr lang="hu-HU" sz="2400" dirty="0" err="1" smtClean="0">
                <a:latin typeface="Adobe Caslon Pro" pitchFamily="18" charset="-18"/>
                <a:ea typeface="Adobe Ming Std L" pitchFamily="18" charset="-128"/>
              </a:rPr>
              <a:t>természetközelibb</a:t>
            </a:r>
            <a:r>
              <a:rPr lang="hu-HU" sz="2400" dirty="0" smtClean="0">
                <a:latin typeface="Adobe Caslon Pro" pitchFamily="18" charset="-18"/>
                <a:ea typeface="Adobe Ming Std L" pitchFamily="18" charset="-128"/>
              </a:rPr>
              <a:t> képekre cserélnem?</a:t>
            </a:r>
            <a:endParaRPr lang="hu-HU" sz="2400" dirty="0" smtClean="0">
              <a:latin typeface="Adobe Caslon Pro" pitchFamily="18" charset="-18"/>
              <a:ea typeface="Adobe Ming Std L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69269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Én is ajánlom figyelmébe eddigi munkáimat:</a:t>
            </a:r>
          </a:p>
          <a:p>
            <a:endParaRPr lang="hu-HU" dirty="0"/>
          </a:p>
          <a:p>
            <a:r>
              <a:rPr lang="hu-HU" dirty="0" smtClean="0">
                <a:hlinkClick r:id="rId2"/>
              </a:rPr>
              <a:t>http://mek.oszk.hu/00800/00873/html/</a:t>
            </a:r>
            <a:endParaRPr lang="hu-HU" dirty="0" smtClean="0"/>
          </a:p>
          <a:p>
            <a:endParaRPr lang="hu-HU" dirty="0"/>
          </a:p>
          <a:p>
            <a:pPr algn="r"/>
            <a:r>
              <a:rPr lang="hu-HU" dirty="0" smtClean="0"/>
              <a:t>Barátja: Madách </a:t>
            </a:r>
            <a:r>
              <a:rPr lang="hu-HU" dirty="0"/>
              <a:t>I</a:t>
            </a:r>
            <a:r>
              <a:rPr lang="hu-HU" dirty="0" smtClean="0"/>
              <a:t>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64</Words>
  <Application>Microsoft Office PowerPoint</Application>
  <PresentationFormat>Diavetítés a képernyőre (4:3 oldalarány)</PresentationFormat>
  <Paragraphs>29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Papír</vt:lpstr>
      <vt:lpstr>1. dia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Kinga</dc:creator>
  <cp:lastModifiedBy>Kinga</cp:lastModifiedBy>
  <cp:revision>6</cp:revision>
  <dcterms:created xsi:type="dcterms:W3CDTF">2018-03-05T18:35:40Z</dcterms:created>
  <dcterms:modified xsi:type="dcterms:W3CDTF">2018-03-05T19:17:46Z</dcterms:modified>
</cp:coreProperties>
</file>